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84" r:id="rId7"/>
    <p:sldId id="278" r:id="rId8"/>
    <p:sldId id="274" r:id="rId9"/>
    <p:sldId id="285" r:id="rId10"/>
    <p:sldId id="286" r:id="rId11"/>
    <p:sldId id="279" r:id="rId12"/>
    <p:sldId id="268" r:id="rId13"/>
    <p:sldId id="267" r:id="rId14"/>
    <p:sldId id="276" r:id="rId15"/>
    <p:sldId id="269" r:id="rId16"/>
    <p:sldId id="280" r:id="rId17"/>
    <p:sldId id="277" r:id="rId18"/>
    <p:sldId id="287" r:id="rId19"/>
    <p:sldId id="263" r:id="rId20"/>
    <p:sldId id="272" r:id="rId21"/>
    <p:sldId id="288" r:id="rId22"/>
    <p:sldId id="289" r:id="rId23"/>
    <p:sldId id="290" r:id="rId24"/>
    <p:sldId id="273" r:id="rId25"/>
    <p:sldId id="291" r:id="rId26"/>
    <p:sldId id="282" r:id="rId27"/>
  </p:sldIdLst>
  <p:sldSz cx="12192000" cy="6858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微软雅黑" pitchFamily="34" charset="-122"/>
      <p:regular r:id="rId32"/>
      <p:bold r:id="rId33"/>
    </p:embeddedFont>
    <p:embeddedFont>
      <p:font typeface="田氏宋体旧字形" charset="-122"/>
      <p:regular r:id="rId34"/>
    </p:embeddedFont>
    <p:embeddedFont>
      <p:font typeface="方正细谭黑简体" charset="-122"/>
      <p:regular r:id="rId35"/>
    </p:embeddedFont>
    <p:embeddedFont>
      <p:font typeface="Calibri Light" pitchFamily="34" charset="0"/>
      <p:regular r:id="rId36"/>
      <p:italic r:id="rId37"/>
    </p:embeddedFont>
    <p:embeddedFont>
      <p:font typeface="Agency FB" charset="0"/>
      <p:regular r:id="rId38"/>
      <p:bold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28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12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A00"/>
    <a:srgbClr val="9BC54B"/>
    <a:srgbClr val="F1F1F1"/>
    <a:srgbClr val="497A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56" d="100"/>
          <a:sy n="56" d="100"/>
        </p:scale>
        <p:origin x="-1302" y="-552"/>
      </p:cViewPr>
      <p:guideLst>
        <p:guide orient="horz" pos="2228"/>
        <p:guide orient="horz" pos="123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957F-0D44-4A18-829C-722ED7420F7C}" type="datetimeFigureOut">
              <a:rPr lang="zh-CN" altLang="en-US" smtClean="0"/>
              <a:pPr/>
              <a:t>2016/12/2 Friday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CD6E3-761A-420C-85B9-A420F0E9EF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24676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591300" y="4057650"/>
            <a:ext cx="5600700" cy="2800350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" y="0"/>
            <a:ext cx="6457950" cy="898070"/>
            <a:chOff x="-1" y="0"/>
            <a:chExt cx="6457950" cy="8980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0" y="0"/>
              <a:ext cx="1261367" cy="898069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-1" y="898070"/>
              <a:ext cx="6457950" cy="0"/>
              <a:chOff x="-152400" y="1088569"/>
              <a:chExt cx="6457950" cy="0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-152400" y="1088569"/>
                <a:ext cx="4016424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4119066" y="1088569"/>
                <a:ext cx="971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5345658" y="1088569"/>
                <a:ext cx="49530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6096000" y="1088569"/>
                <a:ext cx="209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p14="http://schemas.microsoft.com/office/powerpoint/2010/main" val="530245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957F-0D44-4A18-829C-722ED7420F7C}" type="datetimeFigureOut">
              <a:rPr lang="zh-CN" altLang="en-US" smtClean="0"/>
              <a:pPr/>
              <a:t>2016/12/2 Friday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CD6E3-761A-420C-85B9-A420F0E9EF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590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 flipV="1">
            <a:off x="3633140" y="716727"/>
            <a:ext cx="5568010" cy="4702686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469900"/>
            <a:ext cx="12192000" cy="53881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196825" y="2587165"/>
            <a:ext cx="47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600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田氏宋体旧字形" panose="02020300000000000000" pitchFamily="18" charset="-122"/>
              </a:rPr>
              <a:t>息烽县西山都市农业项目</a:t>
            </a:r>
            <a:endParaRPr lang="zh-CN" altLang="en-US" sz="2400" spc="60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田氏宋体旧字形" panose="02020300000000000000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76581" y="1337208"/>
            <a:ext cx="5314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招商推介书</a:t>
            </a:r>
            <a:endParaRPr lang="zh-CN" altLang="en-US" sz="8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方正细谭黑简体" panose="02000000000000000000" pitchFamily="2" charset="-122"/>
              <a:ea typeface="方正细谭黑简体" panose="02000000000000000000" pitchFamily="2" charset="-122"/>
            </a:endParaRPr>
          </a:p>
        </p:txBody>
      </p:sp>
      <p:sp>
        <p:nvSpPr>
          <p:cNvPr id="9" name="文本框 25"/>
          <p:cNvSpPr txBox="1"/>
          <p:nvPr/>
        </p:nvSpPr>
        <p:spPr>
          <a:xfrm>
            <a:off x="5385248" y="3420008"/>
            <a:ext cx="21820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2016</a:t>
            </a:r>
            <a:endParaRPr lang="zh-CN" altLang="en-US" sz="8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方正细谭黑简体" panose="02000000000000000000" pitchFamily="2" charset="-122"/>
              <a:ea typeface="方正细谭黑简体" panose="02000000000000000000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4039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" grpId="0"/>
      <p:bldP spid="2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产业发展规划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flipV="1">
            <a:off x="694268" y="4436530"/>
            <a:ext cx="10098300" cy="1779559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"/>
          <p:cNvSpPr txBox="1"/>
          <p:nvPr/>
        </p:nvSpPr>
        <p:spPr>
          <a:xfrm>
            <a:off x="7745581" y="367304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农业体验项目</a:t>
            </a:r>
            <a:endParaRPr lang="zh-CN" altLang="en-US" sz="4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5200" y="4572000"/>
            <a:ext cx="943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大力发展农业观光项目的基础上，充分利用现代农业种植园、现代农业观光园区的优势，深入开展现代农业体验类项目。重点规划发展经果林项目，以果蔬采摘体验为主；发展鱼类、小家禽养殖，以钓鱼、喂鱼、捕鱼体验，参观、喂养小家禽体验为主。充分挖掘本地农耕文化和民俗文化，发展传统农业文化体验、民俗文化体验项目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http://c.cncnimg.cn/040/169/0e1a_b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07982" y="1264179"/>
            <a:ext cx="3745485" cy="280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http://pic3.40017.cn/scenery/destination/2015/04/19/04/iXltru_540x304_00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68812" y="2011107"/>
            <a:ext cx="2829455" cy="2062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4116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8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76017" cy="1778983"/>
            <a:chOff x="5956255" y="183524"/>
            <a:chExt cx="5476017" cy="1778983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息烽县农业发展概况</a:t>
              </a:r>
              <a:endParaRPr lang="zh-CN" altLang="en-US" sz="3200" dirty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粮油产业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蔬菜产业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果树产业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中药材及虫茶产业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9060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 smtClean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</a:rPr>
                <a:t>3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73186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粮油产业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1001867" y="1703239"/>
            <a:ext cx="2235066" cy="2192080"/>
            <a:chOff x="680140" y="1703239"/>
            <a:chExt cx="2235066" cy="2192080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140" y="1703239"/>
              <a:ext cx="2235066" cy="2192080"/>
            </a:xfrm>
            <a:prstGeom prst="rect">
              <a:avLst/>
            </a:prstGeom>
          </p:spPr>
        </p:pic>
        <p:grpSp>
          <p:nvGrpSpPr>
            <p:cNvPr id="76" name="组合 75"/>
            <p:cNvGrpSpPr/>
            <p:nvPr/>
          </p:nvGrpSpPr>
          <p:grpSpPr>
            <a:xfrm>
              <a:off x="904017" y="1917629"/>
              <a:ext cx="1787310" cy="1787308"/>
              <a:chOff x="1284249" y="1842863"/>
              <a:chExt cx="1891530" cy="1891528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1284249" y="1842863"/>
                <a:ext cx="1891530" cy="1891528"/>
              </a:xfrm>
              <a:prstGeom prst="ellipse">
                <a:avLst/>
              </a:prstGeom>
              <a:solidFill>
                <a:schemeClr val="bg1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417601" y="1976214"/>
                <a:ext cx="1624827" cy="1624827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7" name="Freeform 126"/>
            <p:cNvSpPr>
              <a:spLocks noEditPoints="1"/>
            </p:cNvSpPr>
            <p:nvPr/>
          </p:nvSpPr>
          <p:spPr bwMode="auto">
            <a:xfrm>
              <a:off x="1476082" y="2442770"/>
              <a:ext cx="643180" cy="691906"/>
            </a:xfrm>
            <a:custGeom>
              <a:avLst/>
              <a:gdLst>
                <a:gd name="T0" fmla="*/ 0 w 56"/>
                <a:gd name="T1" fmla="*/ 5 h 60"/>
                <a:gd name="T2" fmla="*/ 5 w 56"/>
                <a:gd name="T3" fmla="*/ 5 h 60"/>
                <a:gd name="T4" fmla="*/ 5 w 56"/>
                <a:gd name="T5" fmla="*/ 54 h 60"/>
                <a:gd name="T6" fmla="*/ 56 w 56"/>
                <a:gd name="T7" fmla="*/ 54 h 60"/>
                <a:gd name="T8" fmla="*/ 56 w 56"/>
                <a:gd name="T9" fmla="*/ 60 h 60"/>
                <a:gd name="T10" fmla="*/ 5 w 56"/>
                <a:gd name="T11" fmla="*/ 60 h 60"/>
                <a:gd name="T12" fmla="*/ 0 w 56"/>
                <a:gd name="T13" fmla="*/ 60 h 60"/>
                <a:gd name="T14" fmla="*/ 0 w 56"/>
                <a:gd name="T15" fmla="*/ 54 h 60"/>
                <a:gd name="T16" fmla="*/ 0 w 56"/>
                <a:gd name="T17" fmla="*/ 5 h 60"/>
                <a:gd name="T18" fmla="*/ 8 w 56"/>
                <a:gd name="T19" fmla="*/ 27 h 60"/>
                <a:gd name="T20" fmla="*/ 11 w 56"/>
                <a:gd name="T21" fmla="*/ 32 h 60"/>
                <a:gd name="T22" fmla="*/ 11 w 56"/>
                <a:gd name="T23" fmla="*/ 32 h 60"/>
                <a:gd name="T24" fmla="*/ 11 w 56"/>
                <a:gd name="T25" fmla="*/ 31 h 60"/>
                <a:gd name="T26" fmla="*/ 22 w 56"/>
                <a:gd name="T27" fmla="*/ 30 h 60"/>
                <a:gd name="T28" fmla="*/ 43 w 56"/>
                <a:gd name="T29" fmla="*/ 12 h 60"/>
                <a:gd name="T30" fmla="*/ 47 w 56"/>
                <a:gd name="T31" fmla="*/ 13 h 60"/>
                <a:gd name="T32" fmla="*/ 45 w 56"/>
                <a:gd name="T33" fmla="*/ 7 h 60"/>
                <a:gd name="T34" fmla="*/ 44 w 56"/>
                <a:gd name="T35" fmla="*/ 0 h 60"/>
                <a:gd name="T36" fmla="*/ 39 w 56"/>
                <a:gd name="T37" fmla="*/ 5 h 60"/>
                <a:gd name="T38" fmla="*/ 34 w 56"/>
                <a:gd name="T39" fmla="*/ 9 h 60"/>
                <a:gd name="T40" fmla="*/ 38 w 56"/>
                <a:gd name="T41" fmla="*/ 11 h 60"/>
                <a:gd name="T42" fmla="*/ 22 w 56"/>
                <a:gd name="T43" fmla="*/ 24 h 60"/>
                <a:gd name="T44" fmla="*/ 9 w 56"/>
                <a:gd name="T45" fmla="*/ 26 h 60"/>
                <a:gd name="T46" fmla="*/ 8 w 56"/>
                <a:gd name="T47" fmla="*/ 27 h 60"/>
                <a:gd name="T48" fmla="*/ 8 w 56"/>
                <a:gd name="T49" fmla="*/ 27 h 60"/>
                <a:gd name="T50" fmla="*/ 40 w 56"/>
                <a:gd name="T51" fmla="*/ 52 h 60"/>
                <a:gd name="T52" fmla="*/ 49 w 56"/>
                <a:gd name="T53" fmla="*/ 52 h 60"/>
                <a:gd name="T54" fmla="*/ 49 w 56"/>
                <a:gd name="T55" fmla="*/ 18 h 60"/>
                <a:gd name="T56" fmla="*/ 40 w 56"/>
                <a:gd name="T57" fmla="*/ 29 h 60"/>
                <a:gd name="T58" fmla="*/ 40 w 56"/>
                <a:gd name="T59" fmla="*/ 52 h 60"/>
                <a:gd name="T60" fmla="*/ 26 w 56"/>
                <a:gd name="T61" fmla="*/ 52 h 60"/>
                <a:gd name="T62" fmla="*/ 36 w 56"/>
                <a:gd name="T63" fmla="*/ 52 h 60"/>
                <a:gd name="T64" fmla="*/ 36 w 56"/>
                <a:gd name="T65" fmla="*/ 40 h 60"/>
                <a:gd name="T66" fmla="*/ 26 w 56"/>
                <a:gd name="T67" fmla="*/ 40 h 60"/>
                <a:gd name="T68" fmla="*/ 26 w 56"/>
                <a:gd name="T69" fmla="*/ 52 h 60"/>
                <a:gd name="T70" fmla="*/ 13 w 56"/>
                <a:gd name="T71" fmla="*/ 52 h 60"/>
                <a:gd name="T72" fmla="*/ 22 w 56"/>
                <a:gd name="T73" fmla="*/ 52 h 60"/>
                <a:gd name="T74" fmla="*/ 22 w 56"/>
                <a:gd name="T75" fmla="*/ 35 h 60"/>
                <a:gd name="T76" fmla="*/ 13 w 56"/>
                <a:gd name="T77" fmla="*/ 35 h 60"/>
                <a:gd name="T78" fmla="*/ 13 w 56"/>
                <a:gd name="T79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60"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"/>
                    <a:pt x="0" y="5"/>
                    <a:pt x="0" y="5"/>
                  </a:cubicBezTo>
                  <a:close/>
                  <a:moveTo>
                    <a:pt x="8" y="27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2"/>
                    <a:pt x="11" y="31"/>
                    <a:pt x="11" y="31"/>
                  </a:cubicBezTo>
                  <a:cubicBezTo>
                    <a:pt x="15" y="30"/>
                    <a:pt x="18" y="30"/>
                    <a:pt x="22" y="30"/>
                  </a:cubicBezTo>
                  <a:cubicBezTo>
                    <a:pt x="30" y="30"/>
                    <a:pt x="38" y="30"/>
                    <a:pt x="43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3" y="24"/>
                    <a:pt x="28" y="24"/>
                    <a:pt x="22" y="24"/>
                  </a:cubicBezTo>
                  <a:cubicBezTo>
                    <a:pt x="18" y="24"/>
                    <a:pt x="13" y="24"/>
                    <a:pt x="9" y="26"/>
                  </a:cubicBezTo>
                  <a:cubicBezTo>
                    <a:pt x="9" y="26"/>
                    <a:pt x="9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lose/>
                  <a:moveTo>
                    <a:pt x="40" y="52"/>
                  </a:moveTo>
                  <a:cubicBezTo>
                    <a:pt x="49" y="52"/>
                    <a:pt x="49" y="52"/>
                    <a:pt x="49" y="5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52"/>
                    <a:pt x="40" y="52"/>
                    <a:pt x="40" y="52"/>
                  </a:cubicBezTo>
                  <a:close/>
                  <a:moveTo>
                    <a:pt x="2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52"/>
                    <a:pt x="26" y="52"/>
                    <a:pt x="26" y="52"/>
                  </a:cubicBezTo>
                  <a:close/>
                  <a:moveTo>
                    <a:pt x="13" y="52"/>
                  </a:moveTo>
                  <a:cubicBezTo>
                    <a:pt x="22" y="52"/>
                    <a:pt x="22" y="52"/>
                    <a:pt x="22" y="52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13" y="35"/>
                    <a:pt x="13" y="35"/>
                    <a:pt x="13" y="35"/>
                  </a:cubicBezTo>
                  <a:lnTo>
                    <a:pt x="13" y="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2400" sx="108000" sy="108000" algn="ctr" rotWithShape="0">
                <a:schemeClr val="accent2">
                  <a:alpha val="9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3697203" y="1515264"/>
            <a:ext cx="2487874" cy="2189674"/>
            <a:chOff x="6355684" y="1515264"/>
            <a:chExt cx="2487874" cy="2189674"/>
          </a:xfrm>
        </p:grpSpPr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34724">
              <a:off x="6355684" y="1515264"/>
              <a:ext cx="2487874" cy="2137354"/>
            </a:xfrm>
            <a:prstGeom prst="rect">
              <a:avLst/>
            </a:prstGeom>
          </p:spPr>
        </p:pic>
        <p:grpSp>
          <p:nvGrpSpPr>
            <p:cNvPr id="85" name="组合 84"/>
            <p:cNvGrpSpPr/>
            <p:nvPr/>
          </p:nvGrpSpPr>
          <p:grpSpPr>
            <a:xfrm rot="4500000">
              <a:off x="6626795" y="1917629"/>
              <a:ext cx="1787310" cy="1787308"/>
              <a:chOff x="1284249" y="1842863"/>
              <a:chExt cx="1891530" cy="1891528"/>
            </a:xfrm>
          </p:grpSpPr>
          <p:sp>
            <p:nvSpPr>
              <p:cNvPr id="86" name="椭圆 85"/>
              <p:cNvSpPr/>
              <p:nvPr/>
            </p:nvSpPr>
            <p:spPr>
              <a:xfrm>
                <a:off x="1284249" y="1842863"/>
                <a:ext cx="1891530" cy="1891528"/>
              </a:xfrm>
              <a:prstGeom prst="ellipse">
                <a:avLst/>
              </a:prstGeom>
              <a:solidFill>
                <a:schemeClr val="bg1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1417601" y="1976214"/>
                <a:ext cx="1624827" cy="1624827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9" name="Freeform 127"/>
            <p:cNvSpPr>
              <a:spLocks noEditPoints="1"/>
            </p:cNvSpPr>
            <p:nvPr/>
          </p:nvSpPr>
          <p:spPr bwMode="auto">
            <a:xfrm>
              <a:off x="7247337" y="2425716"/>
              <a:ext cx="540860" cy="726014"/>
            </a:xfrm>
            <a:custGeom>
              <a:avLst/>
              <a:gdLst>
                <a:gd name="T0" fmla="*/ 42 w 47"/>
                <a:gd name="T1" fmla="*/ 5 h 63"/>
                <a:gd name="T2" fmla="*/ 42 w 47"/>
                <a:gd name="T3" fmla="*/ 5 h 63"/>
                <a:gd name="T4" fmla="*/ 47 w 47"/>
                <a:gd name="T5" fmla="*/ 16 h 63"/>
                <a:gd name="T6" fmla="*/ 42 w 47"/>
                <a:gd name="T7" fmla="*/ 27 h 63"/>
                <a:gd name="T8" fmla="*/ 32 w 47"/>
                <a:gd name="T9" fmla="*/ 37 h 63"/>
                <a:gd name="T10" fmla="*/ 21 w 47"/>
                <a:gd name="T11" fmla="*/ 42 h 63"/>
                <a:gd name="T12" fmla="*/ 14 w 47"/>
                <a:gd name="T13" fmla="*/ 41 h 63"/>
                <a:gd name="T14" fmla="*/ 22 w 47"/>
                <a:gd name="T15" fmla="*/ 33 h 63"/>
                <a:gd name="T16" fmla="*/ 26 w 47"/>
                <a:gd name="T17" fmla="*/ 31 h 63"/>
                <a:gd name="T18" fmla="*/ 36 w 47"/>
                <a:gd name="T19" fmla="*/ 21 h 63"/>
                <a:gd name="T20" fmla="*/ 38 w 47"/>
                <a:gd name="T21" fmla="*/ 16 h 63"/>
                <a:gd name="T22" fmla="*/ 36 w 47"/>
                <a:gd name="T23" fmla="*/ 11 h 63"/>
                <a:gd name="T24" fmla="*/ 36 w 47"/>
                <a:gd name="T25" fmla="*/ 11 h 63"/>
                <a:gd name="T26" fmla="*/ 31 w 47"/>
                <a:gd name="T27" fmla="*/ 9 h 63"/>
                <a:gd name="T28" fmla="*/ 26 w 47"/>
                <a:gd name="T29" fmla="*/ 11 h 63"/>
                <a:gd name="T30" fmla="*/ 16 w 47"/>
                <a:gd name="T31" fmla="*/ 21 h 63"/>
                <a:gd name="T32" fmla="*/ 15 w 47"/>
                <a:gd name="T33" fmla="*/ 22 h 63"/>
                <a:gd name="T34" fmla="*/ 5 w 47"/>
                <a:gd name="T35" fmla="*/ 31 h 63"/>
                <a:gd name="T36" fmla="*/ 5 w 47"/>
                <a:gd name="T37" fmla="*/ 26 h 63"/>
                <a:gd name="T38" fmla="*/ 9 w 47"/>
                <a:gd name="T39" fmla="*/ 15 h 63"/>
                <a:gd name="T40" fmla="*/ 19 w 47"/>
                <a:gd name="T41" fmla="*/ 5 h 63"/>
                <a:gd name="T42" fmla="*/ 31 w 47"/>
                <a:gd name="T43" fmla="*/ 0 h 63"/>
                <a:gd name="T44" fmla="*/ 42 w 47"/>
                <a:gd name="T45" fmla="*/ 5 h 63"/>
                <a:gd name="T46" fmla="*/ 41 w 47"/>
                <a:gd name="T47" fmla="*/ 32 h 63"/>
                <a:gd name="T48" fmla="*/ 31 w 47"/>
                <a:gd name="T49" fmla="*/ 42 h 63"/>
                <a:gd name="T50" fmla="*/ 23 w 47"/>
                <a:gd name="T51" fmla="*/ 50 h 63"/>
                <a:gd name="T52" fmla="*/ 21 w 47"/>
                <a:gd name="T53" fmla="*/ 52 h 63"/>
                <a:gd name="T54" fmla="*/ 16 w 47"/>
                <a:gd name="T55" fmla="*/ 54 h 63"/>
                <a:gd name="T56" fmla="*/ 11 w 47"/>
                <a:gd name="T57" fmla="*/ 52 h 63"/>
                <a:gd name="T58" fmla="*/ 11 w 47"/>
                <a:gd name="T59" fmla="*/ 52 h 63"/>
                <a:gd name="T60" fmla="*/ 8 w 47"/>
                <a:gd name="T61" fmla="*/ 47 h 63"/>
                <a:gd name="T62" fmla="*/ 11 w 47"/>
                <a:gd name="T63" fmla="*/ 41 h 63"/>
                <a:gd name="T64" fmla="*/ 21 w 47"/>
                <a:gd name="T65" fmla="*/ 31 h 63"/>
                <a:gd name="T66" fmla="*/ 25 w 47"/>
                <a:gd name="T67" fmla="*/ 29 h 63"/>
                <a:gd name="T68" fmla="*/ 32 w 47"/>
                <a:gd name="T69" fmla="*/ 22 h 63"/>
                <a:gd name="T70" fmla="*/ 26 w 47"/>
                <a:gd name="T71" fmla="*/ 21 h 63"/>
                <a:gd name="T72" fmla="*/ 14 w 47"/>
                <a:gd name="T73" fmla="*/ 25 h 63"/>
                <a:gd name="T74" fmla="*/ 4 w 47"/>
                <a:gd name="T75" fmla="*/ 35 h 63"/>
                <a:gd name="T76" fmla="*/ 0 w 47"/>
                <a:gd name="T77" fmla="*/ 47 h 63"/>
                <a:gd name="T78" fmla="*/ 4 w 47"/>
                <a:gd name="T79" fmla="*/ 58 h 63"/>
                <a:gd name="T80" fmla="*/ 4 w 47"/>
                <a:gd name="T81" fmla="*/ 58 h 63"/>
                <a:gd name="T82" fmla="*/ 16 w 47"/>
                <a:gd name="T83" fmla="*/ 63 h 63"/>
                <a:gd name="T84" fmla="*/ 27 w 47"/>
                <a:gd name="T85" fmla="*/ 58 h 63"/>
                <a:gd name="T86" fmla="*/ 37 w 47"/>
                <a:gd name="T87" fmla="*/ 48 h 63"/>
                <a:gd name="T88" fmla="*/ 42 w 47"/>
                <a:gd name="T89" fmla="*/ 37 h 63"/>
                <a:gd name="T90" fmla="*/ 41 w 47"/>
                <a:gd name="T9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63">
                  <a:moveTo>
                    <a:pt x="42" y="5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5" y="8"/>
                    <a:pt x="47" y="12"/>
                    <a:pt x="47" y="16"/>
                  </a:cubicBezTo>
                  <a:cubicBezTo>
                    <a:pt x="47" y="20"/>
                    <a:pt x="45" y="24"/>
                    <a:pt x="42" y="2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29" y="41"/>
                    <a:pt x="25" y="42"/>
                    <a:pt x="21" y="42"/>
                  </a:cubicBezTo>
                  <a:cubicBezTo>
                    <a:pt x="19" y="42"/>
                    <a:pt x="16" y="42"/>
                    <a:pt x="14" y="41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5" y="33"/>
                    <a:pt x="26" y="3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8" y="20"/>
                    <a:pt x="38" y="18"/>
                    <a:pt x="38" y="16"/>
                  </a:cubicBezTo>
                  <a:cubicBezTo>
                    <a:pt x="38" y="14"/>
                    <a:pt x="38" y="12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9"/>
                    <a:pt x="33" y="9"/>
                    <a:pt x="31" y="9"/>
                  </a:cubicBezTo>
                  <a:cubicBezTo>
                    <a:pt x="29" y="9"/>
                    <a:pt x="27" y="9"/>
                    <a:pt x="26" y="1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5" y="21"/>
                    <a:pt x="15" y="21"/>
                    <a:pt x="15" y="22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9"/>
                    <a:pt x="5" y="28"/>
                    <a:pt x="5" y="26"/>
                  </a:cubicBezTo>
                  <a:cubicBezTo>
                    <a:pt x="5" y="22"/>
                    <a:pt x="6" y="18"/>
                    <a:pt x="9" y="1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3" y="1"/>
                    <a:pt x="27" y="0"/>
                    <a:pt x="31" y="0"/>
                  </a:cubicBezTo>
                  <a:cubicBezTo>
                    <a:pt x="35" y="0"/>
                    <a:pt x="39" y="1"/>
                    <a:pt x="42" y="5"/>
                  </a:cubicBezTo>
                  <a:close/>
                  <a:moveTo>
                    <a:pt x="41" y="3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0" y="53"/>
                    <a:pt x="18" y="54"/>
                    <a:pt x="16" y="54"/>
                  </a:cubicBezTo>
                  <a:cubicBezTo>
                    <a:pt x="14" y="54"/>
                    <a:pt x="12" y="53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9" y="51"/>
                    <a:pt x="8" y="49"/>
                    <a:pt x="8" y="47"/>
                  </a:cubicBezTo>
                  <a:cubicBezTo>
                    <a:pt x="8" y="45"/>
                    <a:pt x="9" y="43"/>
                    <a:pt x="11" y="4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0"/>
                    <a:pt x="23" y="30"/>
                    <a:pt x="25" y="29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0" y="21"/>
                    <a:pt x="28" y="21"/>
                    <a:pt x="26" y="21"/>
                  </a:cubicBezTo>
                  <a:cubicBezTo>
                    <a:pt x="22" y="21"/>
                    <a:pt x="18" y="22"/>
                    <a:pt x="14" y="2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3"/>
                    <a:pt x="0" y="47"/>
                  </a:cubicBezTo>
                  <a:cubicBezTo>
                    <a:pt x="0" y="51"/>
                    <a:pt x="1" y="55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8" y="61"/>
                    <a:pt x="12" y="63"/>
                    <a:pt x="16" y="63"/>
                  </a:cubicBezTo>
                  <a:cubicBezTo>
                    <a:pt x="20" y="63"/>
                    <a:pt x="24" y="61"/>
                    <a:pt x="27" y="5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1" y="45"/>
                    <a:pt x="42" y="41"/>
                    <a:pt x="42" y="37"/>
                  </a:cubicBezTo>
                  <a:cubicBezTo>
                    <a:pt x="42" y="35"/>
                    <a:pt x="42" y="33"/>
                    <a:pt x="41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2400" sx="108000" sy="108000" algn="ctr" rotWithShape="0">
                <a:schemeClr val="accent2">
                  <a:alpha val="9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6345404" y="1447341"/>
            <a:ext cx="2741393" cy="2404350"/>
            <a:chOff x="9003885" y="1447341"/>
            <a:chExt cx="2741393" cy="2404350"/>
          </a:xfrm>
        </p:grpSpPr>
        <p:pic>
          <p:nvPicPr>
            <p:cNvPr id="115" name="图片 1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2223">
              <a:off x="10642830" y="2288164"/>
              <a:ext cx="1102448" cy="1279998"/>
            </a:xfrm>
            <a:prstGeom prst="rect">
              <a:avLst/>
            </a:prstGeom>
          </p:spPr>
        </p:pic>
        <p:grpSp>
          <p:nvGrpSpPr>
            <p:cNvPr id="112" name="组合 111"/>
            <p:cNvGrpSpPr/>
            <p:nvPr/>
          </p:nvGrpSpPr>
          <p:grpSpPr>
            <a:xfrm>
              <a:off x="9003885" y="1447341"/>
              <a:ext cx="2488064" cy="2404350"/>
              <a:chOff x="-2113496" y="6265869"/>
              <a:chExt cx="2970313" cy="2870375"/>
            </a:xfrm>
          </p:grpSpPr>
          <p:pic>
            <p:nvPicPr>
              <p:cNvPr id="111" name="图片 1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76792">
                <a:off x="-2000619" y="6814131"/>
                <a:ext cx="1401784" cy="1627537"/>
              </a:xfrm>
              <a:prstGeom prst="rect">
                <a:avLst/>
              </a:prstGeom>
            </p:spPr>
          </p:pic>
          <p:pic>
            <p:nvPicPr>
              <p:cNvPr id="110" name="图片 10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5947">
                <a:off x="-1267271" y="6265869"/>
                <a:ext cx="1401784" cy="1627537"/>
              </a:xfrm>
              <a:prstGeom prst="rect">
                <a:avLst/>
              </a:prstGeom>
            </p:spPr>
          </p:pic>
          <p:grpSp>
            <p:nvGrpSpPr>
              <p:cNvPr id="109" name="组合 108"/>
              <p:cNvGrpSpPr/>
              <p:nvPr/>
            </p:nvGrpSpPr>
            <p:grpSpPr>
              <a:xfrm rot="3093966">
                <a:off x="-1517389" y="6762038"/>
                <a:ext cx="2203372" cy="2545040"/>
                <a:chOff x="-1068845" y="6781726"/>
                <a:chExt cx="2050477" cy="2368436"/>
              </a:xfrm>
            </p:grpSpPr>
            <p:pic>
              <p:nvPicPr>
                <p:cNvPr id="108" name="图片 10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510222">
                  <a:off x="-457631" y="7624776"/>
                  <a:ext cx="1439263" cy="1525386"/>
                </a:xfrm>
                <a:prstGeom prst="rect">
                  <a:avLst/>
                </a:prstGeom>
              </p:spPr>
            </p:pic>
            <p:pic>
              <p:nvPicPr>
                <p:cNvPr id="107" name="图片 10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445654">
                  <a:off x="-1068845" y="7087738"/>
                  <a:ext cx="1304512" cy="1514600"/>
                </a:xfrm>
                <a:prstGeom prst="rect">
                  <a:avLst/>
                </a:prstGeom>
              </p:spPr>
            </p:pic>
            <p:pic>
              <p:nvPicPr>
                <p:cNvPr id="106" name="图片 10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105424">
                  <a:off x="-879367" y="6698261"/>
                  <a:ext cx="1627633" cy="1794563"/>
                </a:xfrm>
                <a:prstGeom prst="rect">
                  <a:avLst/>
                </a:prstGeom>
              </p:spPr>
            </p:pic>
            <p:pic>
              <p:nvPicPr>
                <p:cNvPr id="102" name="图片 10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31969" y="7166497"/>
                  <a:ext cx="1627635" cy="18897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5" name="组合 104"/>
            <p:cNvGrpSpPr/>
            <p:nvPr/>
          </p:nvGrpSpPr>
          <p:grpSpPr>
            <a:xfrm>
              <a:off x="9548113" y="1917629"/>
              <a:ext cx="1787310" cy="1787308"/>
              <a:chOff x="9660839" y="2285536"/>
              <a:chExt cx="1891530" cy="1891528"/>
            </a:xfrm>
          </p:grpSpPr>
          <p:sp>
            <p:nvSpPr>
              <p:cNvPr id="103" name="椭圆 102"/>
              <p:cNvSpPr/>
              <p:nvPr/>
            </p:nvSpPr>
            <p:spPr>
              <a:xfrm>
                <a:off x="9660839" y="2285536"/>
                <a:ext cx="1891530" cy="1891528"/>
              </a:xfrm>
              <a:prstGeom prst="ellipse">
                <a:avLst/>
              </a:prstGeom>
              <a:solidFill>
                <a:schemeClr val="bg1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9794190" y="2418887"/>
                <a:ext cx="1624827" cy="1624827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0" name="Freeform 136"/>
            <p:cNvSpPr>
              <a:spLocks noEditPoints="1"/>
            </p:cNvSpPr>
            <p:nvPr/>
          </p:nvSpPr>
          <p:spPr bwMode="auto">
            <a:xfrm>
              <a:off x="10114897" y="2404407"/>
              <a:ext cx="691906" cy="774740"/>
            </a:xfrm>
            <a:custGeom>
              <a:avLst/>
              <a:gdLst>
                <a:gd name="T0" fmla="*/ 32 w 60"/>
                <a:gd name="T1" fmla="*/ 0 h 67"/>
                <a:gd name="T2" fmla="*/ 28 w 60"/>
                <a:gd name="T3" fmla="*/ 10 h 67"/>
                <a:gd name="T4" fmla="*/ 60 w 60"/>
                <a:gd name="T5" fmla="*/ 28 h 67"/>
                <a:gd name="T6" fmla="*/ 50 w 60"/>
                <a:gd name="T7" fmla="*/ 32 h 67"/>
                <a:gd name="T8" fmla="*/ 60 w 60"/>
                <a:gd name="T9" fmla="*/ 28 h 67"/>
                <a:gd name="T10" fmla="*/ 57 w 60"/>
                <a:gd name="T11" fmla="*/ 17 h 67"/>
                <a:gd name="T12" fmla="*/ 47 w 60"/>
                <a:gd name="T13" fmla="*/ 19 h 67"/>
                <a:gd name="T14" fmla="*/ 44 w 60"/>
                <a:gd name="T15" fmla="*/ 3 h 67"/>
                <a:gd name="T16" fmla="*/ 42 w 60"/>
                <a:gd name="T17" fmla="*/ 14 h 67"/>
                <a:gd name="T18" fmla="*/ 44 w 60"/>
                <a:gd name="T19" fmla="*/ 3 h 67"/>
                <a:gd name="T20" fmla="*/ 0 w 60"/>
                <a:gd name="T21" fmla="*/ 28 h 67"/>
                <a:gd name="T22" fmla="*/ 10 w 60"/>
                <a:gd name="T23" fmla="*/ 32 h 67"/>
                <a:gd name="T24" fmla="*/ 3 w 60"/>
                <a:gd name="T25" fmla="*/ 17 h 67"/>
                <a:gd name="T26" fmla="*/ 14 w 60"/>
                <a:gd name="T27" fmla="*/ 18 h 67"/>
                <a:gd name="T28" fmla="*/ 3 w 60"/>
                <a:gd name="T29" fmla="*/ 17 h 67"/>
                <a:gd name="T30" fmla="*/ 19 w 60"/>
                <a:gd name="T31" fmla="*/ 14 h 67"/>
                <a:gd name="T32" fmla="*/ 17 w 60"/>
                <a:gd name="T33" fmla="*/ 3 h 67"/>
                <a:gd name="T34" fmla="*/ 30 w 60"/>
                <a:gd name="T35" fmla="*/ 15 h 67"/>
                <a:gd name="T36" fmla="*/ 46 w 60"/>
                <a:gd name="T37" fmla="*/ 31 h 67"/>
                <a:gd name="T38" fmla="*/ 39 w 60"/>
                <a:gd name="T39" fmla="*/ 44 h 67"/>
                <a:gd name="T40" fmla="*/ 39 w 60"/>
                <a:gd name="T41" fmla="*/ 46 h 67"/>
                <a:gd name="T42" fmla="*/ 41 w 60"/>
                <a:gd name="T43" fmla="*/ 47 h 67"/>
                <a:gd name="T44" fmla="*/ 41 w 60"/>
                <a:gd name="T45" fmla="*/ 52 h 67"/>
                <a:gd name="T46" fmla="*/ 41 w 60"/>
                <a:gd name="T47" fmla="*/ 53 h 67"/>
                <a:gd name="T48" fmla="*/ 41 w 60"/>
                <a:gd name="T49" fmla="*/ 58 h 67"/>
                <a:gd name="T50" fmla="*/ 40 w 60"/>
                <a:gd name="T51" fmla="*/ 59 h 67"/>
                <a:gd name="T52" fmla="*/ 20 w 60"/>
                <a:gd name="T53" fmla="*/ 61 h 67"/>
                <a:gd name="T54" fmla="*/ 19 w 60"/>
                <a:gd name="T55" fmla="*/ 57 h 67"/>
                <a:gd name="T56" fmla="*/ 20 w 60"/>
                <a:gd name="T57" fmla="*/ 54 h 67"/>
                <a:gd name="T58" fmla="*/ 19 w 60"/>
                <a:gd name="T59" fmla="*/ 51 h 67"/>
                <a:gd name="T60" fmla="*/ 20 w 60"/>
                <a:gd name="T61" fmla="*/ 47 h 67"/>
                <a:gd name="T62" fmla="*/ 22 w 60"/>
                <a:gd name="T63" fmla="*/ 47 h 67"/>
                <a:gd name="T64" fmla="*/ 17 w 60"/>
                <a:gd name="T65" fmla="*/ 39 h 67"/>
                <a:gd name="T66" fmla="*/ 19 w 60"/>
                <a:gd name="T67" fmla="*/ 19 h 67"/>
                <a:gd name="T68" fmla="*/ 35 w 60"/>
                <a:gd name="T69" fmla="*/ 62 h 67"/>
                <a:gd name="T70" fmla="*/ 30 w 60"/>
                <a:gd name="T71" fmla="*/ 67 h 67"/>
                <a:gd name="T72" fmla="*/ 35 w 60"/>
                <a:gd name="T73" fmla="*/ 62 h 67"/>
                <a:gd name="T74" fmla="*/ 23 w 60"/>
                <a:gd name="T75" fmla="*/ 57 h 67"/>
                <a:gd name="T76" fmla="*/ 23 w 60"/>
                <a:gd name="T77" fmla="*/ 57 h 67"/>
                <a:gd name="T78" fmla="*/ 38 w 60"/>
                <a:gd name="T79" fmla="*/ 55 h 67"/>
                <a:gd name="T80" fmla="*/ 38 w 60"/>
                <a:gd name="T81" fmla="*/ 49 h 67"/>
                <a:gd name="T82" fmla="*/ 23 w 60"/>
                <a:gd name="T83" fmla="*/ 51 h 67"/>
                <a:gd name="T84" fmla="*/ 38 w 60"/>
                <a:gd name="T85" fmla="*/ 50 h 67"/>
                <a:gd name="T86" fmla="*/ 38 w 60"/>
                <a:gd name="T87" fmla="*/ 4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67">
                  <a:moveTo>
                    <a:pt x="2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60" y="28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60" y="28"/>
                    <a:pt x="60" y="28"/>
                    <a:pt x="60" y="28"/>
                  </a:cubicBezTo>
                  <a:close/>
                  <a:moveTo>
                    <a:pt x="55" y="14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55" y="14"/>
                    <a:pt x="55" y="14"/>
                    <a:pt x="55" y="14"/>
                  </a:cubicBezTo>
                  <a:close/>
                  <a:moveTo>
                    <a:pt x="44" y="3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4" y="3"/>
                    <a:pt x="44" y="3"/>
                    <a:pt x="44" y="3"/>
                  </a:cubicBezTo>
                  <a:close/>
                  <a:moveTo>
                    <a:pt x="0" y="3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  <a:moveTo>
                    <a:pt x="3" y="17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14" y="5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30" y="15"/>
                  </a:moveTo>
                  <a:cubicBezTo>
                    <a:pt x="34" y="15"/>
                    <a:pt x="39" y="17"/>
                    <a:pt x="42" y="19"/>
                  </a:cubicBezTo>
                  <a:cubicBezTo>
                    <a:pt x="44" y="22"/>
                    <a:pt x="46" y="26"/>
                    <a:pt x="46" y="31"/>
                  </a:cubicBezTo>
                  <a:cubicBezTo>
                    <a:pt x="46" y="34"/>
                    <a:pt x="45" y="36"/>
                    <a:pt x="44" y="39"/>
                  </a:cubicBezTo>
                  <a:cubicBezTo>
                    <a:pt x="43" y="41"/>
                    <a:pt x="41" y="43"/>
                    <a:pt x="39" y="44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8"/>
                    <a:pt x="42" y="49"/>
                    <a:pt x="42" y="50"/>
                  </a:cubicBezTo>
                  <a:cubicBezTo>
                    <a:pt x="42" y="50"/>
                    <a:pt x="41" y="51"/>
                    <a:pt x="41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4"/>
                    <a:pt x="42" y="55"/>
                    <a:pt x="42" y="55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9"/>
                    <a:pt x="19" y="58"/>
                    <a:pt x="19" y="57"/>
                  </a:cubicBezTo>
                  <a:cubicBezTo>
                    <a:pt x="19" y="56"/>
                    <a:pt x="19" y="55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3"/>
                    <a:pt x="19" y="52"/>
                    <a:pt x="19" y="51"/>
                  </a:cubicBezTo>
                  <a:cubicBezTo>
                    <a:pt x="19" y="50"/>
                    <a:pt x="19" y="49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3"/>
                    <a:pt x="18" y="41"/>
                    <a:pt x="17" y="39"/>
                  </a:cubicBezTo>
                  <a:cubicBezTo>
                    <a:pt x="15" y="37"/>
                    <a:pt x="14" y="34"/>
                    <a:pt x="14" y="31"/>
                  </a:cubicBezTo>
                  <a:cubicBezTo>
                    <a:pt x="14" y="26"/>
                    <a:pt x="16" y="22"/>
                    <a:pt x="19" y="19"/>
                  </a:cubicBezTo>
                  <a:cubicBezTo>
                    <a:pt x="22" y="17"/>
                    <a:pt x="26" y="15"/>
                    <a:pt x="30" y="15"/>
                  </a:cubicBezTo>
                  <a:close/>
                  <a:moveTo>
                    <a:pt x="35" y="62"/>
                  </a:moveTo>
                  <a:cubicBezTo>
                    <a:pt x="35" y="62"/>
                    <a:pt x="35" y="62"/>
                    <a:pt x="35" y="62"/>
                  </a:cubicBezTo>
                  <a:cubicBezTo>
                    <a:pt x="35" y="65"/>
                    <a:pt x="33" y="67"/>
                    <a:pt x="30" y="67"/>
                  </a:cubicBezTo>
                  <a:cubicBezTo>
                    <a:pt x="28" y="67"/>
                    <a:pt x="26" y="65"/>
                    <a:pt x="26" y="63"/>
                  </a:cubicBezTo>
                  <a:cubicBezTo>
                    <a:pt x="35" y="62"/>
                    <a:pt x="35" y="62"/>
                    <a:pt x="35" y="62"/>
                  </a:cubicBezTo>
                  <a:close/>
                  <a:moveTo>
                    <a:pt x="38" y="55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6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lose/>
                  <a:moveTo>
                    <a:pt x="38" y="49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49"/>
                    <a:pt x="38" y="49"/>
                    <a:pt x="38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2400" sx="108000" sy="108000" algn="ctr" rotWithShape="0">
                <a:schemeClr val="accent2">
                  <a:alpha val="9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3" name="矩形 122"/>
          <p:cNvSpPr/>
          <p:nvPr/>
        </p:nvSpPr>
        <p:spPr>
          <a:xfrm>
            <a:off x="841661" y="4463285"/>
            <a:ext cx="2395272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“十二五”期间，全县主要推广农作物测土配方施肥、配套高产栽培技术、育苗移栽、定向、定距拉绳等集成配套技术，粮油作物种植水平明显高于周边地区。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3690405" y="4463285"/>
            <a:ext cx="239527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年以每年投入资金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800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万元启动实施“三良工程—良种计划”，进一步增强促农增收的保障水平。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6604881" y="4463285"/>
            <a:ext cx="2395272" cy="1384995"/>
          </a:xfrm>
          <a:prstGeom prst="rect">
            <a:avLst/>
          </a:prstGeom>
          <a:solidFill>
            <a:srgbClr val="F1F1F1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粮食产量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2011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年实现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60766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吨，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年实现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67034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吨，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年实现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67415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吨，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年预计实现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67200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吨，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年预计实现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67000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吨，年均增长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1.97%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</p:spTree>
    <p:extLst>
      <p:ext uri="{BB962C8B-B14F-4D97-AF65-F5344CB8AC3E}">
        <p14:creationId xmlns="" xmlns:p14="http://schemas.microsoft.com/office/powerpoint/2010/main" val="2501935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3" grpId="0"/>
      <p:bldP spid="129" grpId="0"/>
      <p:bldP spid="1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蔬菜产业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84306" y="1562044"/>
            <a:ext cx="1063828" cy="1063828"/>
            <a:chOff x="6406391" y="3446094"/>
            <a:chExt cx="838200" cy="838200"/>
          </a:xfrm>
        </p:grpSpPr>
        <p:sp>
          <p:nvSpPr>
            <p:cNvPr id="4" name="椭圆 3"/>
            <p:cNvSpPr/>
            <p:nvPr/>
          </p:nvSpPr>
          <p:spPr>
            <a:xfrm>
              <a:off x="6406391" y="3446094"/>
              <a:ext cx="838200" cy="8382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Freeform 28"/>
            <p:cNvSpPr>
              <a:spLocks noEditPoints="1"/>
            </p:cNvSpPr>
            <p:nvPr/>
          </p:nvSpPr>
          <p:spPr bwMode="auto">
            <a:xfrm>
              <a:off x="6525545" y="3642360"/>
              <a:ext cx="599892" cy="445668"/>
            </a:xfrm>
            <a:custGeom>
              <a:avLst/>
              <a:gdLst>
                <a:gd name="T0" fmla="*/ 44 w 209"/>
                <a:gd name="T1" fmla="*/ 99 h 155"/>
                <a:gd name="T2" fmla="*/ 24 w 209"/>
                <a:gd name="T3" fmla="*/ 87 h 155"/>
                <a:gd name="T4" fmla="*/ 28 w 209"/>
                <a:gd name="T5" fmla="*/ 4 h 155"/>
                <a:gd name="T6" fmla="*/ 179 w 209"/>
                <a:gd name="T7" fmla="*/ 4 h 155"/>
                <a:gd name="T8" fmla="*/ 182 w 209"/>
                <a:gd name="T9" fmla="*/ 87 h 155"/>
                <a:gd name="T10" fmla="*/ 161 w 209"/>
                <a:gd name="T11" fmla="*/ 99 h 155"/>
                <a:gd name="T12" fmla="*/ 209 w 209"/>
                <a:gd name="T13" fmla="*/ 141 h 155"/>
                <a:gd name="T14" fmla="*/ 7 w 209"/>
                <a:gd name="T15" fmla="*/ 155 h 155"/>
                <a:gd name="T16" fmla="*/ 63 w 209"/>
                <a:gd name="T17" fmla="*/ 102 h 155"/>
                <a:gd name="T18" fmla="*/ 63 w 209"/>
                <a:gd name="T19" fmla="*/ 99 h 155"/>
                <a:gd name="T20" fmla="*/ 36 w 209"/>
                <a:gd name="T21" fmla="*/ 12 h 155"/>
                <a:gd name="T22" fmla="*/ 36 w 209"/>
                <a:gd name="T23" fmla="*/ 12 h 155"/>
                <a:gd name="T24" fmla="*/ 36 w 209"/>
                <a:gd name="T25" fmla="*/ 87 h 155"/>
                <a:gd name="T26" fmla="*/ 170 w 209"/>
                <a:gd name="T27" fmla="*/ 87 h 155"/>
                <a:gd name="T28" fmla="*/ 170 w 209"/>
                <a:gd name="T29" fmla="*/ 12 h 155"/>
                <a:gd name="T30" fmla="*/ 27 w 209"/>
                <a:gd name="T31" fmla="*/ 133 h 155"/>
                <a:gd name="T32" fmla="*/ 31 w 209"/>
                <a:gd name="T33" fmla="*/ 126 h 155"/>
                <a:gd name="T34" fmla="*/ 61 w 209"/>
                <a:gd name="T35" fmla="*/ 115 h 155"/>
                <a:gd name="T36" fmla="*/ 157 w 209"/>
                <a:gd name="T37" fmla="*/ 110 h 155"/>
                <a:gd name="T38" fmla="*/ 170 w 209"/>
                <a:gd name="T39" fmla="*/ 110 h 155"/>
                <a:gd name="T40" fmla="*/ 140 w 209"/>
                <a:gd name="T41" fmla="*/ 115 h 155"/>
                <a:gd name="T42" fmla="*/ 139 w 209"/>
                <a:gd name="T43" fmla="*/ 110 h 155"/>
                <a:gd name="T44" fmla="*/ 136 w 209"/>
                <a:gd name="T45" fmla="*/ 115 h 155"/>
                <a:gd name="T46" fmla="*/ 103 w 209"/>
                <a:gd name="T47" fmla="*/ 110 h 155"/>
                <a:gd name="T48" fmla="*/ 117 w 209"/>
                <a:gd name="T49" fmla="*/ 110 h 155"/>
                <a:gd name="T50" fmla="*/ 84 w 209"/>
                <a:gd name="T51" fmla="*/ 115 h 155"/>
                <a:gd name="T52" fmla="*/ 85 w 209"/>
                <a:gd name="T53" fmla="*/ 110 h 155"/>
                <a:gd name="T54" fmla="*/ 80 w 209"/>
                <a:gd name="T55" fmla="*/ 115 h 155"/>
                <a:gd name="T56" fmla="*/ 152 w 209"/>
                <a:gd name="T57" fmla="*/ 117 h 155"/>
                <a:gd name="T58" fmla="*/ 175 w 209"/>
                <a:gd name="T59" fmla="*/ 117 h 155"/>
                <a:gd name="T60" fmla="*/ 134 w 209"/>
                <a:gd name="T61" fmla="*/ 123 h 155"/>
                <a:gd name="T62" fmla="*/ 132 w 209"/>
                <a:gd name="T63" fmla="*/ 117 h 155"/>
                <a:gd name="T64" fmla="*/ 129 w 209"/>
                <a:gd name="T65" fmla="*/ 123 h 155"/>
                <a:gd name="T66" fmla="*/ 94 w 209"/>
                <a:gd name="T67" fmla="*/ 117 h 155"/>
                <a:gd name="T68" fmla="*/ 109 w 209"/>
                <a:gd name="T69" fmla="*/ 117 h 155"/>
                <a:gd name="T70" fmla="*/ 73 w 209"/>
                <a:gd name="T71" fmla="*/ 123 h 155"/>
                <a:gd name="T72" fmla="*/ 75 w 209"/>
                <a:gd name="T73" fmla="*/ 117 h 155"/>
                <a:gd name="T74" fmla="*/ 68 w 209"/>
                <a:gd name="T75" fmla="*/ 123 h 155"/>
                <a:gd name="T76" fmla="*/ 37 w 209"/>
                <a:gd name="T77" fmla="*/ 117 h 155"/>
                <a:gd name="T78" fmla="*/ 51 w 209"/>
                <a:gd name="T79" fmla="*/ 117 h 155"/>
                <a:gd name="T80" fmla="*/ 163 w 209"/>
                <a:gd name="T81" fmla="*/ 133 h 155"/>
                <a:gd name="T82" fmla="*/ 160 w 209"/>
                <a:gd name="T83" fmla="*/ 126 h 155"/>
                <a:gd name="T84" fmla="*/ 158 w 209"/>
                <a:gd name="T85" fmla="*/ 133 h 155"/>
                <a:gd name="T86" fmla="*/ 119 w 209"/>
                <a:gd name="T87" fmla="*/ 126 h 155"/>
                <a:gd name="T88" fmla="*/ 135 w 209"/>
                <a:gd name="T89" fmla="*/ 126 h 155"/>
                <a:gd name="T90" fmla="*/ 98 w 209"/>
                <a:gd name="T91" fmla="*/ 133 h 155"/>
                <a:gd name="T92" fmla="*/ 98 w 209"/>
                <a:gd name="T93" fmla="*/ 126 h 155"/>
                <a:gd name="T94" fmla="*/ 92 w 209"/>
                <a:gd name="T95" fmla="*/ 133 h 155"/>
                <a:gd name="T96" fmla="*/ 57 w 209"/>
                <a:gd name="T97" fmla="*/ 126 h 155"/>
                <a:gd name="T98" fmla="*/ 73 w 209"/>
                <a:gd name="T99" fmla="*/ 12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9" h="155">
                  <a:moveTo>
                    <a:pt x="27" y="102"/>
                  </a:moveTo>
                  <a:cubicBezTo>
                    <a:pt x="44" y="102"/>
                    <a:pt x="44" y="102"/>
                    <a:pt x="44" y="102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3" y="99"/>
                    <a:pt x="30" y="98"/>
                    <a:pt x="28" y="96"/>
                  </a:cubicBezTo>
                  <a:cubicBezTo>
                    <a:pt x="25" y="93"/>
                    <a:pt x="24" y="90"/>
                    <a:pt x="24" y="87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9"/>
                    <a:pt x="25" y="6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0" y="1"/>
                    <a:pt x="33" y="0"/>
                    <a:pt x="36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3" y="0"/>
                    <a:pt x="177" y="1"/>
                    <a:pt x="179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1" y="6"/>
                    <a:pt x="182" y="9"/>
                    <a:pt x="182" y="12"/>
                  </a:cubicBezTo>
                  <a:cubicBezTo>
                    <a:pt x="182" y="87"/>
                    <a:pt x="182" y="87"/>
                    <a:pt x="182" y="87"/>
                  </a:cubicBezTo>
                  <a:cubicBezTo>
                    <a:pt x="182" y="90"/>
                    <a:pt x="181" y="93"/>
                    <a:pt x="179" y="96"/>
                  </a:cubicBezTo>
                  <a:cubicBezTo>
                    <a:pt x="177" y="98"/>
                    <a:pt x="173" y="99"/>
                    <a:pt x="170" y="9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7" y="102"/>
                    <a:pt x="27" y="102"/>
                    <a:pt x="27" y="102"/>
                  </a:cubicBezTo>
                  <a:close/>
                  <a:moveTo>
                    <a:pt x="63" y="102"/>
                  </a:moveTo>
                  <a:cubicBezTo>
                    <a:pt x="143" y="102"/>
                    <a:pt x="143" y="102"/>
                    <a:pt x="143" y="102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170" y="12"/>
                  </a:move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0" y="12"/>
                    <a:pt x="170" y="12"/>
                    <a:pt x="170" y="12"/>
                  </a:cubicBezTo>
                  <a:close/>
                  <a:moveTo>
                    <a:pt x="31" y="126"/>
                  </a:moveTo>
                  <a:cubicBezTo>
                    <a:pt x="30" y="128"/>
                    <a:pt x="28" y="131"/>
                    <a:pt x="27" y="133"/>
                  </a:cubicBezTo>
                  <a:cubicBezTo>
                    <a:pt x="34" y="133"/>
                    <a:pt x="41" y="133"/>
                    <a:pt x="48" y="133"/>
                  </a:cubicBezTo>
                  <a:cubicBezTo>
                    <a:pt x="49" y="131"/>
                    <a:pt x="50" y="128"/>
                    <a:pt x="51" y="126"/>
                  </a:cubicBezTo>
                  <a:cubicBezTo>
                    <a:pt x="44" y="126"/>
                    <a:pt x="38" y="126"/>
                    <a:pt x="31" y="126"/>
                  </a:cubicBezTo>
                  <a:close/>
                  <a:moveTo>
                    <a:pt x="41" y="110"/>
                  </a:moveTo>
                  <a:cubicBezTo>
                    <a:pt x="40" y="111"/>
                    <a:pt x="39" y="113"/>
                    <a:pt x="38" y="115"/>
                  </a:cubicBezTo>
                  <a:cubicBezTo>
                    <a:pt x="46" y="115"/>
                    <a:pt x="53" y="115"/>
                    <a:pt x="61" y="115"/>
                  </a:cubicBezTo>
                  <a:cubicBezTo>
                    <a:pt x="62" y="113"/>
                    <a:pt x="62" y="111"/>
                    <a:pt x="63" y="110"/>
                  </a:cubicBezTo>
                  <a:cubicBezTo>
                    <a:pt x="56" y="110"/>
                    <a:pt x="49" y="110"/>
                    <a:pt x="41" y="110"/>
                  </a:cubicBezTo>
                  <a:close/>
                  <a:moveTo>
                    <a:pt x="157" y="110"/>
                  </a:moveTo>
                  <a:cubicBezTo>
                    <a:pt x="157" y="111"/>
                    <a:pt x="158" y="113"/>
                    <a:pt x="159" y="115"/>
                  </a:cubicBezTo>
                  <a:cubicBezTo>
                    <a:pt x="164" y="115"/>
                    <a:pt x="169" y="115"/>
                    <a:pt x="173" y="115"/>
                  </a:cubicBezTo>
                  <a:cubicBezTo>
                    <a:pt x="172" y="113"/>
                    <a:pt x="171" y="111"/>
                    <a:pt x="170" y="110"/>
                  </a:cubicBezTo>
                  <a:cubicBezTo>
                    <a:pt x="166" y="110"/>
                    <a:pt x="161" y="110"/>
                    <a:pt x="157" y="110"/>
                  </a:cubicBezTo>
                  <a:close/>
                  <a:moveTo>
                    <a:pt x="139" y="110"/>
                  </a:moveTo>
                  <a:cubicBezTo>
                    <a:pt x="139" y="111"/>
                    <a:pt x="140" y="113"/>
                    <a:pt x="140" y="115"/>
                  </a:cubicBezTo>
                  <a:cubicBezTo>
                    <a:pt x="145" y="115"/>
                    <a:pt x="150" y="115"/>
                    <a:pt x="155" y="115"/>
                  </a:cubicBezTo>
                  <a:cubicBezTo>
                    <a:pt x="154" y="113"/>
                    <a:pt x="153" y="111"/>
                    <a:pt x="152" y="110"/>
                  </a:cubicBezTo>
                  <a:cubicBezTo>
                    <a:pt x="148" y="110"/>
                    <a:pt x="143" y="110"/>
                    <a:pt x="139" y="110"/>
                  </a:cubicBezTo>
                  <a:close/>
                  <a:moveTo>
                    <a:pt x="121" y="110"/>
                  </a:moveTo>
                  <a:cubicBezTo>
                    <a:pt x="121" y="111"/>
                    <a:pt x="121" y="113"/>
                    <a:pt x="122" y="115"/>
                  </a:cubicBezTo>
                  <a:cubicBezTo>
                    <a:pt x="126" y="115"/>
                    <a:pt x="131" y="115"/>
                    <a:pt x="136" y="115"/>
                  </a:cubicBezTo>
                  <a:cubicBezTo>
                    <a:pt x="135" y="113"/>
                    <a:pt x="135" y="111"/>
                    <a:pt x="134" y="110"/>
                  </a:cubicBezTo>
                  <a:cubicBezTo>
                    <a:pt x="130" y="110"/>
                    <a:pt x="125" y="110"/>
                    <a:pt x="121" y="110"/>
                  </a:cubicBezTo>
                  <a:close/>
                  <a:moveTo>
                    <a:pt x="103" y="110"/>
                  </a:moveTo>
                  <a:cubicBezTo>
                    <a:pt x="103" y="111"/>
                    <a:pt x="103" y="113"/>
                    <a:pt x="103" y="115"/>
                  </a:cubicBezTo>
                  <a:cubicBezTo>
                    <a:pt x="108" y="115"/>
                    <a:pt x="113" y="115"/>
                    <a:pt x="117" y="115"/>
                  </a:cubicBezTo>
                  <a:cubicBezTo>
                    <a:pt x="117" y="113"/>
                    <a:pt x="117" y="111"/>
                    <a:pt x="117" y="110"/>
                  </a:cubicBezTo>
                  <a:cubicBezTo>
                    <a:pt x="112" y="110"/>
                    <a:pt x="108" y="110"/>
                    <a:pt x="103" y="110"/>
                  </a:cubicBezTo>
                  <a:close/>
                  <a:moveTo>
                    <a:pt x="85" y="110"/>
                  </a:moveTo>
                  <a:cubicBezTo>
                    <a:pt x="85" y="111"/>
                    <a:pt x="85" y="113"/>
                    <a:pt x="84" y="115"/>
                  </a:cubicBezTo>
                  <a:cubicBezTo>
                    <a:pt x="89" y="115"/>
                    <a:pt x="94" y="115"/>
                    <a:pt x="98" y="115"/>
                  </a:cubicBezTo>
                  <a:cubicBezTo>
                    <a:pt x="99" y="113"/>
                    <a:pt x="99" y="111"/>
                    <a:pt x="99" y="110"/>
                  </a:cubicBezTo>
                  <a:cubicBezTo>
                    <a:pt x="94" y="110"/>
                    <a:pt x="90" y="110"/>
                    <a:pt x="85" y="110"/>
                  </a:cubicBezTo>
                  <a:close/>
                  <a:moveTo>
                    <a:pt x="67" y="110"/>
                  </a:moveTo>
                  <a:cubicBezTo>
                    <a:pt x="67" y="111"/>
                    <a:pt x="66" y="113"/>
                    <a:pt x="66" y="115"/>
                  </a:cubicBezTo>
                  <a:cubicBezTo>
                    <a:pt x="70" y="115"/>
                    <a:pt x="75" y="115"/>
                    <a:pt x="80" y="115"/>
                  </a:cubicBezTo>
                  <a:cubicBezTo>
                    <a:pt x="80" y="113"/>
                    <a:pt x="81" y="111"/>
                    <a:pt x="81" y="110"/>
                  </a:cubicBezTo>
                  <a:cubicBezTo>
                    <a:pt x="77" y="110"/>
                    <a:pt x="72" y="110"/>
                    <a:pt x="67" y="110"/>
                  </a:cubicBezTo>
                  <a:close/>
                  <a:moveTo>
                    <a:pt x="152" y="117"/>
                  </a:moveTo>
                  <a:cubicBezTo>
                    <a:pt x="153" y="119"/>
                    <a:pt x="153" y="121"/>
                    <a:pt x="154" y="123"/>
                  </a:cubicBezTo>
                  <a:cubicBezTo>
                    <a:pt x="162" y="123"/>
                    <a:pt x="170" y="123"/>
                    <a:pt x="178" y="123"/>
                  </a:cubicBezTo>
                  <a:cubicBezTo>
                    <a:pt x="177" y="121"/>
                    <a:pt x="176" y="119"/>
                    <a:pt x="175" y="117"/>
                  </a:cubicBezTo>
                  <a:cubicBezTo>
                    <a:pt x="167" y="117"/>
                    <a:pt x="160" y="117"/>
                    <a:pt x="152" y="117"/>
                  </a:cubicBezTo>
                  <a:close/>
                  <a:moveTo>
                    <a:pt x="132" y="117"/>
                  </a:moveTo>
                  <a:cubicBezTo>
                    <a:pt x="133" y="119"/>
                    <a:pt x="133" y="121"/>
                    <a:pt x="134" y="123"/>
                  </a:cubicBezTo>
                  <a:cubicBezTo>
                    <a:pt x="139" y="123"/>
                    <a:pt x="144" y="123"/>
                    <a:pt x="149" y="123"/>
                  </a:cubicBezTo>
                  <a:cubicBezTo>
                    <a:pt x="148" y="121"/>
                    <a:pt x="148" y="119"/>
                    <a:pt x="147" y="117"/>
                  </a:cubicBezTo>
                  <a:cubicBezTo>
                    <a:pt x="142" y="117"/>
                    <a:pt x="137" y="117"/>
                    <a:pt x="132" y="117"/>
                  </a:cubicBezTo>
                  <a:close/>
                  <a:moveTo>
                    <a:pt x="113" y="117"/>
                  </a:moveTo>
                  <a:cubicBezTo>
                    <a:pt x="113" y="119"/>
                    <a:pt x="114" y="121"/>
                    <a:pt x="114" y="123"/>
                  </a:cubicBezTo>
                  <a:cubicBezTo>
                    <a:pt x="119" y="123"/>
                    <a:pt x="124" y="123"/>
                    <a:pt x="129" y="123"/>
                  </a:cubicBezTo>
                  <a:cubicBezTo>
                    <a:pt x="129" y="121"/>
                    <a:pt x="128" y="119"/>
                    <a:pt x="128" y="117"/>
                  </a:cubicBezTo>
                  <a:cubicBezTo>
                    <a:pt x="123" y="117"/>
                    <a:pt x="118" y="117"/>
                    <a:pt x="113" y="117"/>
                  </a:cubicBezTo>
                  <a:close/>
                  <a:moveTo>
                    <a:pt x="94" y="117"/>
                  </a:moveTo>
                  <a:cubicBezTo>
                    <a:pt x="94" y="119"/>
                    <a:pt x="94" y="121"/>
                    <a:pt x="93" y="123"/>
                  </a:cubicBezTo>
                  <a:cubicBezTo>
                    <a:pt x="99" y="123"/>
                    <a:pt x="104" y="123"/>
                    <a:pt x="109" y="123"/>
                  </a:cubicBezTo>
                  <a:cubicBezTo>
                    <a:pt x="109" y="121"/>
                    <a:pt x="109" y="119"/>
                    <a:pt x="109" y="117"/>
                  </a:cubicBezTo>
                  <a:cubicBezTo>
                    <a:pt x="104" y="117"/>
                    <a:pt x="99" y="117"/>
                    <a:pt x="94" y="117"/>
                  </a:cubicBezTo>
                  <a:close/>
                  <a:moveTo>
                    <a:pt x="75" y="117"/>
                  </a:moveTo>
                  <a:cubicBezTo>
                    <a:pt x="74" y="119"/>
                    <a:pt x="74" y="121"/>
                    <a:pt x="73" y="123"/>
                  </a:cubicBezTo>
                  <a:cubicBezTo>
                    <a:pt x="79" y="123"/>
                    <a:pt x="84" y="123"/>
                    <a:pt x="89" y="123"/>
                  </a:cubicBezTo>
                  <a:cubicBezTo>
                    <a:pt x="89" y="121"/>
                    <a:pt x="89" y="119"/>
                    <a:pt x="90" y="117"/>
                  </a:cubicBezTo>
                  <a:cubicBezTo>
                    <a:pt x="85" y="117"/>
                    <a:pt x="80" y="117"/>
                    <a:pt x="75" y="117"/>
                  </a:cubicBezTo>
                  <a:close/>
                  <a:moveTo>
                    <a:pt x="56" y="117"/>
                  </a:moveTo>
                  <a:cubicBezTo>
                    <a:pt x="55" y="119"/>
                    <a:pt x="54" y="121"/>
                    <a:pt x="53" y="123"/>
                  </a:cubicBezTo>
                  <a:cubicBezTo>
                    <a:pt x="58" y="123"/>
                    <a:pt x="63" y="123"/>
                    <a:pt x="68" y="123"/>
                  </a:cubicBezTo>
                  <a:cubicBezTo>
                    <a:pt x="69" y="121"/>
                    <a:pt x="70" y="119"/>
                    <a:pt x="70" y="117"/>
                  </a:cubicBezTo>
                  <a:cubicBezTo>
                    <a:pt x="65" y="117"/>
                    <a:pt x="60" y="117"/>
                    <a:pt x="56" y="117"/>
                  </a:cubicBezTo>
                  <a:close/>
                  <a:moveTo>
                    <a:pt x="37" y="117"/>
                  </a:moveTo>
                  <a:cubicBezTo>
                    <a:pt x="35" y="119"/>
                    <a:pt x="34" y="121"/>
                    <a:pt x="33" y="123"/>
                  </a:cubicBezTo>
                  <a:cubicBezTo>
                    <a:pt x="38" y="123"/>
                    <a:pt x="43" y="123"/>
                    <a:pt x="48" y="123"/>
                  </a:cubicBezTo>
                  <a:cubicBezTo>
                    <a:pt x="49" y="121"/>
                    <a:pt x="50" y="119"/>
                    <a:pt x="51" y="117"/>
                  </a:cubicBezTo>
                  <a:cubicBezTo>
                    <a:pt x="46" y="117"/>
                    <a:pt x="41" y="117"/>
                    <a:pt x="37" y="117"/>
                  </a:cubicBezTo>
                  <a:close/>
                  <a:moveTo>
                    <a:pt x="160" y="126"/>
                  </a:moveTo>
                  <a:cubicBezTo>
                    <a:pt x="161" y="128"/>
                    <a:pt x="162" y="131"/>
                    <a:pt x="163" y="133"/>
                  </a:cubicBezTo>
                  <a:cubicBezTo>
                    <a:pt x="170" y="133"/>
                    <a:pt x="177" y="133"/>
                    <a:pt x="184" y="133"/>
                  </a:cubicBezTo>
                  <a:cubicBezTo>
                    <a:pt x="183" y="131"/>
                    <a:pt x="182" y="128"/>
                    <a:pt x="180" y="126"/>
                  </a:cubicBezTo>
                  <a:cubicBezTo>
                    <a:pt x="174" y="126"/>
                    <a:pt x="167" y="126"/>
                    <a:pt x="160" y="126"/>
                  </a:cubicBezTo>
                  <a:close/>
                  <a:moveTo>
                    <a:pt x="139" y="126"/>
                  </a:moveTo>
                  <a:cubicBezTo>
                    <a:pt x="140" y="128"/>
                    <a:pt x="141" y="131"/>
                    <a:pt x="141" y="133"/>
                  </a:cubicBezTo>
                  <a:cubicBezTo>
                    <a:pt x="147" y="133"/>
                    <a:pt x="152" y="133"/>
                    <a:pt x="158" y="133"/>
                  </a:cubicBezTo>
                  <a:cubicBezTo>
                    <a:pt x="157" y="131"/>
                    <a:pt x="156" y="128"/>
                    <a:pt x="155" y="126"/>
                  </a:cubicBezTo>
                  <a:cubicBezTo>
                    <a:pt x="150" y="126"/>
                    <a:pt x="145" y="126"/>
                    <a:pt x="139" y="126"/>
                  </a:cubicBezTo>
                  <a:close/>
                  <a:moveTo>
                    <a:pt x="119" y="126"/>
                  </a:moveTo>
                  <a:cubicBezTo>
                    <a:pt x="119" y="128"/>
                    <a:pt x="119" y="131"/>
                    <a:pt x="119" y="133"/>
                  </a:cubicBezTo>
                  <a:cubicBezTo>
                    <a:pt x="125" y="133"/>
                    <a:pt x="131" y="133"/>
                    <a:pt x="136" y="133"/>
                  </a:cubicBezTo>
                  <a:cubicBezTo>
                    <a:pt x="136" y="131"/>
                    <a:pt x="135" y="128"/>
                    <a:pt x="135" y="126"/>
                  </a:cubicBezTo>
                  <a:cubicBezTo>
                    <a:pt x="129" y="126"/>
                    <a:pt x="124" y="126"/>
                    <a:pt x="119" y="126"/>
                  </a:cubicBezTo>
                  <a:close/>
                  <a:moveTo>
                    <a:pt x="98" y="126"/>
                  </a:moveTo>
                  <a:cubicBezTo>
                    <a:pt x="98" y="128"/>
                    <a:pt x="98" y="131"/>
                    <a:pt x="98" y="133"/>
                  </a:cubicBezTo>
                  <a:cubicBezTo>
                    <a:pt x="103" y="133"/>
                    <a:pt x="109" y="133"/>
                    <a:pt x="115" y="133"/>
                  </a:cubicBezTo>
                  <a:cubicBezTo>
                    <a:pt x="114" y="131"/>
                    <a:pt x="114" y="128"/>
                    <a:pt x="114" y="126"/>
                  </a:cubicBezTo>
                  <a:cubicBezTo>
                    <a:pt x="109" y="126"/>
                    <a:pt x="103" y="126"/>
                    <a:pt x="98" y="126"/>
                  </a:cubicBezTo>
                  <a:close/>
                  <a:moveTo>
                    <a:pt x="77" y="126"/>
                  </a:moveTo>
                  <a:cubicBezTo>
                    <a:pt x="77" y="128"/>
                    <a:pt x="76" y="131"/>
                    <a:pt x="76" y="133"/>
                  </a:cubicBezTo>
                  <a:cubicBezTo>
                    <a:pt x="81" y="133"/>
                    <a:pt x="87" y="133"/>
                    <a:pt x="92" y="133"/>
                  </a:cubicBezTo>
                  <a:cubicBezTo>
                    <a:pt x="93" y="131"/>
                    <a:pt x="93" y="128"/>
                    <a:pt x="93" y="126"/>
                  </a:cubicBezTo>
                  <a:cubicBezTo>
                    <a:pt x="88" y="126"/>
                    <a:pt x="83" y="126"/>
                    <a:pt x="77" y="126"/>
                  </a:cubicBezTo>
                  <a:close/>
                  <a:moveTo>
                    <a:pt x="57" y="126"/>
                  </a:moveTo>
                  <a:cubicBezTo>
                    <a:pt x="56" y="128"/>
                    <a:pt x="55" y="131"/>
                    <a:pt x="54" y="133"/>
                  </a:cubicBezTo>
                  <a:cubicBezTo>
                    <a:pt x="60" y="133"/>
                    <a:pt x="65" y="133"/>
                    <a:pt x="71" y="133"/>
                  </a:cubicBezTo>
                  <a:cubicBezTo>
                    <a:pt x="71" y="131"/>
                    <a:pt x="72" y="128"/>
                    <a:pt x="73" y="126"/>
                  </a:cubicBezTo>
                  <a:cubicBezTo>
                    <a:pt x="67" y="126"/>
                    <a:pt x="62" y="126"/>
                    <a:pt x="57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40633" y="1562042"/>
            <a:ext cx="8429386" cy="1710894"/>
            <a:chOff x="6568699" y="2146579"/>
            <a:chExt cx="5242301" cy="1064018"/>
          </a:xfrm>
        </p:grpSpPr>
        <p:sp>
          <p:nvSpPr>
            <p:cNvPr id="7" name="文本框 6"/>
            <p:cNvSpPr txBox="1"/>
            <p:nvPr/>
          </p:nvSpPr>
          <p:spPr>
            <a:xfrm>
              <a:off x="6568699" y="2146579"/>
              <a:ext cx="2826468" cy="248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000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蔬菜现代高效农业示范园区初具规模。</a:t>
              </a:r>
              <a:endParaRPr lang="zh-CN" altLang="en-US" sz="2000" b="1" dirty="0">
                <a:solidFill>
                  <a:srgbClr val="5C9A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568699" y="2456447"/>
              <a:ext cx="5242301" cy="754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400" dirty="0" smtClean="0"/>
                <a:t>       </a:t>
              </a:r>
              <a:r>
                <a:rPr lang="zh-CN" altLang="zh-CN" sz="1400" dirty="0" smtClean="0"/>
                <a:t>息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烽县蔬菜现代生态高效农业示范园是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2014 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年“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个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100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”工程现代高效农业示范园区之一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,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园区以土包子、巨丰、幸福果业等企业为带动，以企业投入为主进行建设，总投资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9227.1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万元，其中：财政资金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910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万元，整合资金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5261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万元，企业自筹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3056.1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万元，基地面积达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10150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亩。 </a:t>
              </a:r>
            </a:p>
            <a:p>
              <a:pPr>
                <a:lnSpc>
                  <a:spcPct val="130000"/>
                </a:lnSpc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4306" y="3606892"/>
            <a:ext cx="1063828" cy="1063828"/>
            <a:chOff x="9429750" y="3600450"/>
            <a:chExt cx="838200" cy="838200"/>
          </a:xfrm>
        </p:grpSpPr>
        <p:sp>
          <p:nvSpPr>
            <p:cNvPr id="16" name="椭圆 15"/>
            <p:cNvSpPr/>
            <p:nvPr/>
          </p:nvSpPr>
          <p:spPr>
            <a:xfrm>
              <a:off x="9429750" y="3600450"/>
              <a:ext cx="838200" cy="83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9660213" y="3721403"/>
              <a:ext cx="377274" cy="596294"/>
            </a:xfrm>
            <a:custGeom>
              <a:avLst/>
              <a:gdLst>
                <a:gd name="T0" fmla="*/ 107 w 126"/>
                <a:gd name="T1" fmla="*/ 19 h 199"/>
                <a:gd name="T2" fmla="*/ 117 w 126"/>
                <a:gd name="T3" fmla="*/ 95 h 199"/>
                <a:gd name="T4" fmla="*/ 97 w 126"/>
                <a:gd name="T5" fmla="*/ 123 h 199"/>
                <a:gd name="T6" fmla="*/ 104 w 126"/>
                <a:gd name="T7" fmla="*/ 122 h 199"/>
                <a:gd name="T8" fmla="*/ 108 w 126"/>
                <a:gd name="T9" fmla="*/ 137 h 199"/>
                <a:gd name="T10" fmla="*/ 105 w 126"/>
                <a:gd name="T11" fmla="*/ 149 h 199"/>
                <a:gd name="T12" fmla="*/ 108 w 126"/>
                <a:gd name="T13" fmla="*/ 161 h 199"/>
                <a:gd name="T14" fmla="*/ 104 w 126"/>
                <a:gd name="T15" fmla="*/ 175 h 199"/>
                <a:gd name="T16" fmla="*/ 29 w 126"/>
                <a:gd name="T17" fmla="*/ 181 h 199"/>
                <a:gd name="T18" fmla="*/ 22 w 126"/>
                <a:gd name="T19" fmla="*/ 177 h 199"/>
                <a:gd name="T20" fmla="*/ 22 w 126"/>
                <a:gd name="T21" fmla="*/ 156 h 199"/>
                <a:gd name="T22" fmla="*/ 22 w 126"/>
                <a:gd name="T23" fmla="*/ 153 h 199"/>
                <a:gd name="T24" fmla="*/ 22 w 126"/>
                <a:gd name="T25" fmla="*/ 132 h 199"/>
                <a:gd name="T26" fmla="*/ 28 w 126"/>
                <a:gd name="T27" fmla="*/ 129 h 199"/>
                <a:gd name="T28" fmla="*/ 31 w 126"/>
                <a:gd name="T29" fmla="*/ 117 h 199"/>
                <a:gd name="T30" fmla="*/ 0 w 126"/>
                <a:gd name="T31" fmla="*/ 63 h 199"/>
                <a:gd name="T32" fmla="*/ 63 w 126"/>
                <a:gd name="T33" fmla="*/ 0 h 199"/>
                <a:gd name="T34" fmla="*/ 52 w 126"/>
                <a:gd name="T35" fmla="*/ 76 h 199"/>
                <a:gd name="T36" fmla="*/ 57 w 126"/>
                <a:gd name="T37" fmla="*/ 73 h 199"/>
                <a:gd name="T38" fmla="*/ 63 w 126"/>
                <a:gd name="T39" fmla="*/ 76 h 199"/>
                <a:gd name="T40" fmla="*/ 68 w 126"/>
                <a:gd name="T41" fmla="*/ 73 h 199"/>
                <a:gd name="T42" fmla="*/ 74 w 126"/>
                <a:gd name="T43" fmla="*/ 76 h 199"/>
                <a:gd name="T44" fmla="*/ 81 w 126"/>
                <a:gd name="T45" fmla="*/ 71 h 199"/>
                <a:gd name="T46" fmla="*/ 73 w 126"/>
                <a:gd name="T47" fmla="*/ 96 h 199"/>
                <a:gd name="T48" fmla="*/ 84 w 126"/>
                <a:gd name="T49" fmla="*/ 124 h 199"/>
                <a:gd name="T50" fmla="*/ 84 w 126"/>
                <a:gd name="T51" fmla="*/ 109 h 199"/>
                <a:gd name="T52" fmla="*/ 106 w 126"/>
                <a:gd name="T53" fmla="*/ 88 h 199"/>
                <a:gd name="T54" fmla="*/ 98 w 126"/>
                <a:gd name="T55" fmla="*/ 28 h 199"/>
                <a:gd name="T56" fmla="*/ 28 w 126"/>
                <a:gd name="T57" fmla="*/ 28 h 199"/>
                <a:gd name="T58" fmla="*/ 20 w 126"/>
                <a:gd name="T59" fmla="*/ 89 h 199"/>
                <a:gd name="T60" fmla="*/ 44 w 126"/>
                <a:gd name="T61" fmla="*/ 109 h 199"/>
                <a:gd name="T62" fmla="*/ 44 w 126"/>
                <a:gd name="T63" fmla="*/ 125 h 199"/>
                <a:gd name="T64" fmla="*/ 55 w 126"/>
                <a:gd name="T65" fmla="*/ 96 h 199"/>
                <a:gd name="T66" fmla="*/ 47 w 126"/>
                <a:gd name="T67" fmla="*/ 71 h 199"/>
                <a:gd name="T68" fmla="*/ 76 w 126"/>
                <a:gd name="T69" fmla="*/ 79 h 199"/>
                <a:gd name="T70" fmla="*/ 68 w 126"/>
                <a:gd name="T71" fmla="*/ 78 h 199"/>
                <a:gd name="T72" fmla="*/ 57 w 126"/>
                <a:gd name="T73" fmla="*/ 78 h 199"/>
                <a:gd name="T74" fmla="*/ 52 w 126"/>
                <a:gd name="T75" fmla="*/ 79 h 199"/>
                <a:gd name="T76" fmla="*/ 61 w 126"/>
                <a:gd name="T77" fmla="*/ 94 h 199"/>
                <a:gd name="T78" fmla="*/ 61 w 126"/>
                <a:gd name="T79" fmla="*/ 125 h 199"/>
                <a:gd name="T80" fmla="*/ 66 w 126"/>
                <a:gd name="T81" fmla="*/ 95 h 199"/>
                <a:gd name="T82" fmla="*/ 67 w 126"/>
                <a:gd name="T83" fmla="*/ 93 h 199"/>
                <a:gd name="T84" fmla="*/ 82 w 126"/>
                <a:gd name="T85" fmla="*/ 180 h 199"/>
                <a:gd name="T86" fmla="*/ 64 w 126"/>
                <a:gd name="T87" fmla="*/ 199 h 199"/>
                <a:gd name="T88" fmla="*/ 82 w 126"/>
                <a:gd name="T89" fmla="*/ 180 h 199"/>
                <a:gd name="T90" fmla="*/ 33 w 126"/>
                <a:gd name="T91" fmla="*/ 165 h 199"/>
                <a:gd name="T92" fmla="*/ 33 w 126"/>
                <a:gd name="T93" fmla="*/ 168 h 199"/>
                <a:gd name="T94" fmla="*/ 95 w 126"/>
                <a:gd name="T95" fmla="*/ 161 h 199"/>
                <a:gd name="T96" fmla="*/ 95 w 126"/>
                <a:gd name="T97" fmla="*/ 136 h 199"/>
                <a:gd name="T98" fmla="*/ 33 w 126"/>
                <a:gd name="T99" fmla="*/ 143 h 199"/>
                <a:gd name="T100" fmla="*/ 95 w 126"/>
                <a:gd name="T101" fmla="*/ 139 h 199"/>
                <a:gd name="T102" fmla="*/ 95 w 126"/>
                <a:gd name="T103" fmla="*/ 13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99">
                  <a:moveTo>
                    <a:pt x="63" y="0"/>
                  </a:moveTo>
                  <a:cubicBezTo>
                    <a:pt x="80" y="0"/>
                    <a:pt x="96" y="7"/>
                    <a:pt x="107" y="19"/>
                  </a:cubicBezTo>
                  <a:cubicBezTo>
                    <a:pt x="119" y="30"/>
                    <a:pt x="126" y="46"/>
                    <a:pt x="126" y="63"/>
                  </a:cubicBezTo>
                  <a:cubicBezTo>
                    <a:pt x="126" y="75"/>
                    <a:pt x="123" y="86"/>
                    <a:pt x="117" y="95"/>
                  </a:cubicBezTo>
                  <a:cubicBezTo>
                    <a:pt x="112" y="104"/>
                    <a:pt x="105" y="111"/>
                    <a:pt x="97" y="116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6" y="126"/>
                    <a:pt x="106" y="126"/>
                    <a:pt x="106" y="126"/>
                  </a:cubicBezTo>
                  <a:cubicBezTo>
                    <a:pt x="107" y="130"/>
                    <a:pt x="108" y="134"/>
                    <a:pt x="108" y="137"/>
                  </a:cubicBezTo>
                  <a:cubicBezTo>
                    <a:pt x="108" y="141"/>
                    <a:pt x="107" y="144"/>
                    <a:pt x="106" y="148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4"/>
                    <a:pt x="108" y="157"/>
                    <a:pt x="108" y="161"/>
                  </a:cubicBezTo>
                  <a:cubicBezTo>
                    <a:pt x="108" y="164"/>
                    <a:pt x="107" y="168"/>
                    <a:pt x="106" y="171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0" y="175"/>
                    <a:pt x="100" y="175"/>
                    <a:pt x="100" y="175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4"/>
                    <a:pt x="20" y="171"/>
                    <a:pt x="20" y="167"/>
                  </a:cubicBezTo>
                  <a:cubicBezTo>
                    <a:pt x="20" y="164"/>
                    <a:pt x="21" y="160"/>
                    <a:pt x="22" y="156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1" y="150"/>
                    <a:pt x="20" y="147"/>
                    <a:pt x="20" y="144"/>
                  </a:cubicBezTo>
                  <a:cubicBezTo>
                    <a:pt x="20" y="140"/>
                    <a:pt x="21" y="136"/>
                    <a:pt x="22" y="132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2" y="112"/>
                    <a:pt x="15" y="104"/>
                    <a:pt x="9" y="96"/>
                  </a:cubicBezTo>
                  <a:cubicBezTo>
                    <a:pt x="3" y="86"/>
                    <a:pt x="0" y="75"/>
                    <a:pt x="0" y="63"/>
                  </a:cubicBezTo>
                  <a:cubicBezTo>
                    <a:pt x="0" y="46"/>
                    <a:pt x="7" y="30"/>
                    <a:pt x="19" y="19"/>
                  </a:cubicBezTo>
                  <a:cubicBezTo>
                    <a:pt x="30" y="7"/>
                    <a:pt x="46" y="0"/>
                    <a:pt x="63" y="0"/>
                  </a:cubicBezTo>
                  <a:close/>
                  <a:moveTo>
                    <a:pt x="49" y="75"/>
                  </a:moveTo>
                  <a:cubicBezTo>
                    <a:pt x="50" y="76"/>
                    <a:pt x="51" y="76"/>
                    <a:pt x="52" y="76"/>
                  </a:cubicBezTo>
                  <a:cubicBezTo>
                    <a:pt x="54" y="76"/>
                    <a:pt x="55" y="75"/>
                    <a:pt x="56" y="74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60" y="76"/>
                    <a:pt x="61" y="76"/>
                    <a:pt x="63" y="76"/>
                  </a:cubicBezTo>
                  <a:cubicBezTo>
                    <a:pt x="64" y="76"/>
                    <a:pt x="65" y="76"/>
                    <a:pt x="67" y="74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1" y="76"/>
                    <a:pt x="72" y="76"/>
                    <a:pt x="74" y="76"/>
                  </a:cubicBezTo>
                  <a:cubicBezTo>
                    <a:pt x="76" y="76"/>
                    <a:pt x="77" y="75"/>
                    <a:pt x="79" y="75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95" y="102"/>
                    <a:pt x="101" y="96"/>
                    <a:pt x="106" y="88"/>
                  </a:cubicBezTo>
                  <a:cubicBezTo>
                    <a:pt x="110" y="81"/>
                    <a:pt x="113" y="72"/>
                    <a:pt x="113" y="63"/>
                  </a:cubicBezTo>
                  <a:cubicBezTo>
                    <a:pt x="113" y="49"/>
                    <a:pt x="107" y="37"/>
                    <a:pt x="98" y="28"/>
                  </a:cubicBezTo>
                  <a:cubicBezTo>
                    <a:pt x="89" y="19"/>
                    <a:pt x="77" y="13"/>
                    <a:pt x="63" y="13"/>
                  </a:cubicBezTo>
                  <a:cubicBezTo>
                    <a:pt x="49" y="13"/>
                    <a:pt x="37" y="19"/>
                    <a:pt x="28" y="28"/>
                  </a:cubicBezTo>
                  <a:cubicBezTo>
                    <a:pt x="19" y="37"/>
                    <a:pt x="13" y="49"/>
                    <a:pt x="13" y="63"/>
                  </a:cubicBezTo>
                  <a:cubicBezTo>
                    <a:pt x="13" y="73"/>
                    <a:pt x="16" y="81"/>
                    <a:pt x="20" y="89"/>
                  </a:cubicBezTo>
                  <a:cubicBezTo>
                    <a:pt x="25" y="97"/>
                    <a:pt x="32" y="103"/>
                    <a:pt x="40" y="107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25"/>
                    <a:pt x="44" y="125"/>
                    <a:pt x="44" y="125"/>
                  </a:cubicBezTo>
                  <a:cubicBezTo>
                    <a:pt x="55" y="125"/>
                    <a:pt x="55" y="125"/>
                    <a:pt x="55" y="125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9" y="75"/>
                    <a:pt x="49" y="75"/>
                    <a:pt x="49" y="75"/>
                  </a:cubicBezTo>
                  <a:close/>
                  <a:moveTo>
                    <a:pt x="76" y="79"/>
                  </a:moveTo>
                  <a:cubicBezTo>
                    <a:pt x="75" y="79"/>
                    <a:pt x="75" y="79"/>
                    <a:pt x="74" y="79"/>
                  </a:cubicBezTo>
                  <a:cubicBezTo>
                    <a:pt x="72" y="80"/>
                    <a:pt x="70" y="79"/>
                    <a:pt x="68" y="78"/>
                  </a:cubicBezTo>
                  <a:cubicBezTo>
                    <a:pt x="66" y="79"/>
                    <a:pt x="65" y="80"/>
                    <a:pt x="63" y="80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9"/>
                    <a:pt x="54" y="79"/>
                    <a:pt x="5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125"/>
                    <a:pt x="61" y="125"/>
                    <a:pt x="61" y="125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6" y="79"/>
                    <a:pt x="76" y="79"/>
                    <a:pt x="76" y="79"/>
                  </a:cubicBezTo>
                  <a:close/>
                  <a:moveTo>
                    <a:pt x="82" y="180"/>
                  </a:moveTo>
                  <a:cubicBezTo>
                    <a:pt x="46" y="184"/>
                    <a:pt x="46" y="184"/>
                    <a:pt x="46" y="184"/>
                  </a:cubicBezTo>
                  <a:cubicBezTo>
                    <a:pt x="47" y="192"/>
                    <a:pt x="54" y="199"/>
                    <a:pt x="64" y="199"/>
                  </a:cubicBezTo>
                  <a:cubicBezTo>
                    <a:pt x="74" y="199"/>
                    <a:pt x="82" y="191"/>
                    <a:pt x="82" y="181"/>
                  </a:cubicBezTo>
                  <a:cubicBezTo>
                    <a:pt x="82" y="181"/>
                    <a:pt x="82" y="181"/>
                    <a:pt x="82" y="180"/>
                  </a:cubicBezTo>
                  <a:close/>
                  <a:moveTo>
                    <a:pt x="95" y="159"/>
                  </a:moveTo>
                  <a:cubicBezTo>
                    <a:pt x="33" y="165"/>
                    <a:pt x="33" y="165"/>
                    <a:pt x="33" y="165"/>
                  </a:cubicBezTo>
                  <a:cubicBezTo>
                    <a:pt x="33" y="166"/>
                    <a:pt x="33" y="166"/>
                    <a:pt x="33" y="167"/>
                  </a:cubicBezTo>
                  <a:cubicBezTo>
                    <a:pt x="33" y="167"/>
                    <a:pt x="33" y="167"/>
                    <a:pt x="33" y="168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5" y="162"/>
                    <a:pt x="95" y="161"/>
                    <a:pt x="95" y="161"/>
                  </a:cubicBezTo>
                  <a:cubicBezTo>
                    <a:pt x="95" y="160"/>
                    <a:pt x="95" y="160"/>
                    <a:pt x="95" y="159"/>
                  </a:cubicBezTo>
                  <a:close/>
                  <a:moveTo>
                    <a:pt x="95" y="136"/>
                  </a:moveTo>
                  <a:cubicBezTo>
                    <a:pt x="33" y="141"/>
                    <a:pt x="33" y="141"/>
                    <a:pt x="33" y="141"/>
                  </a:cubicBezTo>
                  <a:cubicBezTo>
                    <a:pt x="33" y="142"/>
                    <a:pt x="33" y="143"/>
                    <a:pt x="33" y="143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8"/>
                    <a:pt x="95" y="138"/>
                    <a:pt x="95" y="137"/>
                  </a:cubicBezTo>
                  <a:cubicBezTo>
                    <a:pt x="95" y="137"/>
                    <a:pt x="95" y="136"/>
                    <a:pt x="95" y="1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40635" y="3606892"/>
            <a:ext cx="8013731" cy="950706"/>
            <a:chOff x="6568700" y="4960855"/>
            <a:chExt cx="4983801" cy="591251"/>
          </a:xfrm>
        </p:grpSpPr>
        <p:sp>
          <p:nvSpPr>
            <p:cNvPr id="19" name="文本框 18"/>
            <p:cNvSpPr txBox="1"/>
            <p:nvPr/>
          </p:nvSpPr>
          <p:spPr>
            <a:xfrm>
              <a:off x="6568700" y="4960855"/>
              <a:ext cx="4983801" cy="248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000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以鹿窝、温泉等低河谷流域为重点的乡镇种植次早熟蔬菜</a:t>
              </a:r>
              <a:r>
                <a:rPr lang="en-US" altLang="zh-CN" sz="2000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1.2</a:t>
              </a:r>
              <a:r>
                <a:rPr lang="zh-CN" altLang="zh-CN" sz="2000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万亩次</a:t>
              </a:r>
              <a:r>
                <a:rPr lang="zh-CN" altLang="en-US" sz="2000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2000" b="1" dirty="0">
                <a:solidFill>
                  <a:srgbClr val="5C9A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568700" y="5226712"/>
              <a:ext cx="4702005" cy="325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以九庄、鹿窝、流长为重点，发展大葱产业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万亩次，以养龙司、九庄、流长等乡镇为重点，发展牛腿南瓜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2.8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万亩次，以青山、西山、石硐等乡镇为重点，发展辣椒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万亩次。</a:t>
              </a: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组合 102"/>
          <p:cNvGrpSpPr/>
          <p:nvPr/>
        </p:nvGrpSpPr>
        <p:grpSpPr>
          <a:xfrm rot="19372681">
            <a:off x="-171941" y="5656927"/>
            <a:ext cx="1873128" cy="1574285"/>
            <a:chOff x="7389348" y="1316607"/>
            <a:chExt cx="1840096" cy="154652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3162">
              <a:off x="8015129" y="1648812"/>
              <a:ext cx="1123820" cy="1304811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588">
              <a:off x="7389348" y="1316607"/>
              <a:ext cx="921578" cy="1069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55126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果树产业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89873" y="1066800"/>
            <a:ext cx="9271072" cy="5583500"/>
            <a:chOff x="1089873" y="1066800"/>
            <a:chExt cx="9271072" cy="5583500"/>
          </a:xfrm>
        </p:grpSpPr>
        <p:sp>
          <p:nvSpPr>
            <p:cNvPr id="23" name="任意多边形 22"/>
            <p:cNvSpPr>
              <a:spLocks/>
            </p:cNvSpPr>
            <p:nvPr/>
          </p:nvSpPr>
          <p:spPr bwMode="auto">
            <a:xfrm>
              <a:off x="2412522" y="4567785"/>
              <a:ext cx="6498403" cy="1804429"/>
            </a:xfrm>
            <a:custGeom>
              <a:avLst/>
              <a:gdLst>
                <a:gd name="connsiteX0" fmla="*/ 5814391 w 5814391"/>
                <a:gd name="connsiteY0" fmla="*/ 0 h 1614498"/>
                <a:gd name="connsiteX1" fmla="*/ 5645815 w 5814391"/>
                <a:gd name="connsiteY1" fmla="*/ 193195 h 1614498"/>
                <a:gd name="connsiteX2" fmla="*/ 3493867 w 5814391"/>
                <a:gd name="connsiteY2" fmla="*/ 1508498 h 1614498"/>
                <a:gd name="connsiteX3" fmla="*/ 55396 w 5814391"/>
                <a:gd name="connsiteY3" fmla="*/ 446946 h 1614498"/>
                <a:gd name="connsiteX4" fmla="*/ 10337 w 5814391"/>
                <a:gd name="connsiteY4" fmla="*/ 217743 h 1614498"/>
                <a:gd name="connsiteX5" fmla="*/ 0 w 5814391"/>
                <a:gd name="connsiteY5" fmla="*/ 141437 h 1614498"/>
                <a:gd name="connsiteX6" fmla="*/ 250033 w 5814391"/>
                <a:gd name="connsiteY6" fmla="*/ 173614 h 1614498"/>
                <a:gd name="connsiteX7" fmla="*/ 5343584 w 5814391"/>
                <a:gd name="connsiteY7" fmla="*/ 78116 h 161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4391" h="1614498">
                  <a:moveTo>
                    <a:pt x="5814391" y="0"/>
                  </a:moveTo>
                  <a:lnTo>
                    <a:pt x="5645815" y="193195"/>
                  </a:lnTo>
                  <a:cubicBezTo>
                    <a:pt x="5054788" y="821141"/>
                    <a:pt x="4319854" y="1312229"/>
                    <a:pt x="3493867" y="1508498"/>
                  </a:cubicBezTo>
                  <a:cubicBezTo>
                    <a:pt x="1288278" y="2031881"/>
                    <a:pt x="55396" y="446946"/>
                    <a:pt x="55396" y="446946"/>
                  </a:cubicBezTo>
                  <a:cubicBezTo>
                    <a:pt x="55396" y="446946"/>
                    <a:pt x="31801" y="362118"/>
                    <a:pt x="10337" y="217743"/>
                  </a:cubicBezTo>
                  <a:lnTo>
                    <a:pt x="0" y="141437"/>
                  </a:lnTo>
                  <a:lnTo>
                    <a:pt x="250033" y="173614"/>
                  </a:lnTo>
                  <a:cubicBezTo>
                    <a:pt x="1944013" y="363657"/>
                    <a:pt x="3648431" y="331511"/>
                    <a:pt x="5343584" y="7811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089873" y="4837011"/>
              <a:ext cx="1690866" cy="1813289"/>
            </a:xfrm>
            <a:custGeom>
              <a:avLst/>
              <a:gdLst>
                <a:gd name="T0" fmla="*/ 77 w 400"/>
                <a:gd name="T1" fmla="*/ 246 h 430"/>
                <a:gd name="T2" fmla="*/ 360 w 400"/>
                <a:gd name="T3" fmla="*/ 0 h 430"/>
                <a:gd name="T4" fmla="*/ 400 w 400"/>
                <a:gd name="T5" fmla="*/ 78 h 430"/>
                <a:gd name="T6" fmla="*/ 107 w 400"/>
                <a:gd name="T7" fmla="*/ 430 h 430"/>
                <a:gd name="T8" fmla="*/ 77 w 400"/>
                <a:gd name="T9" fmla="*/ 24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30">
                  <a:moveTo>
                    <a:pt x="77" y="246"/>
                  </a:moveTo>
                  <a:cubicBezTo>
                    <a:pt x="77" y="246"/>
                    <a:pt x="221" y="51"/>
                    <a:pt x="360" y="0"/>
                  </a:cubicBezTo>
                  <a:cubicBezTo>
                    <a:pt x="400" y="78"/>
                    <a:pt x="400" y="78"/>
                    <a:pt x="400" y="78"/>
                  </a:cubicBezTo>
                  <a:cubicBezTo>
                    <a:pt x="400" y="78"/>
                    <a:pt x="184" y="171"/>
                    <a:pt x="107" y="430"/>
                  </a:cubicBezTo>
                  <a:cubicBezTo>
                    <a:pt x="107" y="430"/>
                    <a:pt x="0" y="344"/>
                    <a:pt x="77" y="24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 21"/>
            <p:cNvSpPr>
              <a:spLocks/>
            </p:cNvSpPr>
            <p:nvPr/>
          </p:nvSpPr>
          <p:spPr bwMode="auto">
            <a:xfrm>
              <a:off x="2381411" y="2105368"/>
              <a:ext cx="7884217" cy="2815105"/>
            </a:xfrm>
            <a:custGeom>
              <a:avLst/>
              <a:gdLst>
                <a:gd name="connsiteX0" fmla="*/ 7086503 w 7086503"/>
                <a:gd name="connsiteY0" fmla="*/ 0 h 2704724"/>
                <a:gd name="connsiteX1" fmla="*/ 7066860 w 7086503"/>
                <a:gd name="connsiteY1" fmla="*/ 95593 h 2704724"/>
                <a:gd name="connsiteX2" fmla="*/ 5953089 w 7086503"/>
                <a:gd name="connsiteY2" fmla="*/ 2276758 h 2704724"/>
                <a:gd name="connsiteX3" fmla="*/ 5837577 w 7086503"/>
                <a:gd name="connsiteY3" fmla="*/ 2409140 h 2704724"/>
                <a:gd name="connsiteX4" fmla="*/ 5367055 w 7086503"/>
                <a:gd name="connsiteY4" fmla="*/ 2487215 h 2704724"/>
                <a:gd name="connsiteX5" fmla="*/ 273380 w 7086503"/>
                <a:gd name="connsiteY5" fmla="*/ 2582725 h 2704724"/>
                <a:gd name="connsiteX6" fmla="*/ 24133 w 7086503"/>
                <a:gd name="connsiteY6" fmla="*/ 2550646 h 2704724"/>
                <a:gd name="connsiteX7" fmla="*/ 23899 w 7086503"/>
                <a:gd name="connsiteY7" fmla="*/ 2548919 h 2704724"/>
                <a:gd name="connsiteX8" fmla="*/ 395912 w 7086503"/>
                <a:gd name="connsiteY8" fmla="*/ 680006 h 2704724"/>
                <a:gd name="connsiteX9" fmla="*/ 538600 w 7086503"/>
                <a:gd name="connsiteY9" fmla="*/ 478570 h 2704724"/>
                <a:gd name="connsiteX10" fmla="*/ 1111599 w 7086503"/>
                <a:gd name="connsiteY10" fmla="*/ 533125 h 2704724"/>
                <a:gd name="connsiteX11" fmla="*/ 6926250 w 7086503"/>
                <a:gd name="connsiteY11" fmla="*/ 42553 h 270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6503" h="2704724">
                  <a:moveTo>
                    <a:pt x="7086503" y="0"/>
                  </a:moveTo>
                  <a:lnTo>
                    <a:pt x="7066860" y="95593"/>
                  </a:lnTo>
                  <a:cubicBezTo>
                    <a:pt x="6883555" y="827872"/>
                    <a:pt x="6494680" y="1607580"/>
                    <a:pt x="5953089" y="2276758"/>
                  </a:cubicBezTo>
                  <a:lnTo>
                    <a:pt x="5837577" y="2409140"/>
                  </a:lnTo>
                  <a:lnTo>
                    <a:pt x="5367055" y="2487215"/>
                  </a:lnTo>
                  <a:cubicBezTo>
                    <a:pt x="3671861" y="2740641"/>
                    <a:pt x="1967401" y="2772791"/>
                    <a:pt x="273380" y="2582725"/>
                  </a:cubicBezTo>
                  <a:lnTo>
                    <a:pt x="24133" y="2550646"/>
                  </a:lnTo>
                  <a:lnTo>
                    <a:pt x="23899" y="2548919"/>
                  </a:lnTo>
                  <a:cubicBezTo>
                    <a:pt x="-26199" y="2140114"/>
                    <a:pt x="-36181" y="1385472"/>
                    <a:pt x="395912" y="680006"/>
                  </a:cubicBezTo>
                  <a:lnTo>
                    <a:pt x="538600" y="478570"/>
                  </a:lnTo>
                  <a:lnTo>
                    <a:pt x="1111599" y="533125"/>
                  </a:lnTo>
                  <a:cubicBezTo>
                    <a:pt x="3049755" y="685876"/>
                    <a:pt x="4999274" y="522047"/>
                    <a:pt x="6926250" y="425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任意多边形 20"/>
            <p:cNvSpPr>
              <a:spLocks/>
            </p:cNvSpPr>
            <p:nvPr/>
          </p:nvSpPr>
          <p:spPr bwMode="auto">
            <a:xfrm rot="60000">
              <a:off x="2983311" y="1066800"/>
              <a:ext cx="7377634" cy="1716384"/>
            </a:xfrm>
            <a:custGeom>
              <a:avLst/>
              <a:gdLst>
                <a:gd name="connsiteX0" fmla="*/ 6645958 w 6650051"/>
                <a:gd name="connsiteY0" fmla="*/ 0 h 1535720"/>
                <a:gd name="connsiteX1" fmla="*/ 6606062 w 6650051"/>
                <a:gd name="connsiteY1" fmla="*/ 681645 h 1535720"/>
                <a:gd name="connsiteX2" fmla="*/ 6551404 w 6650051"/>
                <a:gd name="connsiteY2" fmla="*/ 947625 h 1535720"/>
                <a:gd name="connsiteX3" fmla="*/ 6390832 w 6650051"/>
                <a:gd name="connsiteY3" fmla="*/ 990237 h 1535720"/>
                <a:gd name="connsiteX4" fmla="*/ 576642 w 6650051"/>
                <a:gd name="connsiteY4" fmla="*/ 1480469 h 1535720"/>
                <a:gd name="connsiteX5" fmla="*/ 0 w 6650051"/>
                <a:gd name="connsiteY5" fmla="*/ 1425600 h 1535720"/>
                <a:gd name="connsiteX6" fmla="*/ 58204 w 6650051"/>
                <a:gd name="connsiteY6" fmla="*/ 1348886 h 1535720"/>
                <a:gd name="connsiteX7" fmla="*/ 1433555 w 6650051"/>
                <a:gd name="connsiteY7" fmla="*/ 399191 h 1535720"/>
                <a:gd name="connsiteX8" fmla="*/ 4026452 w 6650051"/>
                <a:gd name="connsiteY8" fmla="*/ 340051 h 1535720"/>
                <a:gd name="connsiteX9" fmla="*/ 6645958 w 6650051"/>
                <a:gd name="connsiteY9" fmla="*/ 0 h 153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0051" h="1535720">
                  <a:moveTo>
                    <a:pt x="6645958" y="0"/>
                  </a:moveTo>
                  <a:cubicBezTo>
                    <a:pt x="6657784" y="215120"/>
                    <a:pt x="6643833" y="444285"/>
                    <a:pt x="6606062" y="681645"/>
                  </a:cubicBezTo>
                  <a:lnTo>
                    <a:pt x="6551404" y="947625"/>
                  </a:lnTo>
                  <a:lnTo>
                    <a:pt x="6390832" y="990237"/>
                  </a:lnTo>
                  <a:cubicBezTo>
                    <a:pt x="4464008" y="1469398"/>
                    <a:pt x="2514644" y="1633114"/>
                    <a:pt x="576642" y="1480469"/>
                  </a:cubicBezTo>
                  <a:lnTo>
                    <a:pt x="0" y="1425600"/>
                  </a:lnTo>
                  <a:lnTo>
                    <a:pt x="58204" y="1348886"/>
                  </a:lnTo>
                  <a:cubicBezTo>
                    <a:pt x="355337" y="983377"/>
                    <a:pt x="793462" y="646837"/>
                    <a:pt x="1433555" y="399191"/>
                  </a:cubicBezTo>
                  <a:cubicBezTo>
                    <a:pt x="2808352" y="-106451"/>
                    <a:pt x="4026452" y="340051"/>
                    <a:pt x="4026452" y="340051"/>
                  </a:cubicBezTo>
                  <a:cubicBezTo>
                    <a:pt x="5838818" y="789511"/>
                    <a:pt x="6645958" y="0"/>
                    <a:pt x="6645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189645" y="1756704"/>
            <a:ext cx="5556820" cy="661174"/>
            <a:chOff x="4189645" y="1756704"/>
            <a:chExt cx="5556820" cy="661174"/>
          </a:xfrm>
        </p:grpSpPr>
        <p:sp>
          <p:nvSpPr>
            <p:cNvPr id="28" name="Freeform 51"/>
            <p:cNvSpPr>
              <a:spLocks noEditPoints="1"/>
            </p:cNvSpPr>
            <p:nvPr/>
          </p:nvSpPr>
          <p:spPr bwMode="auto">
            <a:xfrm>
              <a:off x="4189645" y="1756704"/>
              <a:ext cx="793597" cy="577918"/>
            </a:xfrm>
            <a:custGeom>
              <a:avLst/>
              <a:gdLst>
                <a:gd name="T0" fmla="*/ 56 w 376"/>
                <a:gd name="T1" fmla="*/ 29 h 274"/>
                <a:gd name="T2" fmla="*/ 318 w 376"/>
                <a:gd name="T3" fmla="*/ 29 h 274"/>
                <a:gd name="T4" fmla="*/ 318 w 376"/>
                <a:gd name="T5" fmla="*/ 187 h 274"/>
                <a:gd name="T6" fmla="*/ 56 w 376"/>
                <a:gd name="T7" fmla="*/ 187 h 274"/>
                <a:gd name="T8" fmla="*/ 56 w 376"/>
                <a:gd name="T9" fmla="*/ 29 h 274"/>
                <a:gd name="T10" fmla="*/ 86 w 376"/>
                <a:gd name="T11" fmla="*/ 146 h 274"/>
                <a:gd name="T12" fmla="*/ 86 w 376"/>
                <a:gd name="T13" fmla="*/ 155 h 274"/>
                <a:gd name="T14" fmla="*/ 256 w 376"/>
                <a:gd name="T15" fmla="*/ 155 h 274"/>
                <a:gd name="T16" fmla="*/ 256 w 376"/>
                <a:gd name="T17" fmla="*/ 146 h 274"/>
                <a:gd name="T18" fmla="*/ 86 w 376"/>
                <a:gd name="T19" fmla="*/ 146 h 274"/>
                <a:gd name="T20" fmla="*/ 86 w 376"/>
                <a:gd name="T21" fmla="*/ 125 h 274"/>
                <a:gd name="T22" fmla="*/ 86 w 376"/>
                <a:gd name="T23" fmla="*/ 134 h 274"/>
                <a:gd name="T24" fmla="*/ 256 w 376"/>
                <a:gd name="T25" fmla="*/ 134 h 274"/>
                <a:gd name="T26" fmla="*/ 256 w 376"/>
                <a:gd name="T27" fmla="*/ 125 h 274"/>
                <a:gd name="T28" fmla="*/ 86 w 376"/>
                <a:gd name="T29" fmla="*/ 125 h 274"/>
                <a:gd name="T30" fmla="*/ 86 w 376"/>
                <a:gd name="T31" fmla="*/ 100 h 274"/>
                <a:gd name="T32" fmla="*/ 86 w 376"/>
                <a:gd name="T33" fmla="*/ 108 h 274"/>
                <a:gd name="T34" fmla="*/ 304 w 376"/>
                <a:gd name="T35" fmla="*/ 108 h 274"/>
                <a:gd name="T36" fmla="*/ 304 w 376"/>
                <a:gd name="T37" fmla="*/ 100 h 274"/>
                <a:gd name="T38" fmla="*/ 86 w 376"/>
                <a:gd name="T39" fmla="*/ 100 h 274"/>
                <a:gd name="T40" fmla="*/ 86 w 376"/>
                <a:gd name="T41" fmla="*/ 76 h 274"/>
                <a:gd name="T42" fmla="*/ 86 w 376"/>
                <a:gd name="T43" fmla="*/ 85 h 274"/>
                <a:gd name="T44" fmla="*/ 304 w 376"/>
                <a:gd name="T45" fmla="*/ 85 h 274"/>
                <a:gd name="T46" fmla="*/ 304 w 376"/>
                <a:gd name="T47" fmla="*/ 76 h 274"/>
                <a:gd name="T48" fmla="*/ 86 w 376"/>
                <a:gd name="T49" fmla="*/ 76 h 274"/>
                <a:gd name="T50" fmla="*/ 86 w 376"/>
                <a:gd name="T51" fmla="*/ 52 h 274"/>
                <a:gd name="T52" fmla="*/ 86 w 376"/>
                <a:gd name="T53" fmla="*/ 61 h 274"/>
                <a:gd name="T54" fmla="*/ 304 w 376"/>
                <a:gd name="T55" fmla="*/ 61 h 274"/>
                <a:gd name="T56" fmla="*/ 304 w 376"/>
                <a:gd name="T57" fmla="*/ 52 h 274"/>
                <a:gd name="T58" fmla="*/ 86 w 376"/>
                <a:gd name="T59" fmla="*/ 52 h 274"/>
                <a:gd name="T60" fmla="*/ 167 w 376"/>
                <a:gd name="T61" fmla="*/ 230 h 274"/>
                <a:gd name="T62" fmla="*/ 207 w 376"/>
                <a:gd name="T63" fmla="*/ 230 h 274"/>
                <a:gd name="T64" fmla="*/ 221 w 376"/>
                <a:gd name="T65" fmla="*/ 253 h 274"/>
                <a:gd name="T66" fmla="*/ 155 w 376"/>
                <a:gd name="T67" fmla="*/ 253 h 274"/>
                <a:gd name="T68" fmla="*/ 167 w 376"/>
                <a:gd name="T69" fmla="*/ 230 h 274"/>
                <a:gd name="T70" fmla="*/ 57 w 376"/>
                <a:gd name="T71" fmla="*/ 0 h 274"/>
                <a:gd name="T72" fmla="*/ 30 w 376"/>
                <a:gd name="T73" fmla="*/ 27 h 274"/>
                <a:gd name="T74" fmla="*/ 30 w 376"/>
                <a:gd name="T75" fmla="*/ 183 h 274"/>
                <a:gd name="T76" fmla="*/ 50 w 376"/>
                <a:gd name="T77" fmla="*/ 210 h 274"/>
                <a:gd name="T78" fmla="*/ 50 w 376"/>
                <a:gd name="T79" fmla="*/ 210 h 274"/>
                <a:gd name="T80" fmla="*/ 0 w 376"/>
                <a:gd name="T81" fmla="*/ 249 h 274"/>
                <a:gd name="T82" fmla="*/ 0 w 376"/>
                <a:gd name="T83" fmla="*/ 274 h 274"/>
                <a:gd name="T84" fmla="*/ 376 w 376"/>
                <a:gd name="T85" fmla="*/ 274 h 274"/>
                <a:gd name="T86" fmla="*/ 376 w 376"/>
                <a:gd name="T87" fmla="*/ 249 h 274"/>
                <a:gd name="T88" fmla="*/ 322 w 376"/>
                <a:gd name="T89" fmla="*/ 210 h 274"/>
                <a:gd name="T90" fmla="*/ 344 w 376"/>
                <a:gd name="T91" fmla="*/ 183 h 274"/>
                <a:gd name="T92" fmla="*/ 344 w 376"/>
                <a:gd name="T93" fmla="*/ 27 h 274"/>
                <a:gd name="T94" fmla="*/ 316 w 376"/>
                <a:gd name="T95" fmla="*/ 0 h 274"/>
                <a:gd name="T96" fmla="*/ 57 w 376"/>
                <a:gd name="T9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6" h="274">
                  <a:moveTo>
                    <a:pt x="56" y="29"/>
                  </a:moveTo>
                  <a:cubicBezTo>
                    <a:pt x="318" y="29"/>
                    <a:pt x="318" y="29"/>
                    <a:pt x="318" y="29"/>
                  </a:cubicBezTo>
                  <a:cubicBezTo>
                    <a:pt x="318" y="187"/>
                    <a:pt x="318" y="187"/>
                    <a:pt x="318" y="187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29"/>
                    <a:pt x="56" y="29"/>
                    <a:pt x="56" y="29"/>
                  </a:cubicBezTo>
                  <a:close/>
                  <a:moveTo>
                    <a:pt x="86" y="146"/>
                  </a:moveTo>
                  <a:cubicBezTo>
                    <a:pt x="86" y="155"/>
                    <a:pt x="86" y="155"/>
                    <a:pt x="86" y="155"/>
                  </a:cubicBezTo>
                  <a:cubicBezTo>
                    <a:pt x="256" y="155"/>
                    <a:pt x="256" y="155"/>
                    <a:pt x="256" y="15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86" y="146"/>
                    <a:pt x="86" y="146"/>
                    <a:pt x="86" y="146"/>
                  </a:cubicBezTo>
                  <a:close/>
                  <a:moveTo>
                    <a:pt x="86" y="125"/>
                  </a:moveTo>
                  <a:cubicBezTo>
                    <a:pt x="86" y="134"/>
                    <a:pt x="86" y="134"/>
                    <a:pt x="86" y="134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86" y="125"/>
                    <a:pt x="86" y="125"/>
                    <a:pt x="86" y="125"/>
                  </a:cubicBezTo>
                  <a:close/>
                  <a:moveTo>
                    <a:pt x="86" y="100"/>
                  </a:moveTo>
                  <a:cubicBezTo>
                    <a:pt x="86" y="108"/>
                    <a:pt x="86" y="108"/>
                    <a:pt x="86" y="108"/>
                  </a:cubicBezTo>
                  <a:cubicBezTo>
                    <a:pt x="304" y="108"/>
                    <a:pt x="304" y="108"/>
                    <a:pt x="304" y="108"/>
                  </a:cubicBezTo>
                  <a:cubicBezTo>
                    <a:pt x="304" y="100"/>
                    <a:pt x="304" y="100"/>
                    <a:pt x="304" y="100"/>
                  </a:cubicBezTo>
                  <a:cubicBezTo>
                    <a:pt x="86" y="100"/>
                    <a:pt x="86" y="100"/>
                    <a:pt x="86" y="100"/>
                  </a:cubicBezTo>
                  <a:close/>
                  <a:moveTo>
                    <a:pt x="86" y="76"/>
                  </a:moveTo>
                  <a:cubicBezTo>
                    <a:pt x="86" y="85"/>
                    <a:pt x="86" y="85"/>
                    <a:pt x="86" y="85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04" y="76"/>
                    <a:pt x="304" y="76"/>
                    <a:pt x="304" y="76"/>
                  </a:cubicBezTo>
                  <a:cubicBezTo>
                    <a:pt x="86" y="76"/>
                    <a:pt x="86" y="76"/>
                    <a:pt x="86" y="76"/>
                  </a:cubicBezTo>
                  <a:close/>
                  <a:moveTo>
                    <a:pt x="86" y="52"/>
                  </a:moveTo>
                  <a:cubicBezTo>
                    <a:pt x="86" y="61"/>
                    <a:pt x="86" y="61"/>
                    <a:pt x="86" y="61"/>
                  </a:cubicBezTo>
                  <a:cubicBezTo>
                    <a:pt x="304" y="61"/>
                    <a:pt x="304" y="61"/>
                    <a:pt x="304" y="6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86" y="52"/>
                    <a:pt x="86" y="52"/>
                    <a:pt x="86" y="52"/>
                  </a:cubicBezTo>
                  <a:close/>
                  <a:moveTo>
                    <a:pt x="167" y="230"/>
                  </a:moveTo>
                  <a:cubicBezTo>
                    <a:pt x="207" y="230"/>
                    <a:pt x="207" y="230"/>
                    <a:pt x="207" y="230"/>
                  </a:cubicBezTo>
                  <a:cubicBezTo>
                    <a:pt x="221" y="253"/>
                    <a:pt x="221" y="253"/>
                    <a:pt x="221" y="253"/>
                  </a:cubicBezTo>
                  <a:cubicBezTo>
                    <a:pt x="155" y="253"/>
                    <a:pt x="155" y="253"/>
                    <a:pt x="155" y="253"/>
                  </a:cubicBezTo>
                  <a:cubicBezTo>
                    <a:pt x="167" y="230"/>
                    <a:pt x="167" y="230"/>
                    <a:pt x="167" y="230"/>
                  </a:cubicBezTo>
                  <a:close/>
                  <a:moveTo>
                    <a:pt x="57" y="0"/>
                  </a:moveTo>
                  <a:cubicBezTo>
                    <a:pt x="42" y="0"/>
                    <a:pt x="30" y="12"/>
                    <a:pt x="30" y="27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96"/>
                    <a:pt x="38" y="207"/>
                    <a:pt x="50" y="210"/>
                  </a:cubicBezTo>
                  <a:cubicBezTo>
                    <a:pt x="50" y="210"/>
                    <a:pt x="50" y="210"/>
                    <a:pt x="50" y="210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376" y="274"/>
                    <a:pt x="376" y="274"/>
                    <a:pt x="376" y="274"/>
                  </a:cubicBezTo>
                  <a:cubicBezTo>
                    <a:pt x="376" y="249"/>
                    <a:pt x="376" y="249"/>
                    <a:pt x="376" y="249"/>
                  </a:cubicBezTo>
                  <a:cubicBezTo>
                    <a:pt x="322" y="210"/>
                    <a:pt x="322" y="210"/>
                    <a:pt x="322" y="210"/>
                  </a:cubicBezTo>
                  <a:cubicBezTo>
                    <a:pt x="335" y="208"/>
                    <a:pt x="344" y="196"/>
                    <a:pt x="344" y="183"/>
                  </a:cubicBezTo>
                  <a:cubicBezTo>
                    <a:pt x="344" y="27"/>
                    <a:pt x="344" y="27"/>
                    <a:pt x="344" y="27"/>
                  </a:cubicBezTo>
                  <a:cubicBezTo>
                    <a:pt x="344" y="12"/>
                    <a:pt x="332" y="0"/>
                    <a:pt x="316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113937" y="1791488"/>
              <a:ext cx="4632528" cy="6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“十二五”期间，新增果树面积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7.1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万亩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其中干果核桃种植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5.8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万亩，水果种植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1.22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万亩。</a:t>
              </a:r>
              <a:endParaRPr lang="en-US" altLang="zh-CN" sz="1400" dirty="0">
                <a:solidFill>
                  <a:schemeClr val="bg1">
                    <a:alpha val="7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119439" y="3248917"/>
            <a:ext cx="5713356" cy="1242363"/>
            <a:chOff x="3119439" y="3248917"/>
            <a:chExt cx="5713356" cy="1242363"/>
          </a:xfrm>
        </p:grpSpPr>
        <p:sp>
          <p:nvSpPr>
            <p:cNvPr id="30" name="Freeform 56"/>
            <p:cNvSpPr>
              <a:spLocks noEditPoints="1"/>
            </p:cNvSpPr>
            <p:nvPr/>
          </p:nvSpPr>
          <p:spPr bwMode="auto">
            <a:xfrm>
              <a:off x="7975987" y="3248917"/>
              <a:ext cx="856808" cy="860512"/>
            </a:xfrm>
            <a:custGeom>
              <a:avLst/>
              <a:gdLst>
                <a:gd name="T0" fmla="*/ 49 w 98"/>
                <a:gd name="T1" fmla="*/ 0 h 98"/>
                <a:gd name="T2" fmla="*/ 83 w 98"/>
                <a:gd name="T3" fmla="*/ 15 h 98"/>
                <a:gd name="T4" fmla="*/ 98 w 98"/>
                <a:gd name="T5" fmla="*/ 49 h 98"/>
                <a:gd name="T6" fmla="*/ 83 w 98"/>
                <a:gd name="T7" fmla="*/ 83 h 98"/>
                <a:gd name="T8" fmla="*/ 49 w 98"/>
                <a:gd name="T9" fmla="*/ 98 h 98"/>
                <a:gd name="T10" fmla="*/ 15 w 98"/>
                <a:gd name="T11" fmla="*/ 83 h 98"/>
                <a:gd name="T12" fmla="*/ 0 w 98"/>
                <a:gd name="T13" fmla="*/ 49 h 98"/>
                <a:gd name="T14" fmla="*/ 15 w 98"/>
                <a:gd name="T15" fmla="*/ 15 h 98"/>
                <a:gd name="T16" fmla="*/ 49 w 98"/>
                <a:gd name="T17" fmla="*/ 0 h 98"/>
                <a:gd name="T18" fmla="*/ 55 w 98"/>
                <a:gd name="T19" fmla="*/ 47 h 98"/>
                <a:gd name="T20" fmla="*/ 54 w 98"/>
                <a:gd name="T21" fmla="*/ 45 h 98"/>
                <a:gd name="T22" fmla="*/ 69 w 98"/>
                <a:gd name="T23" fmla="*/ 24 h 98"/>
                <a:gd name="T24" fmla="*/ 65 w 98"/>
                <a:gd name="T25" fmla="*/ 22 h 98"/>
                <a:gd name="T26" fmla="*/ 50 w 98"/>
                <a:gd name="T27" fmla="*/ 43 h 98"/>
                <a:gd name="T28" fmla="*/ 46 w 98"/>
                <a:gd name="T29" fmla="*/ 44 h 98"/>
                <a:gd name="T30" fmla="*/ 42 w 98"/>
                <a:gd name="T31" fmla="*/ 53 h 98"/>
                <a:gd name="T32" fmla="*/ 51 w 98"/>
                <a:gd name="T33" fmla="*/ 57 h 98"/>
                <a:gd name="T34" fmla="*/ 53 w 98"/>
                <a:gd name="T35" fmla="*/ 56 h 98"/>
                <a:gd name="T36" fmla="*/ 70 w 98"/>
                <a:gd name="T37" fmla="*/ 61 h 98"/>
                <a:gd name="T38" fmla="*/ 71 w 98"/>
                <a:gd name="T39" fmla="*/ 57 h 98"/>
                <a:gd name="T40" fmla="*/ 56 w 98"/>
                <a:gd name="T41" fmla="*/ 50 h 98"/>
                <a:gd name="T42" fmla="*/ 55 w 98"/>
                <a:gd name="T43" fmla="*/ 47 h 98"/>
                <a:gd name="T44" fmla="*/ 74 w 98"/>
                <a:gd name="T45" fmla="*/ 24 h 98"/>
                <a:gd name="T46" fmla="*/ 49 w 98"/>
                <a:gd name="T47" fmla="*/ 14 h 98"/>
                <a:gd name="T48" fmla="*/ 24 w 98"/>
                <a:gd name="T49" fmla="*/ 24 h 98"/>
                <a:gd name="T50" fmla="*/ 13 w 98"/>
                <a:gd name="T51" fmla="*/ 49 h 98"/>
                <a:gd name="T52" fmla="*/ 24 w 98"/>
                <a:gd name="T53" fmla="*/ 74 h 98"/>
                <a:gd name="T54" fmla="*/ 49 w 98"/>
                <a:gd name="T55" fmla="*/ 85 h 98"/>
                <a:gd name="T56" fmla="*/ 74 w 98"/>
                <a:gd name="T57" fmla="*/ 74 h 98"/>
                <a:gd name="T58" fmla="*/ 84 w 98"/>
                <a:gd name="T59" fmla="*/ 49 h 98"/>
                <a:gd name="T60" fmla="*/ 74 w 98"/>
                <a:gd name="T6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98">
                  <a:moveTo>
                    <a:pt x="49" y="0"/>
                  </a:moveTo>
                  <a:cubicBezTo>
                    <a:pt x="62" y="0"/>
                    <a:pt x="75" y="6"/>
                    <a:pt x="83" y="15"/>
                  </a:cubicBezTo>
                  <a:cubicBezTo>
                    <a:pt x="92" y="23"/>
                    <a:pt x="98" y="36"/>
                    <a:pt x="98" y="49"/>
                  </a:cubicBezTo>
                  <a:cubicBezTo>
                    <a:pt x="98" y="62"/>
                    <a:pt x="92" y="75"/>
                    <a:pt x="83" y="83"/>
                  </a:cubicBezTo>
                  <a:cubicBezTo>
                    <a:pt x="75" y="92"/>
                    <a:pt x="62" y="98"/>
                    <a:pt x="49" y="98"/>
                  </a:cubicBezTo>
                  <a:cubicBezTo>
                    <a:pt x="36" y="98"/>
                    <a:pt x="23" y="92"/>
                    <a:pt x="15" y="83"/>
                  </a:cubicBezTo>
                  <a:cubicBezTo>
                    <a:pt x="6" y="75"/>
                    <a:pt x="0" y="62"/>
                    <a:pt x="0" y="49"/>
                  </a:cubicBezTo>
                  <a:cubicBezTo>
                    <a:pt x="0" y="36"/>
                    <a:pt x="6" y="23"/>
                    <a:pt x="15" y="15"/>
                  </a:cubicBezTo>
                  <a:cubicBezTo>
                    <a:pt x="23" y="6"/>
                    <a:pt x="36" y="0"/>
                    <a:pt x="49" y="0"/>
                  </a:cubicBezTo>
                  <a:close/>
                  <a:moveTo>
                    <a:pt x="55" y="47"/>
                  </a:moveTo>
                  <a:cubicBezTo>
                    <a:pt x="55" y="46"/>
                    <a:pt x="54" y="46"/>
                    <a:pt x="54" y="45"/>
                  </a:cubicBezTo>
                  <a:cubicBezTo>
                    <a:pt x="59" y="39"/>
                    <a:pt x="64" y="32"/>
                    <a:pt x="69" y="24"/>
                  </a:cubicBezTo>
                  <a:cubicBezTo>
                    <a:pt x="68" y="23"/>
                    <a:pt x="67" y="22"/>
                    <a:pt x="65" y="22"/>
                  </a:cubicBezTo>
                  <a:cubicBezTo>
                    <a:pt x="59" y="28"/>
                    <a:pt x="54" y="35"/>
                    <a:pt x="50" y="43"/>
                  </a:cubicBezTo>
                  <a:cubicBezTo>
                    <a:pt x="49" y="43"/>
                    <a:pt x="47" y="43"/>
                    <a:pt x="46" y="44"/>
                  </a:cubicBezTo>
                  <a:cubicBezTo>
                    <a:pt x="42" y="45"/>
                    <a:pt x="41" y="49"/>
                    <a:pt x="42" y="53"/>
                  </a:cubicBezTo>
                  <a:cubicBezTo>
                    <a:pt x="44" y="56"/>
                    <a:pt x="48" y="58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8" y="58"/>
                    <a:pt x="64" y="60"/>
                    <a:pt x="70" y="61"/>
                  </a:cubicBezTo>
                  <a:cubicBezTo>
                    <a:pt x="70" y="60"/>
                    <a:pt x="71" y="58"/>
                    <a:pt x="71" y="57"/>
                  </a:cubicBezTo>
                  <a:cubicBezTo>
                    <a:pt x="66" y="54"/>
                    <a:pt x="61" y="52"/>
                    <a:pt x="56" y="50"/>
                  </a:cubicBezTo>
                  <a:cubicBezTo>
                    <a:pt x="56" y="49"/>
                    <a:pt x="56" y="48"/>
                    <a:pt x="55" y="47"/>
                  </a:cubicBezTo>
                  <a:close/>
                  <a:moveTo>
                    <a:pt x="74" y="24"/>
                  </a:moveTo>
                  <a:cubicBezTo>
                    <a:pt x="68" y="18"/>
                    <a:pt x="59" y="14"/>
                    <a:pt x="49" y="14"/>
                  </a:cubicBezTo>
                  <a:cubicBezTo>
                    <a:pt x="39" y="14"/>
                    <a:pt x="30" y="18"/>
                    <a:pt x="24" y="24"/>
                  </a:cubicBezTo>
                  <a:cubicBezTo>
                    <a:pt x="17" y="30"/>
                    <a:pt x="13" y="39"/>
                    <a:pt x="13" y="49"/>
                  </a:cubicBezTo>
                  <a:cubicBezTo>
                    <a:pt x="13" y="59"/>
                    <a:pt x="17" y="68"/>
                    <a:pt x="24" y="74"/>
                  </a:cubicBezTo>
                  <a:cubicBezTo>
                    <a:pt x="30" y="81"/>
                    <a:pt x="39" y="85"/>
                    <a:pt x="49" y="85"/>
                  </a:cubicBezTo>
                  <a:cubicBezTo>
                    <a:pt x="59" y="85"/>
                    <a:pt x="68" y="81"/>
                    <a:pt x="74" y="74"/>
                  </a:cubicBezTo>
                  <a:cubicBezTo>
                    <a:pt x="80" y="68"/>
                    <a:pt x="84" y="59"/>
                    <a:pt x="84" y="49"/>
                  </a:cubicBezTo>
                  <a:cubicBezTo>
                    <a:pt x="84" y="39"/>
                    <a:pt x="80" y="30"/>
                    <a:pt x="74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119439" y="3304737"/>
              <a:ext cx="4723703" cy="118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以九庄、青山、鹿窝、流长、养龙司、温泉、西山、石硐等乡镇为重点，重点打造核桃、葡萄、梨、椪柑、桔橙、杨梅、桃等优质水果规模化基地，目前已建成红岩标准化省级精品果园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个，示范点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1000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亩。</a:t>
              </a:r>
              <a:endParaRPr lang="en-US" altLang="zh-CN" sz="1400" dirty="0">
                <a:solidFill>
                  <a:schemeClr val="bg1">
                    <a:alpha val="7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44413" y="4891819"/>
            <a:ext cx="4161853" cy="1465401"/>
            <a:chOff x="3644413" y="4891819"/>
            <a:chExt cx="4161853" cy="1465401"/>
          </a:xfrm>
        </p:grpSpPr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3644413" y="5061150"/>
              <a:ext cx="642326" cy="668363"/>
            </a:xfrm>
            <a:custGeom>
              <a:avLst/>
              <a:gdLst>
                <a:gd name="T0" fmla="*/ 81 w 94"/>
                <a:gd name="T1" fmla="*/ 57 h 98"/>
                <a:gd name="T2" fmla="*/ 81 w 94"/>
                <a:gd name="T3" fmla="*/ 95 h 98"/>
                <a:gd name="T4" fmla="*/ 81 w 94"/>
                <a:gd name="T5" fmla="*/ 98 h 98"/>
                <a:gd name="T6" fmla="*/ 78 w 94"/>
                <a:gd name="T7" fmla="*/ 98 h 98"/>
                <a:gd name="T8" fmla="*/ 67 w 94"/>
                <a:gd name="T9" fmla="*/ 98 h 98"/>
                <a:gd name="T10" fmla="*/ 67 w 94"/>
                <a:gd name="T11" fmla="*/ 68 h 98"/>
                <a:gd name="T12" fmla="*/ 62 w 94"/>
                <a:gd name="T13" fmla="*/ 64 h 98"/>
                <a:gd name="T14" fmla="*/ 49 w 94"/>
                <a:gd name="T15" fmla="*/ 64 h 98"/>
                <a:gd name="T16" fmla="*/ 45 w 94"/>
                <a:gd name="T17" fmla="*/ 68 h 98"/>
                <a:gd name="T18" fmla="*/ 45 w 94"/>
                <a:gd name="T19" fmla="*/ 98 h 98"/>
                <a:gd name="T20" fmla="*/ 15 w 94"/>
                <a:gd name="T21" fmla="*/ 98 h 98"/>
                <a:gd name="T22" fmla="*/ 12 w 94"/>
                <a:gd name="T23" fmla="*/ 98 h 98"/>
                <a:gd name="T24" fmla="*/ 12 w 94"/>
                <a:gd name="T25" fmla="*/ 95 h 98"/>
                <a:gd name="T26" fmla="*/ 12 w 94"/>
                <a:gd name="T27" fmla="*/ 57 h 98"/>
                <a:gd name="T28" fmla="*/ 3 w 94"/>
                <a:gd name="T29" fmla="*/ 57 h 98"/>
                <a:gd name="T30" fmla="*/ 0 w 94"/>
                <a:gd name="T31" fmla="*/ 50 h 98"/>
                <a:gd name="T32" fmla="*/ 44 w 94"/>
                <a:gd name="T33" fmla="*/ 3 h 98"/>
                <a:gd name="T34" fmla="*/ 47 w 94"/>
                <a:gd name="T35" fmla="*/ 0 h 98"/>
                <a:gd name="T36" fmla="*/ 50 w 94"/>
                <a:gd name="T37" fmla="*/ 3 h 98"/>
                <a:gd name="T38" fmla="*/ 94 w 94"/>
                <a:gd name="T39" fmla="*/ 50 h 98"/>
                <a:gd name="T40" fmla="*/ 90 w 94"/>
                <a:gd name="T41" fmla="*/ 57 h 98"/>
                <a:gd name="T42" fmla="*/ 81 w 94"/>
                <a:gd name="T43" fmla="*/ 57 h 98"/>
                <a:gd name="T44" fmla="*/ 74 w 94"/>
                <a:gd name="T45" fmla="*/ 8 h 98"/>
                <a:gd name="T46" fmla="*/ 77 w 94"/>
                <a:gd name="T47" fmla="*/ 8 h 98"/>
                <a:gd name="T48" fmla="*/ 77 w 94"/>
                <a:gd name="T49" fmla="*/ 2 h 98"/>
                <a:gd name="T50" fmla="*/ 61 w 94"/>
                <a:gd name="T51" fmla="*/ 2 h 98"/>
                <a:gd name="T52" fmla="*/ 61 w 94"/>
                <a:gd name="T53" fmla="*/ 8 h 98"/>
                <a:gd name="T54" fmla="*/ 64 w 94"/>
                <a:gd name="T55" fmla="*/ 8 h 98"/>
                <a:gd name="T56" fmla="*/ 64 w 94"/>
                <a:gd name="T57" fmla="*/ 13 h 98"/>
                <a:gd name="T58" fmla="*/ 74 w 94"/>
                <a:gd name="T59" fmla="*/ 25 h 98"/>
                <a:gd name="T60" fmla="*/ 74 w 94"/>
                <a:gd name="T6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98">
                  <a:moveTo>
                    <a:pt x="81" y="57"/>
                  </a:moveTo>
                  <a:cubicBezTo>
                    <a:pt x="81" y="95"/>
                    <a:pt x="81" y="95"/>
                    <a:pt x="81" y="95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67" y="98"/>
                    <a:pt x="67" y="98"/>
                    <a:pt x="67" y="9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7" y="66"/>
                    <a:pt x="65" y="64"/>
                    <a:pt x="62" y="64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47" y="64"/>
                    <a:pt x="45" y="66"/>
                    <a:pt x="45" y="6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81" y="57"/>
                    <a:pt x="81" y="57"/>
                    <a:pt x="81" y="57"/>
                  </a:cubicBezTo>
                  <a:close/>
                  <a:moveTo>
                    <a:pt x="74" y="8"/>
                  </a:moveTo>
                  <a:cubicBezTo>
                    <a:pt x="77" y="8"/>
                    <a:pt x="77" y="8"/>
                    <a:pt x="77" y="8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74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sx="102000" sy="102000" algn="ctr" rotWithShape="0">
                <a:schemeClr val="accent1">
                  <a:alpha val="85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4352601" y="4891819"/>
              <a:ext cx="3453665" cy="146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2011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年水果产量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0.8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万吨，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年水果产量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万吨，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年水果产量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1.16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万吨，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年水果产量预计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万吨，</a:t>
              </a:r>
              <a:r>
                <a:rPr lang="zh-CN" altLang="en-US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年预计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1.6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万吨，平均</a:t>
              </a:r>
              <a:endParaRPr lang="en-US" altLang="zh-CN" sz="1400" dirty="0" smtClean="0">
                <a:solidFill>
                  <a:schemeClr val="bg1">
                    <a:alpha val="7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增速</a:t>
              </a:r>
              <a:r>
                <a:rPr lang="en-US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14.87%</a:t>
              </a:r>
              <a:r>
                <a:rPr lang="zh-CN" altLang="zh-CN" sz="1400" dirty="0" smtClean="0">
                  <a:solidFill>
                    <a:schemeClr val="bg1">
                      <a:alpha val="77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1">
                    <a:alpha val="7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97787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" y="2005468"/>
            <a:ext cx="7581900" cy="3486151"/>
            <a:chOff x="-1" y="2005468"/>
            <a:chExt cx="7581900" cy="348615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2005468"/>
              <a:ext cx="7581900" cy="3486151"/>
            </a:xfrm>
            <a:prstGeom prst="rect">
              <a:avLst/>
            </a:prstGeom>
          </p:spPr>
        </p:pic>
        <p:sp>
          <p:nvSpPr>
            <p:cNvPr id="12" name="同侧圆角矩形 11"/>
            <p:cNvSpPr/>
            <p:nvPr/>
          </p:nvSpPr>
          <p:spPr>
            <a:xfrm>
              <a:off x="134993" y="2686815"/>
              <a:ext cx="6241047" cy="2804804"/>
            </a:xfrm>
            <a:prstGeom prst="round2SameRect">
              <a:avLst>
                <a:gd name="adj1" fmla="val 9316"/>
                <a:gd name="adj2" fmla="val 0"/>
              </a:avLst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-1" y="0"/>
            <a:ext cx="6457950" cy="898070"/>
            <a:chOff x="-1" y="0"/>
            <a:chExt cx="6457950" cy="898070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H="1">
              <a:off x="0" y="0"/>
              <a:ext cx="1261367" cy="898069"/>
            </a:xfrm>
            <a:prstGeom prst="rect">
              <a:avLst/>
            </a:prstGeom>
          </p:spPr>
        </p:pic>
        <p:grpSp>
          <p:nvGrpSpPr>
            <p:cNvPr id="56" name="组合 55"/>
            <p:cNvGrpSpPr/>
            <p:nvPr/>
          </p:nvGrpSpPr>
          <p:grpSpPr>
            <a:xfrm>
              <a:off x="-1" y="898070"/>
              <a:ext cx="6457950" cy="0"/>
              <a:chOff x="-152400" y="1088569"/>
              <a:chExt cx="6457950" cy="0"/>
            </a:xfrm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-152400" y="1088569"/>
                <a:ext cx="4016424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4119066" y="1088569"/>
                <a:ext cx="971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5345658" y="1088569"/>
                <a:ext cx="49530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6096000" y="1088569"/>
                <a:ext cx="209550" cy="0"/>
              </a:xfrm>
              <a:prstGeom prst="line">
                <a:avLst/>
              </a:prstGeom>
              <a:ln>
                <a:solidFill>
                  <a:schemeClr val="accent1">
                    <a:alpha val="3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中药材及虫茶产业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7636813" y="2576185"/>
            <a:ext cx="3766096" cy="1212640"/>
            <a:chOff x="8620815" y="1471451"/>
            <a:chExt cx="3766096" cy="1212640"/>
          </a:xfrm>
        </p:grpSpPr>
        <p:sp>
          <p:nvSpPr>
            <p:cNvPr id="69" name="椭圆 68"/>
            <p:cNvSpPr/>
            <p:nvPr/>
          </p:nvSpPr>
          <p:spPr>
            <a:xfrm>
              <a:off x="8620815" y="1541133"/>
              <a:ext cx="253278" cy="2532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8874093" y="1471451"/>
              <a:ext cx="3512818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重点以永靖、鹿窝、小寨坝、养龙司、西山等乡镇，以金银花、瓜蒌、续断、太子参等为主要品种大力推进中药材规范化种植和抚育，种植面积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1.5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636813" y="4131487"/>
            <a:ext cx="3766096" cy="345094"/>
            <a:chOff x="8620815" y="1471451"/>
            <a:chExt cx="3766096" cy="345094"/>
          </a:xfrm>
        </p:grpSpPr>
        <p:sp>
          <p:nvSpPr>
            <p:cNvPr id="84" name="椭圆 83"/>
            <p:cNvSpPr/>
            <p:nvPr/>
          </p:nvSpPr>
          <p:spPr>
            <a:xfrm>
              <a:off x="8620815" y="1541133"/>
              <a:ext cx="253278" cy="2532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8874093" y="1471451"/>
              <a:ext cx="3512818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以续断抚育为主的中药材面积达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万亩次。 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7636813" y="4776752"/>
            <a:ext cx="3766096" cy="307777"/>
            <a:chOff x="8620815" y="1491462"/>
            <a:chExt cx="3766096" cy="307777"/>
          </a:xfrm>
        </p:grpSpPr>
        <p:sp>
          <p:nvSpPr>
            <p:cNvPr id="91" name="椭圆 90"/>
            <p:cNvSpPr/>
            <p:nvPr/>
          </p:nvSpPr>
          <p:spPr>
            <a:xfrm>
              <a:off x="8620815" y="1541133"/>
              <a:ext cx="253278" cy="25327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8874093" y="1491462"/>
              <a:ext cx="351281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以西山、小寨坝为重点，种植虫茶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1300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亩。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109093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76017" cy="1569660"/>
            <a:chOff x="5956255" y="183524"/>
            <a:chExt cx="5476017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3057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招商需求及方向</a:t>
              </a:r>
              <a:endParaRPr lang="zh-CN" altLang="en-US" sz="3200" dirty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招商需求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招商方向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9060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 smtClean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</a:rPr>
                <a:t>4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89008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招</a:t>
            </a:r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商需求及方向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8534400" y="4705350"/>
            <a:ext cx="3657600" cy="215265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 flipV="1">
            <a:off x="790255" y="1828799"/>
            <a:ext cx="10521211" cy="1253067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4"/>
          <p:cNvSpPr txBox="1"/>
          <p:nvPr/>
        </p:nvSpPr>
        <p:spPr>
          <a:xfrm>
            <a:off x="743470" y="116693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招商需求</a:t>
            </a:r>
            <a:endParaRPr lang="zh-CN" altLang="en-US" sz="4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19"/>
          <p:cNvSpPr txBox="1"/>
          <p:nvPr/>
        </p:nvSpPr>
        <p:spPr>
          <a:xfrm>
            <a:off x="1224985" y="457272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配色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9867" y="2099723"/>
            <a:ext cx="10007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本项目是“农旅一体化”项目，主要面向现代农业种植、加工、品牌推广企业和旅游业开发、管理企业进行重点招商。</a:t>
            </a: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 flipV="1">
            <a:off x="841055" y="4080933"/>
            <a:ext cx="10521211" cy="1253067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4"/>
          <p:cNvSpPr txBox="1"/>
          <p:nvPr/>
        </p:nvSpPr>
        <p:spPr>
          <a:xfrm>
            <a:off x="794270" y="341906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招商方向</a:t>
            </a:r>
            <a:endParaRPr lang="zh-CN" altLang="en-US" sz="4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文本框 19"/>
          <p:cNvSpPr txBox="1"/>
          <p:nvPr/>
        </p:nvSpPr>
        <p:spPr>
          <a:xfrm>
            <a:off x="1275785" y="682486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配色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00667" y="4351857"/>
            <a:ext cx="10007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面向世界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强、国内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强、民营企业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强进行重点招商，重点招商企业有：美国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ADM</a:t>
            </a:r>
            <a:r>
              <a:rPr lang="zh-CN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 荷兰邦吉、丰益国际、巴西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JBS</a:t>
            </a:r>
            <a:r>
              <a:rPr lang="zh-CN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、美国泰森食品、新希望集团有限公司、中国食品有限公司、碧桂园、和润集团、稻花香集团、正邦集团有限公司、深圳大生农业集团有限公司、携程旅行网、途牛旅游网等。</a:t>
            </a: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1" name="组合 102"/>
          <p:cNvGrpSpPr/>
          <p:nvPr/>
        </p:nvGrpSpPr>
        <p:grpSpPr>
          <a:xfrm rot="19372681">
            <a:off x="10033613" y="627727"/>
            <a:ext cx="1873128" cy="1574285"/>
            <a:chOff x="7389348" y="1316607"/>
            <a:chExt cx="1840096" cy="1546521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3162">
              <a:off x="8015129" y="1648812"/>
              <a:ext cx="1123820" cy="1304811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588">
              <a:off x="7389348" y="1316607"/>
              <a:ext cx="921578" cy="1069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513740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  <p:bldP spid="25" grpId="0"/>
      <p:bldP spid="30" grpId="0"/>
      <p:bldP spid="37" grpId="0" animBg="1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94373" cy="1569660"/>
            <a:chOff x="5956255" y="183524"/>
            <a:chExt cx="5494373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46987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区域介绍及区域招商优势</a:t>
              </a:r>
              <a:endParaRPr lang="zh-CN" altLang="en-US" sz="3200" dirty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区域介绍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区域招商优势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9060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 smtClean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</a:rPr>
                <a:t>5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89008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在这里</a:t>
            </a:r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输入您的</a:t>
            </a:r>
            <a:r>
              <a:rPr lang="zh-CN" altLang="en-US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159080" y="1111289"/>
            <a:ext cx="3499407" cy="5600831"/>
            <a:chOff x="4346296" y="1081401"/>
            <a:chExt cx="3499407" cy="5600831"/>
          </a:xfrm>
        </p:grpSpPr>
        <p:grpSp>
          <p:nvGrpSpPr>
            <p:cNvPr id="15" name="组合 14"/>
            <p:cNvGrpSpPr/>
            <p:nvPr/>
          </p:nvGrpSpPr>
          <p:grpSpPr>
            <a:xfrm>
              <a:off x="4653036" y="1081401"/>
              <a:ext cx="2885926" cy="3587774"/>
              <a:chOff x="5099835" y="1081401"/>
              <a:chExt cx="2885926" cy="3587774"/>
            </a:xfrm>
          </p:grpSpPr>
          <p:sp>
            <p:nvSpPr>
              <p:cNvPr id="41" name="Freeform 5"/>
              <p:cNvSpPr>
                <a:spLocks/>
              </p:cNvSpPr>
              <p:nvPr/>
            </p:nvSpPr>
            <p:spPr bwMode="auto">
              <a:xfrm>
                <a:off x="5099835" y="1081401"/>
                <a:ext cx="2862480" cy="3587774"/>
              </a:xfrm>
              <a:custGeom>
                <a:avLst/>
                <a:gdLst>
                  <a:gd name="T0" fmla="*/ 249 w 498"/>
                  <a:gd name="T1" fmla="*/ 0 h 625"/>
                  <a:gd name="T2" fmla="*/ 0 w 498"/>
                  <a:gd name="T3" fmla="*/ 240 h 625"/>
                  <a:gd name="T4" fmla="*/ 17 w 498"/>
                  <a:gd name="T5" fmla="*/ 328 h 625"/>
                  <a:gd name="T6" fmla="*/ 17 w 498"/>
                  <a:gd name="T7" fmla="*/ 328 h 625"/>
                  <a:gd name="T8" fmla="*/ 31 w 498"/>
                  <a:gd name="T9" fmla="*/ 356 h 625"/>
                  <a:gd name="T10" fmla="*/ 95 w 498"/>
                  <a:gd name="T11" fmla="*/ 488 h 625"/>
                  <a:gd name="T12" fmla="*/ 108 w 498"/>
                  <a:gd name="T13" fmla="*/ 539 h 625"/>
                  <a:gd name="T14" fmla="*/ 115 w 498"/>
                  <a:gd name="T15" fmla="*/ 588 h 625"/>
                  <a:gd name="T16" fmla="*/ 153 w 498"/>
                  <a:gd name="T17" fmla="*/ 625 h 625"/>
                  <a:gd name="T18" fmla="*/ 249 w 498"/>
                  <a:gd name="T19" fmla="*/ 625 h 625"/>
                  <a:gd name="T20" fmla="*/ 344 w 498"/>
                  <a:gd name="T21" fmla="*/ 625 h 625"/>
                  <a:gd name="T22" fmla="*/ 382 w 498"/>
                  <a:gd name="T23" fmla="*/ 588 h 625"/>
                  <a:gd name="T24" fmla="*/ 390 w 498"/>
                  <a:gd name="T25" fmla="*/ 539 h 625"/>
                  <a:gd name="T26" fmla="*/ 403 w 498"/>
                  <a:gd name="T27" fmla="*/ 488 h 625"/>
                  <a:gd name="T28" fmla="*/ 467 w 498"/>
                  <a:gd name="T29" fmla="*/ 356 h 625"/>
                  <a:gd name="T30" fmla="*/ 480 w 498"/>
                  <a:gd name="T31" fmla="*/ 328 h 625"/>
                  <a:gd name="T32" fmla="*/ 480 w 498"/>
                  <a:gd name="T33" fmla="*/ 328 h 625"/>
                  <a:gd name="T34" fmla="*/ 498 w 498"/>
                  <a:gd name="T35" fmla="*/ 240 h 625"/>
                  <a:gd name="T36" fmla="*/ 249 w 498"/>
                  <a:gd name="T37" fmla="*/ 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98" h="625">
                    <a:moveTo>
                      <a:pt x="249" y="0"/>
                    </a:moveTo>
                    <a:cubicBezTo>
                      <a:pt x="113" y="0"/>
                      <a:pt x="0" y="107"/>
                      <a:pt x="0" y="240"/>
                    </a:cubicBezTo>
                    <a:cubicBezTo>
                      <a:pt x="0" y="271"/>
                      <a:pt x="6" y="301"/>
                      <a:pt x="17" y="328"/>
                    </a:cubicBezTo>
                    <a:cubicBezTo>
                      <a:pt x="17" y="328"/>
                      <a:pt x="17" y="328"/>
                      <a:pt x="17" y="328"/>
                    </a:cubicBezTo>
                    <a:cubicBezTo>
                      <a:pt x="21" y="338"/>
                      <a:pt x="26" y="347"/>
                      <a:pt x="31" y="356"/>
                    </a:cubicBezTo>
                    <a:cubicBezTo>
                      <a:pt x="48" y="391"/>
                      <a:pt x="77" y="451"/>
                      <a:pt x="95" y="488"/>
                    </a:cubicBezTo>
                    <a:cubicBezTo>
                      <a:pt x="95" y="488"/>
                      <a:pt x="108" y="525"/>
                      <a:pt x="108" y="539"/>
                    </a:cubicBezTo>
                    <a:cubicBezTo>
                      <a:pt x="108" y="554"/>
                      <a:pt x="109" y="576"/>
                      <a:pt x="115" y="588"/>
                    </a:cubicBezTo>
                    <a:cubicBezTo>
                      <a:pt x="119" y="595"/>
                      <a:pt x="129" y="612"/>
                      <a:pt x="153" y="625"/>
                    </a:cubicBezTo>
                    <a:cubicBezTo>
                      <a:pt x="249" y="625"/>
                      <a:pt x="249" y="625"/>
                      <a:pt x="249" y="625"/>
                    </a:cubicBezTo>
                    <a:cubicBezTo>
                      <a:pt x="344" y="625"/>
                      <a:pt x="344" y="625"/>
                      <a:pt x="344" y="625"/>
                    </a:cubicBezTo>
                    <a:cubicBezTo>
                      <a:pt x="368" y="612"/>
                      <a:pt x="379" y="595"/>
                      <a:pt x="382" y="588"/>
                    </a:cubicBezTo>
                    <a:cubicBezTo>
                      <a:pt x="388" y="576"/>
                      <a:pt x="390" y="554"/>
                      <a:pt x="390" y="539"/>
                    </a:cubicBezTo>
                    <a:cubicBezTo>
                      <a:pt x="390" y="525"/>
                      <a:pt x="403" y="488"/>
                      <a:pt x="403" y="488"/>
                    </a:cubicBezTo>
                    <a:cubicBezTo>
                      <a:pt x="420" y="451"/>
                      <a:pt x="450" y="391"/>
                      <a:pt x="467" y="356"/>
                    </a:cubicBezTo>
                    <a:cubicBezTo>
                      <a:pt x="472" y="347"/>
                      <a:pt x="476" y="338"/>
                      <a:pt x="480" y="328"/>
                    </a:cubicBezTo>
                    <a:cubicBezTo>
                      <a:pt x="480" y="328"/>
                      <a:pt x="480" y="328"/>
                      <a:pt x="480" y="328"/>
                    </a:cubicBezTo>
                    <a:cubicBezTo>
                      <a:pt x="492" y="301"/>
                      <a:pt x="498" y="271"/>
                      <a:pt x="498" y="240"/>
                    </a:cubicBezTo>
                    <a:cubicBezTo>
                      <a:pt x="498" y="107"/>
                      <a:pt x="385" y="0"/>
                      <a:pt x="249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ffectLst>
                <a:outerShdw blurRad="139700" sx="102000" sy="102000" algn="ctr" rotWithShape="0">
                  <a:prstClr val="black">
                    <a:alpha val="27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5114297" y="1107869"/>
                <a:ext cx="2871464" cy="3473240"/>
                <a:chOff x="5130803" y="2244729"/>
                <a:chExt cx="1924051" cy="2327279"/>
              </a:xfrm>
              <a:gradFill flip="none" rotWithShape="1">
                <a:gsLst>
                  <a:gs pos="100000">
                    <a:schemeClr val="accent1"/>
                  </a:gs>
                  <a:gs pos="0">
                    <a:schemeClr val="accent3"/>
                  </a:gs>
                  <a:gs pos="49000">
                    <a:schemeClr val="accent2"/>
                  </a:gs>
                </a:gsLst>
                <a:lin ang="5400000" scaled="1"/>
                <a:tileRect/>
              </a:gradFill>
            </p:grpSpPr>
            <p:sp>
              <p:nvSpPr>
                <p:cNvPr id="43" name="Rectangle 6"/>
                <p:cNvSpPr>
                  <a:spLocks noChangeArrowheads="1"/>
                </p:cNvSpPr>
                <p:nvPr/>
              </p:nvSpPr>
              <p:spPr bwMode="auto">
                <a:xfrm>
                  <a:off x="6084891" y="3900494"/>
                  <a:ext cx="19050" cy="587376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7"/>
                <p:cNvSpPr>
                  <a:spLocks/>
                </p:cNvSpPr>
                <p:nvPr/>
              </p:nvSpPr>
              <p:spPr bwMode="auto">
                <a:xfrm>
                  <a:off x="6092828" y="4476758"/>
                  <a:ext cx="271463" cy="30163"/>
                </a:xfrm>
                <a:custGeom>
                  <a:avLst/>
                  <a:gdLst>
                    <a:gd name="T0" fmla="*/ 171 w 171"/>
                    <a:gd name="T1" fmla="*/ 19 h 19"/>
                    <a:gd name="T2" fmla="*/ 0 w 171"/>
                    <a:gd name="T3" fmla="*/ 12 h 19"/>
                    <a:gd name="T4" fmla="*/ 0 w 171"/>
                    <a:gd name="T5" fmla="*/ 0 h 19"/>
                    <a:gd name="T6" fmla="*/ 171 w 171"/>
                    <a:gd name="T7" fmla="*/ 7 h 19"/>
                    <a:gd name="T8" fmla="*/ 171 w 171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1" h="19">
                      <a:moveTo>
                        <a:pt x="171" y="19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171" y="7"/>
                      </a:lnTo>
                      <a:lnTo>
                        <a:pt x="171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8"/>
                <p:cNvSpPr>
                  <a:spLocks/>
                </p:cNvSpPr>
                <p:nvPr/>
              </p:nvSpPr>
              <p:spPr bwMode="auto">
                <a:xfrm>
                  <a:off x="5888041" y="4221170"/>
                  <a:ext cx="207963" cy="271463"/>
                </a:xfrm>
                <a:custGeom>
                  <a:avLst/>
                  <a:gdLst>
                    <a:gd name="T0" fmla="*/ 121 w 131"/>
                    <a:gd name="T1" fmla="*/ 171 h 171"/>
                    <a:gd name="T2" fmla="*/ 0 w 131"/>
                    <a:gd name="T3" fmla="*/ 7 h 171"/>
                    <a:gd name="T4" fmla="*/ 10 w 131"/>
                    <a:gd name="T5" fmla="*/ 0 h 171"/>
                    <a:gd name="T6" fmla="*/ 131 w 131"/>
                    <a:gd name="T7" fmla="*/ 164 h 171"/>
                    <a:gd name="T8" fmla="*/ 121 w 131"/>
                    <a:gd name="T9" fmla="*/ 17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171">
                      <a:moveTo>
                        <a:pt x="121" y="171"/>
                      </a:moveTo>
                      <a:lnTo>
                        <a:pt x="0" y="7"/>
                      </a:lnTo>
                      <a:lnTo>
                        <a:pt x="10" y="0"/>
                      </a:lnTo>
                      <a:lnTo>
                        <a:pt x="131" y="164"/>
                      </a:lnTo>
                      <a:lnTo>
                        <a:pt x="121" y="1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9"/>
                <p:cNvSpPr>
                  <a:spLocks/>
                </p:cNvSpPr>
                <p:nvPr/>
              </p:nvSpPr>
              <p:spPr bwMode="auto">
                <a:xfrm>
                  <a:off x="6080128" y="4251332"/>
                  <a:ext cx="306388" cy="241300"/>
                </a:xfrm>
                <a:custGeom>
                  <a:avLst/>
                  <a:gdLst>
                    <a:gd name="T0" fmla="*/ 8 w 193"/>
                    <a:gd name="T1" fmla="*/ 152 h 152"/>
                    <a:gd name="T2" fmla="*/ 0 w 193"/>
                    <a:gd name="T3" fmla="*/ 142 h 152"/>
                    <a:gd name="T4" fmla="*/ 186 w 193"/>
                    <a:gd name="T5" fmla="*/ 0 h 152"/>
                    <a:gd name="T6" fmla="*/ 193 w 193"/>
                    <a:gd name="T7" fmla="*/ 9 h 152"/>
                    <a:gd name="T8" fmla="*/ 8 w 19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3" h="152">
                      <a:moveTo>
                        <a:pt x="8" y="152"/>
                      </a:moveTo>
                      <a:lnTo>
                        <a:pt x="0" y="142"/>
                      </a:lnTo>
                      <a:lnTo>
                        <a:pt x="186" y="0"/>
                      </a:lnTo>
                      <a:lnTo>
                        <a:pt x="193" y="9"/>
                      </a:lnTo>
                      <a:lnTo>
                        <a:pt x="8" y="1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10"/>
                <p:cNvSpPr>
                  <a:spLocks/>
                </p:cNvSpPr>
                <p:nvPr/>
              </p:nvSpPr>
              <p:spPr bwMode="auto">
                <a:xfrm>
                  <a:off x="5665791" y="4481520"/>
                  <a:ext cx="422275" cy="30163"/>
                </a:xfrm>
                <a:custGeom>
                  <a:avLst/>
                  <a:gdLst>
                    <a:gd name="T0" fmla="*/ 0 w 266"/>
                    <a:gd name="T1" fmla="*/ 19 h 19"/>
                    <a:gd name="T2" fmla="*/ 0 w 266"/>
                    <a:gd name="T3" fmla="*/ 7 h 19"/>
                    <a:gd name="T4" fmla="*/ 266 w 266"/>
                    <a:gd name="T5" fmla="*/ 0 h 19"/>
                    <a:gd name="T6" fmla="*/ 266 w 266"/>
                    <a:gd name="T7" fmla="*/ 11 h 19"/>
                    <a:gd name="T8" fmla="*/ 0 w 266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6" h="19">
                      <a:moveTo>
                        <a:pt x="0" y="19"/>
                      </a:moveTo>
                      <a:lnTo>
                        <a:pt x="0" y="7"/>
                      </a:lnTo>
                      <a:lnTo>
                        <a:pt x="266" y="0"/>
                      </a:lnTo>
                      <a:lnTo>
                        <a:pt x="266" y="11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Freeform 11"/>
                <p:cNvSpPr>
                  <a:spLocks/>
                </p:cNvSpPr>
                <p:nvPr/>
              </p:nvSpPr>
              <p:spPr bwMode="auto">
                <a:xfrm>
                  <a:off x="5567366" y="4183070"/>
                  <a:ext cx="106363" cy="320676"/>
                </a:xfrm>
                <a:custGeom>
                  <a:avLst/>
                  <a:gdLst>
                    <a:gd name="T0" fmla="*/ 55 w 67"/>
                    <a:gd name="T1" fmla="*/ 202 h 202"/>
                    <a:gd name="T2" fmla="*/ 0 w 67"/>
                    <a:gd name="T3" fmla="*/ 2 h 202"/>
                    <a:gd name="T4" fmla="*/ 12 w 67"/>
                    <a:gd name="T5" fmla="*/ 0 h 202"/>
                    <a:gd name="T6" fmla="*/ 67 w 67"/>
                    <a:gd name="T7" fmla="*/ 199 h 202"/>
                    <a:gd name="T8" fmla="*/ 55 w 67"/>
                    <a:gd name="T9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202">
                      <a:moveTo>
                        <a:pt x="55" y="202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67" y="199"/>
                      </a:lnTo>
                      <a:lnTo>
                        <a:pt x="55" y="2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12"/>
                <p:cNvSpPr>
                  <a:spLocks/>
                </p:cNvSpPr>
                <p:nvPr/>
              </p:nvSpPr>
              <p:spPr bwMode="auto">
                <a:xfrm>
                  <a:off x="5654678" y="4224345"/>
                  <a:ext cx="244475" cy="279400"/>
                </a:xfrm>
                <a:custGeom>
                  <a:avLst/>
                  <a:gdLst>
                    <a:gd name="T0" fmla="*/ 9 w 154"/>
                    <a:gd name="T1" fmla="*/ 176 h 176"/>
                    <a:gd name="T2" fmla="*/ 0 w 154"/>
                    <a:gd name="T3" fmla="*/ 169 h 176"/>
                    <a:gd name="T4" fmla="*/ 147 w 154"/>
                    <a:gd name="T5" fmla="*/ 0 h 176"/>
                    <a:gd name="T6" fmla="*/ 154 w 154"/>
                    <a:gd name="T7" fmla="*/ 7 h 176"/>
                    <a:gd name="T8" fmla="*/ 9 w 154"/>
                    <a:gd name="T9" fmla="*/ 176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76">
                      <a:moveTo>
                        <a:pt x="9" y="176"/>
                      </a:moveTo>
                      <a:lnTo>
                        <a:pt x="0" y="169"/>
                      </a:lnTo>
                      <a:lnTo>
                        <a:pt x="147" y="0"/>
                      </a:lnTo>
                      <a:lnTo>
                        <a:pt x="154" y="7"/>
                      </a:lnTo>
                      <a:lnTo>
                        <a:pt x="9" y="1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13"/>
                <p:cNvSpPr>
                  <a:spLocks/>
                </p:cNvSpPr>
                <p:nvPr/>
              </p:nvSpPr>
              <p:spPr bwMode="auto">
                <a:xfrm>
                  <a:off x="5572128" y="4175132"/>
                  <a:ext cx="323850" cy="57150"/>
                </a:xfrm>
                <a:custGeom>
                  <a:avLst/>
                  <a:gdLst>
                    <a:gd name="T0" fmla="*/ 204 w 204"/>
                    <a:gd name="T1" fmla="*/ 36 h 36"/>
                    <a:gd name="T2" fmla="*/ 0 w 204"/>
                    <a:gd name="T3" fmla="*/ 10 h 36"/>
                    <a:gd name="T4" fmla="*/ 2 w 204"/>
                    <a:gd name="T5" fmla="*/ 0 h 36"/>
                    <a:gd name="T6" fmla="*/ 204 w 204"/>
                    <a:gd name="T7" fmla="*/ 26 h 36"/>
                    <a:gd name="T8" fmla="*/ 204 w 204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4" h="36">
                      <a:moveTo>
                        <a:pt x="204" y="36"/>
                      </a:moveTo>
                      <a:lnTo>
                        <a:pt x="0" y="10"/>
                      </a:lnTo>
                      <a:lnTo>
                        <a:pt x="2" y="0"/>
                      </a:lnTo>
                      <a:lnTo>
                        <a:pt x="204" y="26"/>
                      </a:lnTo>
                      <a:lnTo>
                        <a:pt x="204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14"/>
                <p:cNvSpPr>
                  <a:spLocks/>
                </p:cNvSpPr>
                <p:nvPr/>
              </p:nvSpPr>
              <p:spPr bwMode="auto">
                <a:xfrm>
                  <a:off x="5888041" y="3900494"/>
                  <a:ext cx="211138" cy="328613"/>
                </a:xfrm>
                <a:custGeom>
                  <a:avLst/>
                  <a:gdLst>
                    <a:gd name="T0" fmla="*/ 10 w 133"/>
                    <a:gd name="T1" fmla="*/ 207 h 207"/>
                    <a:gd name="T2" fmla="*/ 0 w 133"/>
                    <a:gd name="T3" fmla="*/ 199 h 207"/>
                    <a:gd name="T4" fmla="*/ 124 w 133"/>
                    <a:gd name="T5" fmla="*/ 0 h 207"/>
                    <a:gd name="T6" fmla="*/ 133 w 133"/>
                    <a:gd name="T7" fmla="*/ 7 h 207"/>
                    <a:gd name="T8" fmla="*/ 10 w 133"/>
                    <a:gd name="T9" fmla="*/ 207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3" h="207">
                      <a:moveTo>
                        <a:pt x="10" y="207"/>
                      </a:moveTo>
                      <a:lnTo>
                        <a:pt x="0" y="199"/>
                      </a:lnTo>
                      <a:lnTo>
                        <a:pt x="124" y="0"/>
                      </a:lnTo>
                      <a:lnTo>
                        <a:pt x="133" y="7"/>
                      </a:lnTo>
                      <a:lnTo>
                        <a:pt x="10" y="2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5"/>
                <p:cNvSpPr>
                  <a:spLocks/>
                </p:cNvSpPr>
                <p:nvPr/>
              </p:nvSpPr>
              <p:spPr bwMode="auto">
                <a:xfrm>
                  <a:off x="6372229" y="4078295"/>
                  <a:ext cx="247650" cy="187325"/>
                </a:xfrm>
                <a:custGeom>
                  <a:avLst/>
                  <a:gdLst>
                    <a:gd name="T0" fmla="*/ 7 w 156"/>
                    <a:gd name="T1" fmla="*/ 118 h 118"/>
                    <a:gd name="T2" fmla="*/ 0 w 156"/>
                    <a:gd name="T3" fmla="*/ 109 h 118"/>
                    <a:gd name="T4" fmla="*/ 149 w 156"/>
                    <a:gd name="T5" fmla="*/ 0 h 118"/>
                    <a:gd name="T6" fmla="*/ 156 w 156"/>
                    <a:gd name="T7" fmla="*/ 7 h 118"/>
                    <a:gd name="T8" fmla="*/ 7 w 156"/>
                    <a:gd name="T9" fmla="*/ 1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18">
                      <a:moveTo>
                        <a:pt x="7" y="118"/>
                      </a:moveTo>
                      <a:lnTo>
                        <a:pt x="0" y="109"/>
                      </a:lnTo>
                      <a:lnTo>
                        <a:pt x="149" y="0"/>
                      </a:lnTo>
                      <a:lnTo>
                        <a:pt x="156" y="7"/>
                      </a:lnTo>
                      <a:lnTo>
                        <a:pt x="7" y="1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6"/>
                <p:cNvSpPr>
                  <a:spLocks/>
                </p:cNvSpPr>
                <p:nvPr/>
              </p:nvSpPr>
              <p:spPr bwMode="auto">
                <a:xfrm>
                  <a:off x="6356354" y="4262445"/>
                  <a:ext cx="30163" cy="230188"/>
                </a:xfrm>
                <a:custGeom>
                  <a:avLst/>
                  <a:gdLst>
                    <a:gd name="T0" fmla="*/ 12 w 19"/>
                    <a:gd name="T1" fmla="*/ 145 h 145"/>
                    <a:gd name="T2" fmla="*/ 0 w 19"/>
                    <a:gd name="T3" fmla="*/ 145 h 145"/>
                    <a:gd name="T4" fmla="*/ 7 w 19"/>
                    <a:gd name="T5" fmla="*/ 0 h 145"/>
                    <a:gd name="T6" fmla="*/ 19 w 19"/>
                    <a:gd name="T7" fmla="*/ 0 h 145"/>
                    <a:gd name="T8" fmla="*/ 12 w 19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45">
                      <a:moveTo>
                        <a:pt x="12" y="145"/>
                      </a:moveTo>
                      <a:lnTo>
                        <a:pt x="0" y="145"/>
                      </a:lnTo>
                      <a:lnTo>
                        <a:pt x="7" y="0"/>
                      </a:lnTo>
                      <a:lnTo>
                        <a:pt x="19" y="0"/>
                      </a:lnTo>
                      <a:lnTo>
                        <a:pt x="12" y="1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17"/>
                <p:cNvSpPr>
                  <a:spLocks/>
                </p:cNvSpPr>
                <p:nvPr/>
              </p:nvSpPr>
              <p:spPr bwMode="auto">
                <a:xfrm>
                  <a:off x="5899153" y="4210057"/>
                  <a:ext cx="476250" cy="63500"/>
                </a:xfrm>
                <a:custGeom>
                  <a:avLst/>
                  <a:gdLst>
                    <a:gd name="T0" fmla="*/ 300 w 300"/>
                    <a:gd name="T1" fmla="*/ 40 h 40"/>
                    <a:gd name="T2" fmla="*/ 0 w 300"/>
                    <a:gd name="T3" fmla="*/ 9 h 40"/>
                    <a:gd name="T4" fmla="*/ 0 w 300"/>
                    <a:gd name="T5" fmla="*/ 0 h 40"/>
                    <a:gd name="T6" fmla="*/ 300 w 300"/>
                    <a:gd name="T7" fmla="*/ 28 h 40"/>
                    <a:gd name="T8" fmla="*/ 300 w 300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0" h="40">
                      <a:moveTo>
                        <a:pt x="300" y="40"/>
                      </a:move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300" y="28"/>
                      </a:lnTo>
                      <a:lnTo>
                        <a:pt x="300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18"/>
                <p:cNvSpPr>
                  <a:spLocks/>
                </p:cNvSpPr>
                <p:nvPr/>
              </p:nvSpPr>
              <p:spPr bwMode="auto">
                <a:xfrm>
                  <a:off x="6364291" y="3941769"/>
                  <a:ext cx="22225" cy="317501"/>
                </a:xfrm>
                <a:custGeom>
                  <a:avLst/>
                  <a:gdLst>
                    <a:gd name="T0" fmla="*/ 2 w 14"/>
                    <a:gd name="T1" fmla="*/ 200 h 200"/>
                    <a:gd name="T2" fmla="*/ 0 w 14"/>
                    <a:gd name="T3" fmla="*/ 0 h 200"/>
                    <a:gd name="T4" fmla="*/ 12 w 14"/>
                    <a:gd name="T5" fmla="*/ 0 h 200"/>
                    <a:gd name="T6" fmla="*/ 14 w 14"/>
                    <a:gd name="T7" fmla="*/ 200 h 200"/>
                    <a:gd name="T8" fmla="*/ 2 w 14"/>
                    <a:gd name="T9" fmla="*/ 20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00">
                      <a:moveTo>
                        <a:pt x="2" y="200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4" y="200"/>
                      </a:lnTo>
                      <a:lnTo>
                        <a:pt x="2" y="2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19"/>
                <p:cNvSpPr>
                  <a:spLocks/>
                </p:cNvSpPr>
                <p:nvPr/>
              </p:nvSpPr>
              <p:spPr bwMode="auto">
                <a:xfrm>
                  <a:off x="6372229" y="4243395"/>
                  <a:ext cx="195263" cy="211138"/>
                </a:xfrm>
                <a:custGeom>
                  <a:avLst/>
                  <a:gdLst>
                    <a:gd name="T0" fmla="*/ 49 w 52"/>
                    <a:gd name="T1" fmla="*/ 56 h 56"/>
                    <a:gd name="T2" fmla="*/ 0 w 52"/>
                    <a:gd name="T3" fmla="*/ 2 h 56"/>
                    <a:gd name="T4" fmla="*/ 4 w 52"/>
                    <a:gd name="T5" fmla="*/ 0 h 56"/>
                    <a:gd name="T6" fmla="*/ 2 w 52"/>
                    <a:gd name="T7" fmla="*/ 1 h 56"/>
                    <a:gd name="T8" fmla="*/ 4 w 52"/>
                    <a:gd name="T9" fmla="*/ 0 h 56"/>
                    <a:gd name="T10" fmla="*/ 52 w 52"/>
                    <a:gd name="T11" fmla="*/ 53 h 56"/>
                    <a:gd name="T12" fmla="*/ 49 w 52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56">
                      <a:moveTo>
                        <a:pt x="49" y="56"/>
                      </a:moveTo>
                      <a:cubicBezTo>
                        <a:pt x="1" y="4"/>
                        <a:pt x="0" y="2"/>
                        <a:pt x="0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6" y="2"/>
                        <a:pt x="34" y="33"/>
                        <a:pt x="52" y="53"/>
                      </a:cubicBezTo>
                      <a:lnTo>
                        <a:pt x="49" y="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Freeform 20"/>
                <p:cNvSpPr>
                  <a:spLocks/>
                </p:cNvSpPr>
                <p:nvPr/>
              </p:nvSpPr>
              <p:spPr bwMode="auto">
                <a:xfrm>
                  <a:off x="6367466" y="4443420"/>
                  <a:ext cx="196850" cy="63500"/>
                </a:xfrm>
                <a:custGeom>
                  <a:avLst/>
                  <a:gdLst>
                    <a:gd name="T0" fmla="*/ 3 w 124"/>
                    <a:gd name="T1" fmla="*/ 40 h 40"/>
                    <a:gd name="T2" fmla="*/ 0 w 124"/>
                    <a:gd name="T3" fmla="*/ 31 h 40"/>
                    <a:gd name="T4" fmla="*/ 121 w 124"/>
                    <a:gd name="T5" fmla="*/ 0 h 40"/>
                    <a:gd name="T6" fmla="*/ 124 w 124"/>
                    <a:gd name="T7" fmla="*/ 12 h 40"/>
                    <a:gd name="T8" fmla="*/ 3 w 124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40">
                      <a:moveTo>
                        <a:pt x="3" y="40"/>
                      </a:moveTo>
                      <a:lnTo>
                        <a:pt x="0" y="31"/>
                      </a:lnTo>
                      <a:lnTo>
                        <a:pt x="121" y="0"/>
                      </a:lnTo>
                      <a:lnTo>
                        <a:pt x="124" y="12"/>
                      </a:lnTo>
                      <a:lnTo>
                        <a:pt x="3" y="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21"/>
                <p:cNvSpPr>
                  <a:spLocks/>
                </p:cNvSpPr>
                <p:nvPr/>
              </p:nvSpPr>
              <p:spPr bwMode="auto">
                <a:xfrm>
                  <a:off x="6559554" y="4084645"/>
                  <a:ext cx="60325" cy="369888"/>
                </a:xfrm>
                <a:custGeom>
                  <a:avLst/>
                  <a:gdLst>
                    <a:gd name="T0" fmla="*/ 10 w 38"/>
                    <a:gd name="T1" fmla="*/ 233 h 233"/>
                    <a:gd name="T2" fmla="*/ 0 w 38"/>
                    <a:gd name="T3" fmla="*/ 233 h 233"/>
                    <a:gd name="T4" fmla="*/ 26 w 38"/>
                    <a:gd name="T5" fmla="*/ 0 h 233"/>
                    <a:gd name="T6" fmla="*/ 38 w 38"/>
                    <a:gd name="T7" fmla="*/ 0 h 233"/>
                    <a:gd name="T8" fmla="*/ 10 w 38"/>
                    <a:gd name="T9" fmla="*/ 23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233">
                      <a:moveTo>
                        <a:pt x="10" y="233"/>
                      </a:moveTo>
                      <a:lnTo>
                        <a:pt x="0" y="233"/>
                      </a:lnTo>
                      <a:lnTo>
                        <a:pt x="26" y="0"/>
                      </a:lnTo>
                      <a:lnTo>
                        <a:pt x="38" y="0"/>
                      </a:lnTo>
                      <a:lnTo>
                        <a:pt x="10" y="2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22"/>
                <p:cNvSpPr>
                  <a:spLocks/>
                </p:cNvSpPr>
                <p:nvPr/>
              </p:nvSpPr>
              <p:spPr bwMode="auto">
                <a:xfrm>
                  <a:off x="6605591" y="3749682"/>
                  <a:ext cx="177800" cy="342901"/>
                </a:xfrm>
                <a:custGeom>
                  <a:avLst/>
                  <a:gdLst>
                    <a:gd name="T0" fmla="*/ 9 w 112"/>
                    <a:gd name="T1" fmla="*/ 216 h 216"/>
                    <a:gd name="T2" fmla="*/ 0 w 112"/>
                    <a:gd name="T3" fmla="*/ 211 h 216"/>
                    <a:gd name="T4" fmla="*/ 102 w 112"/>
                    <a:gd name="T5" fmla="*/ 0 h 216"/>
                    <a:gd name="T6" fmla="*/ 112 w 112"/>
                    <a:gd name="T7" fmla="*/ 7 h 216"/>
                    <a:gd name="T8" fmla="*/ 9 w 112"/>
                    <a:gd name="T9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216">
                      <a:moveTo>
                        <a:pt x="9" y="216"/>
                      </a:moveTo>
                      <a:lnTo>
                        <a:pt x="0" y="211"/>
                      </a:lnTo>
                      <a:lnTo>
                        <a:pt x="102" y="0"/>
                      </a:lnTo>
                      <a:lnTo>
                        <a:pt x="112" y="7"/>
                      </a:lnTo>
                      <a:lnTo>
                        <a:pt x="9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23"/>
                <p:cNvSpPr>
                  <a:spLocks/>
                </p:cNvSpPr>
                <p:nvPr/>
              </p:nvSpPr>
              <p:spPr bwMode="auto">
                <a:xfrm>
                  <a:off x="6764341" y="3341693"/>
                  <a:ext cx="211138" cy="419101"/>
                </a:xfrm>
                <a:custGeom>
                  <a:avLst/>
                  <a:gdLst>
                    <a:gd name="T0" fmla="*/ 12 w 133"/>
                    <a:gd name="T1" fmla="*/ 264 h 264"/>
                    <a:gd name="T2" fmla="*/ 0 w 133"/>
                    <a:gd name="T3" fmla="*/ 259 h 264"/>
                    <a:gd name="T4" fmla="*/ 123 w 133"/>
                    <a:gd name="T5" fmla="*/ 0 h 264"/>
                    <a:gd name="T6" fmla="*/ 133 w 133"/>
                    <a:gd name="T7" fmla="*/ 5 h 264"/>
                    <a:gd name="T8" fmla="*/ 12 w 133"/>
                    <a:gd name="T9" fmla="*/ 264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3" h="264">
                      <a:moveTo>
                        <a:pt x="12" y="264"/>
                      </a:moveTo>
                      <a:lnTo>
                        <a:pt x="0" y="259"/>
                      </a:lnTo>
                      <a:lnTo>
                        <a:pt x="123" y="0"/>
                      </a:lnTo>
                      <a:lnTo>
                        <a:pt x="133" y="5"/>
                      </a:lnTo>
                      <a:lnTo>
                        <a:pt x="12" y="2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24"/>
                <p:cNvSpPr>
                  <a:spLocks/>
                </p:cNvSpPr>
                <p:nvPr/>
              </p:nvSpPr>
              <p:spPr bwMode="auto">
                <a:xfrm>
                  <a:off x="6559554" y="3522669"/>
                  <a:ext cx="223838" cy="238125"/>
                </a:xfrm>
                <a:custGeom>
                  <a:avLst/>
                  <a:gdLst>
                    <a:gd name="T0" fmla="*/ 131 w 141"/>
                    <a:gd name="T1" fmla="*/ 150 h 150"/>
                    <a:gd name="T2" fmla="*/ 0 w 141"/>
                    <a:gd name="T3" fmla="*/ 10 h 150"/>
                    <a:gd name="T4" fmla="*/ 7 w 141"/>
                    <a:gd name="T5" fmla="*/ 0 h 150"/>
                    <a:gd name="T6" fmla="*/ 141 w 141"/>
                    <a:gd name="T7" fmla="*/ 143 h 150"/>
                    <a:gd name="T8" fmla="*/ 131 w 141"/>
                    <a:gd name="T9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" h="150">
                      <a:moveTo>
                        <a:pt x="131" y="150"/>
                      </a:moveTo>
                      <a:lnTo>
                        <a:pt x="0" y="10"/>
                      </a:lnTo>
                      <a:lnTo>
                        <a:pt x="7" y="0"/>
                      </a:lnTo>
                      <a:lnTo>
                        <a:pt x="141" y="143"/>
                      </a:lnTo>
                      <a:lnTo>
                        <a:pt x="131" y="1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Freeform 25"/>
                <p:cNvSpPr>
                  <a:spLocks/>
                </p:cNvSpPr>
                <p:nvPr/>
              </p:nvSpPr>
              <p:spPr bwMode="auto">
                <a:xfrm>
                  <a:off x="6367466" y="3522669"/>
                  <a:ext cx="203200" cy="427038"/>
                </a:xfrm>
                <a:custGeom>
                  <a:avLst/>
                  <a:gdLst>
                    <a:gd name="T0" fmla="*/ 10 w 128"/>
                    <a:gd name="T1" fmla="*/ 269 h 269"/>
                    <a:gd name="T2" fmla="*/ 0 w 128"/>
                    <a:gd name="T3" fmla="*/ 264 h 269"/>
                    <a:gd name="T4" fmla="*/ 119 w 128"/>
                    <a:gd name="T5" fmla="*/ 0 h 269"/>
                    <a:gd name="T6" fmla="*/ 128 w 128"/>
                    <a:gd name="T7" fmla="*/ 5 h 269"/>
                    <a:gd name="T8" fmla="*/ 10 w 128"/>
                    <a:gd name="T9" fmla="*/ 26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269">
                      <a:moveTo>
                        <a:pt x="10" y="269"/>
                      </a:moveTo>
                      <a:lnTo>
                        <a:pt x="0" y="264"/>
                      </a:lnTo>
                      <a:lnTo>
                        <a:pt x="119" y="0"/>
                      </a:lnTo>
                      <a:lnTo>
                        <a:pt x="128" y="5"/>
                      </a:lnTo>
                      <a:lnTo>
                        <a:pt x="10" y="26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Freeform 26"/>
                <p:cNvSpPr>
                  <a:spLocks/>
                </p:cNvSpPr>
                <p:nvPr/>
              </p:nvSpPr>
              <p:spPr bwMode="auto">
                <a:xfrm>
                  <a:off x="6092828" y="3892557"/>
                  <a:ext cx="279400" cy="60325"/>
                </a:xfrm>
                <a:custGeom>
                  <a:avLst/>
                  <a:gdLst>
                    <a:gd name="T0" fmla="*/ 173 w 176"/>
                    <a:gd name="T1" fmla="*/ 38 h 38"/>
                    <a:gd name="T2" fmla="*/ 0 w 176"/>
                    <a:gd name="T3" fmla="*/ 12 h 38"/>
                    <a:gd name="T4" fmla="*/ 2 w 176"/>
                    <a:gd name="T5" fmla="*/ 0 h 38"/>
                    <a:gd name="T6" fmla="*/ 176 w 176"/>
                    <a:gd name="T7" fmla="*/ 26 h 38"/>
                    <a:gd name="T8" fmla="*/ 173 w 176"/>
                    <a:gd name="T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38">
                      <a:moveTo>
                        <a:pt x="173" y="38"/>
                      </a:moveTo>
                      <a:lnTo>
                        <a:pt x="0" y="12"/>
                      </a:lnTo>
                      <a:lnTo>
                        <a:pt x="2" y="0"/>
                      </a:lnTo>
                      <a:lnTo>
                        <a:pt x="176" y="26"/>
                      </a:lnTo>
                      <a:lnTo>
                        <a:pt x="173" y="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27"/>
                <p:cNvSpPr>
                  <a:spLocks/>
                </p:cNvSpPr>
                <p:nvPr/>
              </p:nvSpPr>
              <p:spPr bwMode="auto">
                <a:xfrm>
                  <a:off x="6372229" y="3933832"/>
                  <a:ext cx="244475" cy="155575"/>
                </a:xfrm>
                <a:custGeom>
                  <a:avLst/>
                  <a:gdLst>
                    <a:gd name="T0" fmla="*/ 147 w 154"/>
                    <a:gd name="T1" fmla="*/ 98 h 98"/>
                    <a:gd name="T2" fmla="*/ 0 w 154"/>
                    <a:gd name="T3" fmla="*/ 10 h 98"/>
                    <a:gd name="T4" fmla="*/ 7 w 154"/>
                    <a:gd name="T5" fmla="*/ 0 h 98"/>
                    <a:gd name="T6" fmla="*/ 154 w 154"/>
                    <a:gd name="T7" fmla="*/ 88 h 98"/>
                    <a:gd name="T8" fmla="*/ 147 w 154"/>
                    <a:gd name="T9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98">
                      <a:moveTo>
                        <a:pt x="147" y="98"/>
                      </a:moveTo>
                      <a:lnTo>
                        <a:pt x="0" y="10"/>
                      </a:lnTo>
                      <a:lnTo>
                        <a:pt x="7" y="0"/>
                      </a:lnTo>
                      <a:lnTo>
                        <a:pt x="154" y="88"/>
                      </a:lnTo>
                      <a:lnTo>
                        <a:pt x="147" y="9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28"/>
                <p:cNvSpPr>
                  <a:spLocks/>
                </p:cNvSpPr>
                <p:nvPr/>
              </p:nvSpPr>
              <p:spPr bwMode="auto">
                <a:xfrm>
                  <a:off x="6375404" y="3746507"/>
                  <a:ext cx="400050" cy="198438"/>
                </a:xfrm>
                <a:custGeom>
                  <a:avLst/>
                  <a:gdLst>
                    <a:gd name="T0" fmla="*/ 5 w 252"/>
                    <a:gd name="T1" fmla="*/ 125 h 125"/>
                    <a:gd name="T2" fmla="*/ 0 w 252"/>
                    <a:gd name="T3" fmla="*/ 116 h 125"/>
                    <a:gd name="T4" fmla="*/ 247 w 252"/>
                    <a:gd name="T5" fmla="*/ 0 h 125"/>
                    <a:gd name="T6" fmla="*/ 252 w 252"/>
                    <a:gd name="T7" fmla="*/ 11 h 125"/>
                    <a:gd name="T8" fmla="*/ 5 w 252"/>
                    <a:gd name="T9" fmla="*/ 12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2" h="125">
                      <a:moveTo>
                        <a:pt x="5" y="125"/>
                      </a:moveTo>
                      <a:lnTo>
                        <a:pt x="0" y="116"/>
                      </a:lnTo>
                      <a:lnTo>
                        <a:pt x="247" y="0"/>
                      </a:lnTo>
                      <a:lnTo>
                        <a:pt x="252" y="11"/>
                      </a:lnTo>
                      <a:lnTo>
                        <a:pt x="5" y="1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Freeform 29"/>
                <p:cNvSpPr>
                  <a:spLocks/>
                </p:cNvSpPr>
                <p:nvPr/>
              </p:nvSpPr>
              <p:spPr bwMode="auto">
                <a:xfrm>
                  <a:off x="6310316" y="3595694"/>
                  <a:ext cx="73025" cy="342901"/>
                </a:xfrm>
                <a:custGeom>
                  <a:avLst/>
                  <a:gdLst>
                    <a:gd name="T0" fmla="*/ 36 w 46"/>
                    <a:gd name="T1" fmla="*/ 216 h 216"/>
                    <a:gd name="T2" fmla="*/ 0 w 46"/>
                    <a:gd name="T3" fmla="*/ 2 h 216"/>
                    <a:gd name="T4" fmla="*/ 12 w 46"/>
                    <a:gd name="T5" fmla="*/ 0 h 216"/>
                    <a:gd name="T6" fmla="*/ 46 w 46"/>
                    <a:gd name="T7" fmla="*/ 213 h 216"/>
                    <a:gd name="T8" fmla="*/ 36 w 46"/>
                    <a:gd name="T9" fmla="*/ 216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216">
                      <a:moveTo>
                        <a:pt x="36" y="216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46" y="213"/>
                      </a:lnTo>
                      <a:lnTo>
                        <a:pt x="36" y="2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Freeform 30"/>
                <p:cNvSpPr>
                  <a:spLocks/>
                </p:cNvSpPr>
                <p:nvPr/>
              </p:nvSpPr>
              <p:spPr bwMode="auto">
                <a:xfrm>
                  <a:off x="6080128" y="3602044"/>
                  <a:ext cx="23813" cy="298451"/>
                </a:xfrm>
                <a:custGeom>
                  <a:avLst/>
                  <a:gdLst>
                    <a:gd name="T0" fmla="*/ 3 w 15"/>
                    <a:gd name="T1" fmla="*/ 188 h 188"/>
                    <a:gd name="T2" fmla="*/ 0 w 15"/>
                    <a:gd name="T3" fmla="*/ 0 h 188"/>
                    <a:gd name="T4" fmla="*/ 12 w 15"/>
                    <a:gd name="T5" fmla="*/ 0 h 188"/>
                    <a:gd name="T6" fmla="*/ 15 w 15"/>
                    <a:gd name="T7" fmla="*/ 188 h 188"/>
                    <a:gd name="T8" fmla="*/ 3 w 15"/>
                    <a:gd name="T9" fmla="*/ 188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88">
                      <a:moveTo>
                        <a:pt x="3" y="188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5" y="188"/>
                      </a:lnTo>
                      <a:lnTo>
                        <a:pt x="3" y="1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8" name="Freeform 31"/>
                <p:cNvSpPr>
                  <a:spLocks/>
                </p:cNvSpPr>
                <p:nvPr/>
              </p:nvSpPr>
              <p:spPr bwMode="auto">
                <a:xfrm>
                  <a:off x="6062666" y="3138493"/>
                  <a:ext cx="36513" cy="468313"/>
                </a:xfrm>
                <a:custGeom>
                  <a:avLst/>
                  <a:gdLst>
                    <a:gd name="T0" fmla="*/ 11 w 23"/>
                    <a:gd name="T1" fmla="*/ 295 h 295"/>
                    <a:gd name="T2" fmla="*/ 0 w 23"/>
                    <a:gd name="T3" fmla="*/ 3 h 295"/>
                    <a:gd name="T4" fmla="*/ 11 w 23"/>
                    <a:gd name="T5" fmla="*/ 0 h 295"/>
                    <a:gd name="T6" fmla="*/ 23 w 23"/>
                    <a:gd name="T7" fmla="*/ 295 h 295"/>
                    <a:gd name="T8" fmla="*/ 11 w 23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5">
                      <a:moveTo>
                        <a:pt x="11" y="295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3" y="295"/>
                      </a:lnTo>
                      <a:lnTo>
                        <a:pt x="11" y="29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9" name="Freeform 32"/>
                <p:cNvSpPr>
                  <a:spLocks/>
                </p:cNvSpPr>
                <p:nvPr/>
              </p:nvSpPr>
              <p:spPr bwMode="auto">
                <a:xfrm>
                  <a:off x="6096004" y="3587756"/>
                  <a:ext cx="227013" cy="33338"/>
                </a:xfrm>
                <a:custGeom>
                  <a:avLst/>
                  <a:gdLst>
                    <a:gd name="T0" fmla="*/ 0 w 143"/>
                    <a:gd name="T1" fmla="*/ 21 h 21"/>
                    <a:gd name="T2" fmla="*/ 0 w 143"/>
                    <a:gd name="T3" fmla="*/ 9 h 21"/>
                    <a:gd name="T4" fmla="*/ 143 w 143"/>
                    <a:gd name="T5" fmla="*/ 0 h 21"/>
                    <a:gd name="T6" fmla="*/ 143 w 143"/>
                    <a:gd name="T7" fmla="*/ 12 h 21"/>
                    <a:gd name="T8" fmla="*/ 0 w 143"/>
                    <a:gd name="T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21">
                      <a:moveTo>
                        <a:pt x="0" y="21"/>
                      </a:moveTo>
                      <a:lnTo>
                        <a:pt x="0" y="9"/>
                      </a:lnTo>
                      <a:lnTo>
                        <a:pt x="143" y="0"/>
                      </a:lnTo>
                      <a:lnTo>
                        <a:pt x="143" y="1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0" name="Freeform 33"/>
                <p:cNvSpPr>
                  <a:spLocks/>
                </p:cNvSpPr>
                <p:nvPr/>
              </p:nvSpPr>
              <p:spPr bwMode="auto">
                <a:xfrm>
                  <a:off x="5767391" y="3606806"/>
                  <a:ext cx="328613" cy="222250"/>
                </a:xfrm>
                <a:custGeom>
                  <a:avLst/>
                  <a:gdLst>
                    <a:gd name="T0" fmla="*/ 7 w 207"/>
                    <a:gd name="T1" fmla="*/ 140 h 140"/>
                    <a:gd name="T2" fmla="*/ 0 w 207"/>
                    <a:gd name="T3" fmla="*/ 130 h 140"/>
                    <a:gd name="T4" fmla="*/ 200 w 207"/>
                    <a:gd name="T5" fmla="*/ 0 h 140"/>
                    <a:gd name="T6" fmla="*/ 207 w 207"/>
                    <a:gd name="T7" fmla="*/ 9 h 140"/>
                    <a:gd name="T8" fmla="*/ 7 w 207"/>
                    <a:gd name="T9" fmla="*/ 14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7" h="140">
                      <a:moveTo>
                        <a:pt x="7" y="140"/>
                      </a:moveTo>
                      <a:lnTo>
                        <a:pt x="0" y="130"/>
                      </a:lnTo>
                      <a:lnTo>
                        <a:pt x="200" y="0"/>
                      </a:lnTo>
                      <a:lnTo>
                        <a:pt x="207" y="9"/>
                      </a:lnTo>
                      <a:lnTo>
                        <a:pt x="7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1" name="Freeform 34"/>
                <p:cNvSpPr>
                  <a:spLocks/>
                </p:cNvSpPr>
                <p:nvPr/>
              </p:nvSpPr>
              <p:spPr bwMode="auto">
                <a:xfrm>
                  <a:off x="5567366" y="3817944"/>
                  <a:ext cx="215900" cy="368301"/>
                </a:xfrm>
                <a:custGeom>
                  <a:avLst/>
                  <a:gdLst>
                    <a:gd name="T0" fmla="*/ 10 w 136"/>
                    <a:gd name="T1" fmla="*/ 232 h 232"/>
                    <a:gd name="T2" fmla="*/ 0 w 136"/>
                    <a:gd name="T3" fmla="*/ 225 h 232"/>
                    <a:gd name="T4" fmla="*/ 126 w 136"/>
                    <a:gd name="T5" fmla="*/ 0 h 232"/>
                    <a:gd name="T6" fmla="*/ 136 w 136"/>
                    <a:gd name="T7" fmla="*/ 4 h 232"/>
                    <a:gd name="T8" fmla="*/ 10 w 136"/>
                    <a:gd name="T9" fmla="*/ 232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" h="232">
                      <a:moveTo>
                        <a:pt x="10" y="232"/>
                      </a:moveTo>
                      <a:lnTo>
                        <a:pt x="0" y="225"/>
                      </a:lnTo>
                      <a:lnTo>
                        <a:pt x="126" y="0"/>
                      </a:lnTo>
                      <a:lnTo>
                        <a:pt x="136" y="4"/>
                      </a:lnTo>
                      <a:lnTo>
                        <a:pt x="10" y="2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2" name="Freeform 35"/>
                <p:cNvSpPr>
                  <a:spLocks/>
                </p:cNvSpPr>
                <p:nvPr/>
              </p:nvSpPr>
              <p:spPr bwMode="auto">
                <a:xfrm>
                  <a:off x="5572128" y="3897319"/>
                  <a:ext cx="523875" cy="282575"/>
                </a:xfrm>
                <a:custGeom>
                  <a:avLst/>
                  <a:gdLst>
                    <a:gd name="T0" fmla="*/ 4 w 330"/>
                    <a:gd name="T1" fmla="*/ 178 h 178"/>
                    <a:gd name="T2" fmla="*/ 0 w 330"/>
                    <a:gd name="T3" fmla="*/ 168 h 178"/>
                    <a:gd name="T4" fmla="*/ 325 w 330"/>
                    <a:gd name="T5" fmla="*/ 0 h 178"/>
                    <a:gd name="T6" fmla="*/ 330 w 330"/>
                    <a:gd name="T7" fmla="*/ 9 h 178"/>
                    <a:gd name="T8" fmla="*/ 4 w 330"/>
                    <a:gd name="T9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0" h="178">
                      <a:moveTo>
                        <a:pt x="4" y="178"/>
                      </a:moveTo>
                      <a:lnTo>
                        <a:pt x="0" y="168"/>
                      </a:lnTo>
                      <a:lnTo>
                        <a:pt x="325" y="0"/>
                      </a:lnTo>
                      <a:lnTo>
                        <a:pt x="330" y="9"/>
                      </a:lnTo>
                      <a:lnTo>
                        <a:pt x="4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3" name="Freeform 36"/>
                <p:cNvSpPr>
                  <a:spLocks/>
                </p:cNvSpPr>
                <p:nvPr/>
              </p:nvSpPr>
              <p:spPr bwMode="auto">
                <a:xfrm>
                  <a:off x="5767391" y="3813182"/>
                  <a:ext cx="131763" cy="407988"/>
                </a:xfrm>
                <a:custGeom>
                  <a:avLst/>
                  <a:gdLst>
                    <a:gd name="T0" fmla="*/ 74 w 83"/>
                    <a:gd name="T1" fmla="*/ 257 h 257"/>
                    <a:gd name="T2" fmla="*/ 0 w 83"/>
                    <a:gd name="T3" fmla="*/ 5 h 257"/>
                    <a:gd name="T4" fmla="*/ 12 w 83"/>
                    <a:gd name="T5" fmla="*/ 0 h 257"/>
                    <a:gd name="T6" fmla="*/ 83 w 83"/>
                    <a:gd name="T7" fmla="*/ 252 h 257"/>
                    <a:gd name="T8" fmla="*/ 74 w 83"/>
                    <a:gd name="T9" fmla="*/ 257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257">
                      <a:moveTo>
                        <a:pt x="74" y="257"/>
                      </a:moveTo>
                      <a:lnTo>
                        <a:pt x="0" y="5"/>
                      </a:lnTo>
                      <a:lnTo>
                        <a:pt x="12" y="0"/>
                      </a:lnTo>
                      <a:lnTo>
                        <a:pt x="83" y="252"/>
                      </a:lnTo>
                      <a:lnTo>
                        <a:pt x="74" y="2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4" name="Freeform 37"/>
                <p:cNvSpPr>
                  <a:spLocks/>
                </p:cNvSpPr>
                <p:nvPr/>
              </p:nvSpPr>
              <p:spPr bwMode="auto">
                <a:xfrm>
                  <a:off x="5303841" y="3617919"/>
                  <a:ext cx="279400" cy="557213"/>
                </a:xfrm>
                <a:custGeom>
                  <a:avLst/>
                  <a:gdLst>
                    <a:gd name="T0" fmla="*/ 164 w 176"/>
                    <a:gd name="T1" fmla="*/ 351 h 351"/>
                    <a:gd name="T2" fmla="*/ 0 w 176"/>
                    <a:gd name="T3" fmla="*/ 5 h 351"/>
                    <a:gd name="T4" fmla="*/ 9 w 176"/>
                    <a:gd name="T5" fmla="*/ 0 h 351"/>
                    <a:gd name="T6" fmla="*/ 176 w 176"/>
                    <a:gd name="T7" fmla="*/ 347 h 351"/>
                    <a:gd name="T8" fmla="*/ 164 w 176"/>
                    <a:gd name="T9" fmla="*/ 351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351">
                      <a:moveTo>
                        <a:pt x="164" y="351"/>
                      </a:move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176" y="347"/>
                      </a:lnTo>
                      <a:lnTo>
                        <a:pt x="164" y="35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5" name="Freeform 38"/>
                <p:cNvSpPr>
                  <a:spLocks/>
                </p:cNvSpPr>
                <p:nvPr/>
              </p:nvSpPr>
              <p:spPr bwMode="auto">
                <a:xfrm>
                  <a:off x="5183191" y="3040068"/>
                  <a:ext cx="134938" cy="585788"/>
                </a:xfrm>
                <a:custGeom>
                  <a:avLst/>
                  <a:gdLst>
                    <a:gd name="T0" fmla="*/ 74 w 85"/>
                    <a:gd name="T1" fmla="*/ 369 h 369"/>
                    <a:gd name="T2" fmla="*/ 0 w 85"/>
                    <a:gd name="T3" fmla="*/ 3 h 369"/>
                    <a:gd name="T4" fmla="*/ 12 w 85"/>
                    <a:gd name="T5" fmla="*/ 0 h 369"/>
                    <a:gd name="T6" fmla="*/ 85 w 85"/>
                    <a:gd name="T7" fmla="*/ 369 h 369"/>
                    <a:gd name="T8" fmla="*/ 74 w 85"/>
                    <a:gd name="T9" fmla="*/ 36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369">
                      <a:moveTo>
                        <a:pt x="74" y="369"/>
                      </a:moveTo>
                      <a:lnTo>
                        <a:pt x="0" y="3"/>
                      </a:lnTo>
                      <a:lnTo>
                        <a:pt x="12" y="0"/>
                      </a:lnTo>
                      <a:lnTo>
                        <a:pt x="85" y="369"/>
                      </a:lnTo>
                      <a:lnTo>
                        <a:pt x="74" y="36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Freeform 39"/>
                <p:cNvSpPr>
                  <a:spLocks/>
                </p:cNvSpPr>
                <p:nvPr/>
              </p:nvSpPr>
              <p:spPr bwMode="auto">
                <a:xfrm>
                  <a:off x="5186366" y="3040068"/>
                  <a:ext cx="268288" cy="223838"/>
                </a:xfrm>
                <a:custGeom>
                  <a:avLst/>
                  <a:gdLst>
                    <a:gd name="T0" fmla="*/ 162 w 169"/>
                    <a:gd name="T1" fmla="*/ 141 h 141"/>
                    <a:gd name="T2" fmla="*/ 0 w 169"/>
                    <a:gd name="T3" fmla="*/ 8 h 141"/>
                    <a:gd name="T4" fmla="*/ 7 w 169"/>
                    <a:gd name="T5" fmla="*/ 0 h 141"/>
                    <a:gd name="T6" fmla="*/ 169 w 169"/>
                    <a:gd name="T7" fmla="*/ 131 h 141"/>
                    <a:gd name="T8" fmla="*/ 162 w 169"/>
                    <a:gd name="T9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9" h="141">
                      <a:moveTo>
                        <a:pt x="162" y="141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169" y="131"/>
                      </a:lnTo>
                      <a:lnTo>
                        <a:pt x="162" y="1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Freeform 40"/>
                <p:cNvSpPr>
                  <a:spLocks/>
                </p:cNvSpPr>
                <p:nvPr/>
              </p:nvSpPr>
              <p:spPr bwMode="auto">
                <a:xfrm>
                  <a:off x="5300666" y="3255968"/>
                  <a:ext cx="157163" cy="361951"/>
                </a:xfrm>
                <a:custGeom>
                  <a:avLst/>
                  <a:gdLst>
                    <a:gd name="T0" fmla="*/ 9 w 99"/>
                    <a:gd name="T1" fmla="*/ 228 h 228"/>
                    <a:gd name="T2" fmla="*/ 0 w 99"/>
                    <a:gd name="T3" fmla="*/ 223 h 228"/>
                    <a:gd name="T4" fmla="*/ 90 w 99"/>
                    <a:gd name="T5" fmla="*/ 0 h 228"/>
                    <a:gd name="T6" fmla="*/ 99 w 99"/>
                    <a:gd name="T7" fmla="*/ 5 h 228"/>
                    <a:gd name="T8" fmla="*/ 9 w 99"/>
                    <a:gd name="T9" fmla="*/ 228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228">
                      <a:moveTo>
                        <a:pt x="9" y="228"/>
                      </a:moveTo>
                      <a:lnTo>
                        <a:pt x="0" y="223"/>
                      </a:lnTo>
                      <a:lnTo>
                        <a:pt x="90" y="0"/>
                      </a:lnTo>
                      <a:lnTo>
                        <a:pt x="99" y="5"/>
                      </a:lnTo>
                      <a:lnTo>
                        <a:pt x="9" y="2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41"/>
                <p:cNvSpPr>
                  <a:spLocks/>
                </p:cNvSpPr>
                <p:nvPr/>
              </p:nvSpPr>
              <p:spPr bwMode="auto">
                <a:xfrm>
                  <a:off x="5443541" y="3248031"/>
                  <a:ext cx="285750" cy="169863"/>
                </a:xfrm>
                <a:custGeom>
                  <a:avLst/>
                  <a:gdLst>
                    <a:gd name="T0" fmla="*/ 176 w 180"/>
                    <a:gd name="T1" fmla="*/ 107 h 107"/>
                    <a:gd name="T2" fmla="*/ 0 w 180"/>
                    <a:gd name="T3" fmla="*/ 10 h 107"/>
                    <a:gd name="T4" fmla="*/ 5 w 180"/>
                    <a:gd name="T5" fmla="*/ 0 h 107"/>
                    <a:gd name="T6" fmla="*/ 180 w 180"/>
                    <a:gd name="T7" fmla="*/ 97 h 107"/>
                    <a:gd name="T8" fmla="*/ 176 w 180"/>
                    <a:gd name="T9" fmla="*/ 10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0" h="107">
                      <a:moveTo>
                        <a:pt x="176" y="107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180" y="97"/>
                      </a:lnTo>
                      <a:lnTo>
                        <a:pt x="176" y="1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Freeform 42"/>
                <p:cNvSpPr>
                  <a:spLocks/>
                </p:cNvSpPr>
                <p:nvPr/>
              </p:nvSpPr>
              <p:spPr bwMode="auto">
                <a:xfrm>
                  <a:off x="5711828" y="3406781"/>
                  <a:ext cx="66675" cy="417513"/>
                </a:xfrm>
                <a:custGeom>
                  <a:avLst/>
                  <a:gdLst>
                    <a:gd name="T0" fmla="*/ 33 w 42"/>
                    <a:gd name="T1" fmla="*/ 263 h 263"/>
                    <a:gd name="T2" fmla="*/ 0 w 42"/>
                    <a:gd name="T3" fmla="*/ 2 h 263"/>
                    <a:gd name="T4" fmla="*/ 11 w 42"/>
                    <a:gd name="T5" fmla="*/ 0 h 263"/>
                    <a:gd name="T6" fmla="*/ 42 w 42"/>
                    <a:gd name="T7" fmla="*/ 261 h 263"/>
                    <a:gd name="T8" fmla="*/ 33 w 42"/>
                    <a:gd name="T9" fmla="*/ 263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263">
                      <a:moveTo>
                        <a:pt x="33" y="263"/>
                      </a:move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42" y="261"/>
                      </a:lnTo>
                      <a:lnTo>
                        <a:pt x="33" y="2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43"/>
                <p:cNvSpPr>
                  <a:spLocks/>
                </p:cNvSpPr>
                <p:nvPr/>
              </p:nvSpPr>
              <p:spPr bwMode="auto">
                <a:xfrm>
                  <a:off x="5722941" y="3402018"/>
                  <a:ext cx="369888" cy="215900"/>
                </a:xfrm>
                <a:custGeom>
                  <a:avLst/>
                  <a:gdLst>
                    <a:gd name="T0" fmla="*/ 228 w 233"/>
                    <a:gd name="T1" fmla="*/ 136 h 136"/>
                    <a:gd name="T2" fmla="*/ 0 w 233"/>
                    <a:gd name="T3" fmla="*/ 10 h 136"/>
                    <a:gd name="T4" fmla="*/ 4 w 233"/>
                    <a:gd name="T5" fmla="*/ 0 h 136"/>
                    <a:gd name="T6" fmla="*/ 233 w 233"/>
                    <a:gd name="T7" fmla="*/ 126 h 136"/>
                    <a:gd name="T8" fmla="*/ 228 w 233"/>
                    <a:gd name="T9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36">
                      <a:moveTo>
                        <a:pt x="228" y="136"/>
                      </a:move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233" y="126"/>
                      </a:lnTo>
                      <a:lnTo>
                        <a:pt x="228" y="1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44"/>
                <p:cNvSpPr>
                  <a:spLocks/>
                </p:cNvSpPr>
                <p:nvPr/>
              </p:nvSpPr>
              <p:spPr bwMode="auto">
                <a:xfrm>
                  <a:off x="5681666" y="3190881"/>
                  <a:ext cx="52388" cy="223838"/>
                </a:xfrm>
                <a:custGeom>
                  <a:avLst/>
                  <a:gdLst>
                    <a:gd name="T0" fmla="*/ 21 w 33"/>
                    <a:gd name="T1" fmla="*/ 141 h 141"/>
                    <a:gd name="T2" fmla="*/ 0 w 33"/>
                    <a:gd name="T3" fmla="*/ 0 h 141"/>
                    <a:gd name="T4" fmla="*/ 9 w 33"/>
                    <a:gd name="T5" fmla="*/ 0 h 141"/>
                    <a:gd name="T6" fmla="*/ 33 w 33"/>
                    <a:gd name="T7" fmla="*/ 138 h 141"/>
                    <a:gd name="T8" fmla="*/ 21 w 33"/>
                    <a:gd name="T9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141">
                      <a:moveTo>
                        <a:pt x="21" y="141"/>
                      </a:move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33" y="138"/>
                      </a:lnTo>
                      <a:lnTo>
                        <a:pt x="21" y="1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45"/>
                <p:cNvSpPr>
                  <a:spLocks/>
                </p:cNvSpPr>
                <p:nvPr/>
              </p:nvSpPr>
              <p:spPr bwMode="auto">
                <a:xfrm>
                  <a:off x="5307016" y="3398843"/>
                  <a:ext cx="419100" cy="214313"/>
                </a:xfrm>
                <a:custGeom>
                  <a:avLst/>
                  <a:gdLst>
                    <a:gd name="T0" fmla="*/ 5 w 264"/>
                    <a:gd name="T1" fmla="*/ 135 h 135"/>
                    <a:gd name="T2" fmla="*/ 0 w 264"/>
                    <a:gd name="T3" fmla="*/ 126 h 135"/>
                    <a:gd name="T4" fmla="*/ 259 w 264"/>
                    <a:gd name="T5" fmla="*/ 0 h 135"/>
                    <a:gd name="T6" fmla="*/ 264 w 264"/>
                    <a:gd name="T7" fmla="*/ 10 h 135"/>
                    <a:gd name="T8" fmla="*/ 5 w 264"/>
                    <a:gd name="T9" fmla="*/ 135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4" h="135">
                      <a:moveTo>
                        <a:pt x="5" y="135"/>
                      </a:moveTo>
                      <a:lnTo>
                        <a:pt x="0" y="126"/>
                      </a:lnTo>
                      <a:lnTo>
                        <a:pt x="259" y="0"/>
                      </a:lnTo>
                      <a:lnTo>
                        <a:pt x="264" y="10"/>
                      </a:lnTo>
                      <a:lnTo>
                        <a:pt x="5" y="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46"/>
                <p:cNvSpPr>
                  <a:spLocks/>
                </p:cNvSpPr>
                <p:nvPr/>
              </p:nvSpPr>
              <p:spPr bwMode="auto">
                <a:xfrm>
                  <a:off x="5307016" y="3602044"/>
                  <a:ext cx="465138" cy="215900"/>
                </a:xfrm>
                <a:custGeom>
                  <a:avLst/>
                  <a:gdLst>
                    <a:gd name="T0" fmla="*/ 290 w 293"/>
                    <a:gd name="T1" fmla="*/ 136 h 136"/>
                    <a:gd name="T2" fmla="*/ 0 w 293"/>
                    <a:gd name="T3" fmla="*/ 10 h 136"/>
                    <a:gd name="T4" fmla="*/ 5 w 293"/>
                    <a:gd name="T5" fmla="*/ 0 h 136"/>
                    <a:gd name="T6" fmla="*/ 293 w 293"/>
                    <a:gd name="T7" fmla="*/ 126 h 136"/>
                    <a:gd name="T8" fmla="*/ 290 w 293"/>
                    <a:gd name="T9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3" h="136">
                      <a:moveTo>
                        <a:pt x="290" y="136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293" y="126"/>
                      </a:lnTo>
                      <a:lnTo>
                        <a:pt x="290" y="1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47"/>
                <p:cNvSpPr>
                  <a:spLocks/>
                </p:cNvSpPr>
                <p:nvPr/>
              </p:nvSpPr>
              <p:spPr bwMode="auto">
                <a:xfrm>
                  <a:off x="5778503" y="3746507"/>
                  <a:ext cx="989013" cy="82550"/>
                </a:xfrm>
                <a:custGeom>
                  <a:avLst/>
                  <a:gdLst>
                    <a:gd name="T0" fmla="*/ 0 w 623"/>
                    <a:gd name="T1" fmla="*/ 52 h 52"/>
                    <a:gd name="T2" fmla="*/ 0 w 623"/>
                    <a:gd name="T3" fmla="*/ 40 h 52"/>
                    <a:gd name="T4" fmla="*/ 623 w 623"/>
                    <a:gd name="T5" fmla="*/ 0 h 52"/>
                    <a:gd name="T6" fmla="*/ 623 w 623"/>
                    <a:gd name="T7" fmla="*/ 11 h 52"/>
                    <a:gd name="T8" fmla="*/ 0 w 623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3" h="52">
                      <a:moveTo>
                        <a:pt x="0" y="52"/>
                      </a:moveTo>
                      <a:lnTo>
                        <a:pt x="0" y="40"/>
                      </a:lnTo>
                      <a:lnTo>
                        <a:pt x="623" y="0"/>
                      </a:lnTo>
                      <a:lnTo>
                        <a:pt x="623" y="11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5" name="Freeform 48"/>
                <p:cNvSpPr>
                  <a:spLocks/>
                </p:cNvSpPr>
                <p:nvPr/>
              </p:nvSpPr>
              <p:spPr bwMode="auto">
                <a:xfrm>
                  <a:off x="6559554" y="3338518"/>
                  <a:ext cx="411163" cy="196850"/>
                </a:xfrm>
                <a:custGeom>
                  <a:avLst/>
                  <a:gdLst>
                    <a:gd name="T0" fmla="*/ 5 w 259"/>
                    <a:gd name="T1" fmla="*/ 124 h 124"/>
                    <a:gd name="T2" fmla="*/ 0 w 259"/>
                    <a:gd name="T3" fmla="*/ 114 h 124"/>
                    <a:gd name="T4" fmla="*/ 255 w 259"/>
                    <a:gd name="T5" fmla="*/ 0 h 124"/>
                    <a:gd name="T6" fmla="*/ 259 w 259"/>
                    <a:gd name="T7" fmla="*/ 10 h 124"/>
                    <a:gd name="T8" fmla="*/ 5 w 259"/>
                    <a:gd name="T9" fmla="*/ 12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9" h="124">
                      <a:moveTo>
                        <a:pt x="5" y="124"/>
                      </a:moveTo>
                      <a:lnTo>
                        <a:pt x="0" y="114"/>
                      </a:lnTo>
                      <a:lnTo>
                        <a:pt x="255" y="0"/>
                      </a:lnTo>
                      <a:lnTo>
                        <a:pt x="259" y="10"/>
                      </a:lnTo>
                      <a:lnTo>
                        <a:pt x="5" y="1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49"/>
                <p:cNvSpPr>
                  <a:spLocks/>
                </p:cNvSpPr>
                <p:nvPr/>
              </p:nvSpPr>
              <p:spPr bwMode="auto">
                <a:xfrm>
                  <a:off x="6318254" y="3519494"/>
                  <a:ext cx="249238" cy="82550"/>
                </a:xfrm>
                <a:custGeom>
                  <a:avLst/>
                  <a:gdLst>
                    <a:gd name="T0" fmla="*/ 3 w 157"/>
                    <a:gd name="T1" fmla="*/ 52 h 52"/>
                    <a:gd name="T2" fmla="*/ 0 w 157"/>
                    <a:gd name="T3" fmla="*/ 40 h 52"/>
                    <a:gd name="T4" fmla="*/ 155 w 157"/>
                    <a:gd name="T5" fmla="*/ 0 h 52"/>
                    <a:gd name="T6" fmla="*/ 157 w 157"/>
                    <a:gd name="T7" fmla="*/ 10 h 52"/>
                    <a:gd name="T8" fmla="*/ 3 w 157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52">
                      <a:moveTo>
                        <a:pt x="3" y="52"/>
                      </a:moveTo>
                      <a:lnTo>
                        <a:pt x="0" y="40"/>
                      </a:lnTo>
                      <a:lnTo>
                        <a:pt x="155" y="0"/>
                      </a:lnTo>
                      <a:lnTo>
                        <a:pt x="157" y="10"/>
                      </a:lnTo>
                      <a:lnTo>
                        <a:pt x="3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7" name="Freeform 50"/>
                <p:cNvSpPr>
                  <a:spLocks/>
                </p:cNvSpPr>
                <p:nvPr/>
              </p:nvSpPr>
              <p:spPr bwMode="auto">
                <a:xfrm>
                  <a:off x="6934204" y="2822580"/>
                  <a:ext cx="41275" cy="523876"/>
                </a:xfrm>
                <a:custGeom>
                  <a:avLst/>
                  <a:gdLst>
                    <a:gd name="T0" fmla="*/ 14 w 26"/>
                    <a:gd name="T1" fmla="*/ 330 h 330"/>
                    <a:gd name="T2" fmla="*/ 0 w 26"/>
                    <a:gd name="T3" fmla="*/ 0 h 330"/>
                    <a:gd name="T4" fmla="*/ 12 w 26"/>
                    <a:gd name="T5" fmla="*/ 0 h 330"/>
                    <a:gd name="T6" fmla="*/ 26 w 26"/>
                    <a:gd name="T7" fmla="*/ 330 h 330"/>
                    <a:gd name="T8" fmla="*/ 14 w 26"/>
                    <a:gd name="T9" fmla="*/ 330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330">
                      <a:moveTo>
                        <a:pt x="14" y="330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26" y="330"/>
                      </a:lnTo>
                      <a:lnTo>
                        <a:pt x="14" y="3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Freeform 51"/>
                <p:cNvSpPr>
                  <a:spLocks/>
                </p:cNvSpPr>
                <p:nvPr/>
              </p:nvSpPr>
              <p:spPr bwMode="auto">
                <a:xfrm>
                  <a:off x="6650041" y="2490792"/>
                  <a:ext cx="298450" cy="338138"/>
                </a:xfrm>
                <a:custGeom>
                  <a:avLst/>
                  <a:gdLst>
                    <a:gd name="T0" fmla="*/ 181 w 188"/>
                    <a:gd name="T1" fmla="*/ 213 h 213"/>
                    <a:gd name="T2" fmla="*/ 0 w 188"/>
                    <a:gd name="T3" fmla="*/ 7 h 213"/>
                    <a:gd name="T4" fmla="*/ 10 w 188"/>
                    <a:gd name="T5" fmla="*/ 0 h 213"/>
                    <a:gd name="T6" fmla="*/ 188 w 188"/>
                    <a:gd name="T7" fmla="*/ 206 h 213"/>
                    <a:gd name="T8" fmla="*/ 181 w 188"/>
                    <a:gd name="T9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8" h="213">
                      <a:moveTo>
                        <a:pt x="181" y="213"/>
                      </a:moveTo>
                      <a:lnTo>
                        <a:pt x="0" y="7"/>
                      </a:lnTo>
                      <a:lnTo>
                        <a:pt x="10" y="0"/>
                      </a:lnTo>
                      <a:lnTo>
                        <a:pt x="188" y="206"/>
                      </a:lnTo>
                      <a:lnTo>
                        <a:pt x="181" y="2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Freeform 52"/>
                <p:cNvSpPr>
                  <a:spLocks/>
                </p:cNvSpPr>
                <p:nvPr/>
              </p:nvSpPr>
              <p:spPr bwMode="auto">
                <a:xfrm>
                  <a:off x="6707191" y="2817817"/>
                  <a:ext cx="238125" cy="188913"/>
                </a:xfrm>
                <a:custGeom>
                  <a:avLst/>
                  <a:gdLst>
                    <a:gd name="T0" fmla="*/ 7 w 150"/>
                    <a:gd name="T1" fmla="*/ 119 h 119"/>
                    <a:gd name="T2" fmla="*/ 0 w 150"/>
                    <a:gd name="T3" fmla="*/ 110 h 119"/>
                    <a:gd name="T4" fmla="*/ 143 w 150"/>
                    <a:gd name="T5" fmla="*/ 0 h 119"/>
                    <a:gd name="T6" fmla="*/ 150 w 150"/>
                    <a:gd name="T7" fmla="*/ 10 h 119"/>
                    <a:gd name="T8" fmla="*/ 7 w 150"/>
                    <a:gd name="T9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0" h="119">
                      <a:moveTo>
                        <a:pt x="7" y="119"/>
                      </a:moveTo>
                      <a:lnTo>
                        <a:pt x="0" y="110"/>
                      </a:lnTo>
                      <a:lnTo>
                        <a:pt x="143" y="0"/>
                      </a:lnTo>
                      <a:lnTo>
                        <a:pt x="150" y="10"/>
                      </a:lnTo>
                      <a:lnTo>
                        <a:pt x="7" y="1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0" name="Freeform 53"/>
                <p:cNvSpPr>
                  <a:spLocks/>
                </p:cNvSpPr>
                <p:nvPr/>
              </p:nvSpPr>
              <p:spPr bwMode="auto">
                <a:xfrm>
                  <a:off x="6465891" y="2992443"/>
                  <a:ext cx="257175" cy="217488"/>
                </a:xfrm>
                <a:custGeom>
                  <a:avLst/>
                  <a:gdLst>
                    <a:gd name="T0" fmla="*/ 7 w 162"/>
                    <a:gd name="T1" fmla="*/ 137 h 137"/>
                    <a:gd name="T2" fmla="*/ 0 w 162"/>
                    <a:gd name="T3" fmla="*/ 130 h 137"/>
                    <a:gd name="T4" fmla="*/ 154 w 162"/>
                    <a:gd name="T5" fmla="*/ 0 h 137"/>
                    <a:gd name="T6" fmla="*/ 162 w 162"/>
                    <a:gd name="T7" fmla="*/ 9 h 137"/>
                    <a:gd name="T8" fmla="*/ 7 w 162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137">
                      <a:moveTo>
                        <a:pt x="7" y="137"/>
                      </a:moveTo>
                      <a:lnTo>
                        <a:pt x="0" y="130"/>
                      </a:lnTo>
                      <a:lnTo>
                        <a:pt x="154" y="0"/>
                      </a:lnTo>
                      <a:lnTo>
                        <a:pt x="162" y="9"/>
                      </a:lnTo>
                      <a:lnTo>
                        <a:pt x="7" y="1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1" name="Freeform 54"/>
                <p:cNvSpPr>
                  <a:spLocks/>
                </p:cNvSpPr>
                <p:nvPr/>
              </p:nvSpPr>
              <p:spPr bwMode="auto">
                <a:xfrm>
                  <a:off x="6069016" y="3143256"/>
                  <a:ext cx="407988" cy="66675"/>
                </a:xfrm>
                <a:custGeom>
                  <a:avLst/>
                  <a:gdLst>
                    <a:gd name="T0" fmla="*/ 255 w 257"/>
                    <a:gd name="T1" fmla="*/ 42 h 42"/>
                    <a:gd name="T2" fmla="*/ 0 w 257"/>
                    <a:gd name="T3" fmla="*/ 9 h 42"/>
                    <a:gd name="T4" fmla="*/ 3 w 257"/>
                    <a:gd name="T5" fmla="*/ 0 h 42"/>
                    <a:gd name="T6" fmla="*/ 257 w 257"/>
                    <a:gd name="T7" fmla="*/ 33 h 42"/>
                    <a:gd name="T8" fmla="*/ 255 w 257"/>
                    <a:gd name="T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7" h="42">
                      <a:moveTo>
                        <a:pt x="255" y="42"/>
                      </a:moveTo>
                      <a:lnTo>
                        <a:pt x="0" y="9"/>
                      </a:lnTo>
                      <a:lnTo>
                        <a:pt x="3" y="0"/>
                      </a:lnTo>
                      <a:lnTo>
                        <a:pt x="257" y="33"/>
                      </a:lnTo>
                      <a:lnTo>
                        <a:pt x="255" y="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2" name="Freeform 55"/>
                <p:cNvSpPr>
                  <a:spLocks/>
                </p:cNvSpPr>
                <p:nvPr/>
              </p:nvSpPr>
              <p:spPr bwMode="auto">
                <a:xfrm>
                  <a:off x="5688016" y="3146431"/>
                  <a:ext cx="381000" cy="52388"/>
                </a:xfrm>
                <a:custGeom>
                  <a:avLst/>
                  <a:gdLst>
                    <a:gd name="T0" fmla="*/ 0 w 240"/>
                    <a:gd name="T1" fmla="*/ 33 h 33"/>
                    <a:gd name="T2" fmla="*/ 0 w 240"/>
                    <a:gd name="T3" fmla="*/ 24 h 33"/>
                    <a:gd name="T4" fmla="*/ 240 w 240"/>
                    <a:gd name="T5" fmla="*/ 0 h 33"/>
                    <a:gd name="T6" fmla="*/ 240 w 240"/>
                    <a:gd name="T7" fmla="*/ 12 h 33"/>
                    <a:gd name="T8" fmla="*/ 0 w 240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0" h="33">
                      <a:moveTo>
                        <a:pt x="0" y="33"/>
                      </a:moveTo>
                      <a:lnTo>
                        <a:pt x="0" y="24"/>
                      </a:lnTo>
                      <a:lnTo>
                        <a:pt x="240" y="0"/>
                      </a:lnTo>
                      <a:lnTo>
                        <a:pt x="240" y="12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Freeform 56"/>
                <p:cNvSpPr>
                  <a:spLocks/>
                </p:cNvSpPr>
                <p:nvPr/>
              </p:nvSpPr>
              <p:spPr bwMode="auto">
                <a:xfrm>
                  <a:off x="5191128" y="3036893"/>
                  <a:ext cx="501650" cy="166688"/>
                </a:xfrm>
                <a:custGeom>
                  <a:avLst/>
                  <a:gdLst>
                    <a:gd name="T0" fmla="*/ 311 w 316"/>
                    <a:gd name="T1" fmla="*/ 105 h 105"/>
                    <a:gd name="T2" fmla="*/ 0 w 316"/>
                    <a:gd name="T3" fmla="*/ 10 h 105"/>
                    <a:gd name="T4" fmla="*/ 4 w 316"/>
                    <a:gd name="T5" fmla="*/ 0 h 105"/>
                    <a:gd name="T6" fmla="*/ 316 w 316"/>
                    <a:gd name="T7" fmla="*/ 95 h 105"/>
                    <a:gd name="T8" fmla="*/ 311 w 316"/>
                    <a:gd name="T9" fmla="*/ 105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6" h="105">
                      <a:moveTo>
                        <a:pt x="311" y="105"/>
                      </a:move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316" y="95"/>
                      </a:lnTo>
                      <a:lnTo>
                        <a:pt x="311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Freeform 57"/>
                <p:cNvSpPr>
                  <a:spLocks/>
                </p:cNvSpPr>
                <p:nvPr/>
              </p:nvSpPr>
              <p:spPr bwMode="auto">
                <a:xfrm>
                  <a:off x="5446716" y="3190881"/>
                  <a:ext cx="238125" cy="76200"/>
                </a:xfrm>
                <a:custGeom>
                  <a:avLst/>
                  <a:gdLst>
                    <a:gd name="T0" fmla="*/ 5 w 150"/>
                    <a:gd name="T1" fmla="*/ 48 h 48"/>
                    <a:gd name="T2" fmla="*/ 0 w 150"/>
                    <a:gd name="T3" fmla="*/ 36 h 48"/>
                    <a:gd name="T4" fmla="*/ 148 w 150"/>
                    <a:gd name="T5" fmla="*/ 0 h 48"/>
                    <a:gd name="T6" fmla="*/ 150 w 150"/>
                    <a:gd name="T7" fmla="*/ 10 h 48"/>
                    <a:gd name="T8" fmla="*/ 5 w 150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0" h="48">
                      <a:moveTo>
                        <a:pt x="5" y="48"/>
                      </a:moveTo>
                      <a:lnTo>
                        <a:pt x="0" y="36"/>
                      </a:lnTo>
                      <a:lnTo>
                        <a:pt x="148" y="0"/>
                      </a:lnTo>
                      <a:lnTo>
                        <a:pt x="150" y="10"/>
                      </a:lnTo>
                      <a:lnTo>
                        <a:pt x="5" y="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58"/>
                <p:cNvSpPr>
                  <a:spLocks/>
                </p:cNvSpPr>
                <p:nvPr/>
              </p:nvSpPr>
              <p:spPr bwMode="auto">
                <a:xfrm>
                  <a:off x="5718178" y="3195643"/>
                  <a:ext cx="755650" cy="211138"/>
                </a:xfrm>
                <a:custGeom>
                  <a:avLst/>
                  <a:gdLst>
                    <a:gd name="T0" fmla="*/ 0 w 200"/>
                    <a:gd name="T1" fmla="*/ 56 h 56"/>
                    <a:gd name="T2" fmla="*/ 0 w 200"/>
                    <a:gd name="T3" fmla="*/ 56 h 56"/>
                    <a:gd name="T4" fmla="*/ 1 w 200"/>
                    <a:gd name="T5" fmla="*/ 54 h 56"/>
                    <a:gd name="T6" fmla="*/ 1 w 200"/>
                    <a:gd name="T7" fmla="*/ 52 h 56"/>
                    <a:gd name="T8" fmla="*/ 199 w 200"/>
                    <a:gd name="T9" fmla="*/ 0 h 56"/>
                    <a:gd name="T10" fmla="*/ 200 w 200"/>
                    <a:gd name="T11" fmla="*/ 4 h 56"/>
                    <a:gd name="T12" fmla="*/ 0 w 200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56">
                      <a:moveTo>
                        <a:pt x="0" y="56"/>
                      </a:move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1" y="54"/>
                        <a:pt x="1" y="54"/>
                        <a:pt x="1" y="54"/>
                      </a:cubicBezTo>
                      <a:cubicBezTo>
                        <a:pt x="1" y="52"/>
                        <a:pt x="1" y="52"/>
                        <a:pt x="1" y="52"/>
                      </a:cubicBezTo>
                      <a:cubicBezTo>
                        <a:pt x="6" y="51"/>
                        <a:pt x="145" y="14"/>
                        <a:pt x="199" y="0"/>
                      </a:cubicBezTo>
                      <a:cubicBezTo>
                        <a:pt x="200" y="4"/>
                        <a:pt x="200" y="4"/>
                        <a:pt x="200" y="4"/>
                      </a:cubicBezTo>
                      <a:cubicBezTo>
                        <a:pt x="18" y="53"/>
                        <a:pt x="2" y="56"/>
                        <a:pt x="0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6" name="Freeform 59"/>
                <p:cNvSpPr>
                  <a:spLocks/>
                </p:cNvSpPr>
                <p:nvPr/>
              </p:nvSpPr>
              <p:spPr bwMode="auto">
                <a:xfrm>
                  <a:off x="5718178" y="3149606"/>
                  <a:ext cx="358775" cy="260350"/>
                </a:xfrm>
                <a:custGeom>
                  <a:avLst/>
                  <a:gdLst>
                    <a:gd name="T0" fmla="*/ 7 w 226"/>
                    <a:gd name="T1" fmla="*/ 164 h 164"/>
                    <a:gd name="T2" fmla="*/ 0 w 226"/>
                    <a:gd name="T3" fmla="*/ 155 h 164"/>
                    <a:gd name="T4" fmla="*/ 219 w 226"/>
                    <a:gd name="T5" fmla="*/ 0 h 164"/>
                    <a:gd name="T6" fmla="*/ 226 w 226"/>
                    <a:gd name="T7" fmla="*/ 10 h 164"/>
                    <a:gd name="T8" fmla="*/ 7 w 226"/>
                    <a:gd name="T9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6" h="164">
                      <a:moveTo>
                        <a:pt x="7" y="164"/>
                      </a:moveTo>
                      <a:lnTo>
                        <a:pt x="0" y="155"/>
                      </a:lnTo>
                      <a:lnTo>
                        <a:pt x="219" y="0"/>
                      </a:lnTo>
                      <a:lnTo>
                        <a:pt x="226" y="10"/>
                      </a:lnTo>
                      <a:lnTo>
                        <a:pt x="7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Freeform 60"/>
                <p:cNvSpPr>
                  <a:spLocks/>
                </p:cNvSpPr>
                <p:nvPr/>
              </p:nvSpPr>
              <p:spPr bwMode="auto">
                <a:xfrm>
                  <a:off x="6080128" y="2992443"/>
                  <a:ext cx="630238" cy="157163"/>
                </a:xfrm>
                <a:custGeom>
                  <a:avLst/>
                  <a:gdLst>
                    <a:gd name="T0" fmla="*/ 3 w 397"/>
                    <a:gd name="T1" fmla="*/ 99 h 99"/>
                    <a:gd name="T2" fmla="*/ 0 w 397"/>
                    <a:gd name="T3" fmla="*/ 87 h 99"/>
                    <a:gd name="T4" fmla="*/ 395 w 397"/>
                    <a:gd name="T5" fmla="*/ 0 h 99"/>
                    <a:gd name="T6" fmla="*/ 397 w 397"/>
                    <a:gd name="T7" fmla="*/ 11 h 99"/>
                    <a:gd name="T8" fmla="*/ 3 w 397"/>
                    <a:gd name="T9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7" h="99">
                      <a:moveTo>
                        <a:pt x="3" y="99"/>
                      </a:moveTo>
                      <a:lnTo>
                        <a:pt x="0" y="87"/>
                      </a:lnTo>
                      <a:lnTo>
                        <a:pt x="395" y="0"/>
                      </a:lnTo>
                      <a:lnTo>
                        <a:pt x="397" y="11"/>
                      </a:lnTo>
                      <a:lnTo>
                        <a:pt x="3" y="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8" name="Freeform 61"/>
                <p:cNvSpPr>
                  <a:spLocks/>
                </p:cNvSpPr>
                <p:nvPr/>
              </p:nvSpPr>
              <p:spPr bwMode="auto">
                <a:xfrm>
                  <a:off x="6465891" y="3206756"/>
                  <a:ext cx="109538" cy="315913"/>
                </a:xfrm>
                <a:custGeom>
                  <a:avLst/>
                  <a:gdLst>
                    <a:gd name="T0" fmla="*/ 59 w 69"/>
                    <a:gd name="T1" fmla="*/ 199 h 199"/>
                    <a:gd name="T2" fmla="*/ 0 w 69"/>
                    <a:gd name="T3" fmla="*/ 2 h 199"/>
                    <a:gd name="T4" fmla="*/ 12 w 69"/>
                    <a:gd name="T5" fmla="*/ 0 h 199"/>
                    <a:gd name="T6" fmla="*/ 69 w 69"/>
                    <a:gd name="T7" fmla="*/ 197 h 199"/>
                    <a:gd name="T8" fmla="*/ 59 w 69"/>
                    <a:gd name="T9" fmla="*/ 199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99">
                      <a:moveTo>
                        <a:pt x="59" y="199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69" y="197"/>
                      </a:lnTo>
                      <a:lnTo>
                        <a:pt x="59" y="1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9" name="Freeform 62"/>
                <p:cNvSpPr>
                  <a:spLocks/>
                </p:cNvSpPr>
                <p:nvPr/>
              </p:nvSpPr>
              <p:spPr bwMode="auto">
                <a:xfrm>
                  <a:off x="6296029" y="2746380"/>
                  <a:ext cx="641350" cy="82550"/>
                </a:xfrm>
                <a:custGeom>
                  <a:avLst/>
                  <a:gdLst>
                    <a:gd name="T0" fmla="*/ 402 w 404"/>
                    <a:gd name="T1" fmla="*/ 52 h 52"/>
                    <a:gd name="T2" fmla="*/ 0 w 404"/>
                    <a:gd name="T3" fmla="*/ 12 h 52"/>
                    <a:gd name="T4" fmla="*/ 0 w 404"/>
                    <a:gd name="T5" fmla="*/ 0 h 52"/>
                    <a:gd name="T6" fmla="*/ 404 w 404"/>
                    <a:gd name="T7" fmla="*/ 43 h 52"/>
                    <a:gd name="T8" fmla="*/ 402 w 404"/>
                    <a:gd name="T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4" h="52">
                      <a:moveTo>
                        <a:pt x="402" y="52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404" y="43"/>
                      </a:lnTo>
                      <a:lnTo>
                        <a:pt x="402" y="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0" name="Freeform 63"/>
                <p:cNvSpPr>
                  <a:spLocks/>
                </p:cNvSpPr>
                <p:nvPr/>
              </p:nvSpPr>
              <p:spPr bwMode="auto">
                <a:xfrm>
                  <a:off x="6292854" y="2490792"/>
                  <a:ext cx="369888" cy="266700"/>
                </a:xfrm>
                <a:custGeom>
                  <a:avLst/>
                  <a:gdLst>
                    <a:gd name="T0" fmla="*/ 7 w 233"/>
                    <a:gd name="T1" fmla="*/ 168 h 168"/>
                    <a:gd name="T2" fmla="*/ 0 w 233"/>
                    <a:gd name="T3" fmla="*/ 161 h 168"/>
                    <a:gd name="T4" fmla="*/ 225 w 233"/>
                    <a:gd name="T5" fmla="*/ 0 h 168"/>
                    <a:gd name="T6" fmla="*/ 233 w 233"/>
                    <a:gd name="T7" fmla="*/ 9 h 168"/>
                    <a:gd name="T8" fmla="*/ 7 w 233"/>
                    <a:gd name="T9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68">
                      <a:moveTo>
                        <a:pt x="7" y="168"/>
                      </a:moveTo>
                      <a:lnTo>
                        <a:pt x="0" y="161"/>
                      </a:lnTo>
                      <a:lnTo>
                        <a:pt x="225" y="0"/>
                      </a:lnTo>
                      <a:lnTo>
                        <a:pt x="233" y="9"/>
                      </a:lnTo>
                      <a:lnTo>
                        <a:pt x="7" y="1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1" name="Freeform 64"/>
                <p:cNvSpPr>
                  <a:spLocks/>
                </p:cNvSpPr>
                <p:nvPr/>
              </p:nvSpPr>
              <p:spPr bwMode="auto">
                <a:xfrm>
                  <a:off x="5183191" y="2641605"/>
                  <a:ext cx="177800" cy="403226"/>
                </a:xfrm>
                <a:custGeom>
                  <a:avLst/>
                  <a:gdLst>
                    <a:gd name="T0" fmla="*/ 9 w 112"/>
                    <a:gd name="T1" fmla="*/ 254 h 254"/>
                    <a:gd name="T2" fmla="*/ 0 w 112"/>
                    <a:gd name="T3" fmla="*/ 249 h 254"/>
                    <a:gd name="T4" fmla="*/ 100 w 112"/>
                    <a:gd name="T5" fmla="*/ 0 h 254"/>
                    <a:gd name="T6" fmla="*/ 112 w 112"/>
                    <a:gd name="T7" fmla="*/ 4 h 254"/>
                    <a:gd name="T8" fmla="*/ 9 w 112"/>
                    <a:gd name="T9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254">
                      <a:moveTo>
                        <a:pt x="9" y="254"/>
                      </a:moveTo>
                      <a:lnTo>
                        <a:pt x="0" y="249"/>
                      </a:lnTo>
                      <a:lnTo>
                        <a:pt x="100" y="0"/>
                      </a:lnTo>
                      <a:lnTo>
                        <a:pt x="112" y="4"/>
                      </a:lnTo>
                      <a:lnTo>
                        <a:pt x="9" y="2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Freeform 65"/>
                <p:cNvSpPr>
                  <a:spLocks/>
                </p:cNvSpPr>
                <p:nvPr/>
              </p:nvSpPr>
              <p:spPr bwMode="auto">
                <a:xfrm>
                  <a:off x="5353053" y="2633667"/>
                  <a:ext cx="274638" cy="384176"/>
                </a:xfrm>
                <a:custGeom>
                  <a:avLst/>
                  <a:gdLst>
                    <a:gd name="T0" fmla="*/ 164 w 173"/>
                    <a:gd name="T1" fmla="*/ 242 h 242"/>
                    <a:gd name="T2" fmla="*/ 0 w 173"/>
                    <a:gd name="T3" fmla="*/ 7 h 242"/>
                    <a:gd name="T4" fmla="*/ 9 w 173"/>
                    <a:gd name="T5" fmla="*/ 0 h 242"/>
                    <a:gd name="T6" fmla="*/ 173 w 173"/>
                    <a:gd name="T7" fmla="*/ 235 h 242"/>
                    <a:gd name="T8" fmla="*/ 164 w 173"/>
                    <a:gd name="T9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3" h="242">
                      <a:moveTo>
                        <a:pt x="164" y="242"/>
                      </a:moveTo>
                      <a:lnTo>
                        <a:pt x="0" y="7"/>
                      </a:lnTo>
                      <a:lnTo>
                        <a:pt x="9" y="0"/>
                      </a:lnTo>
                      <a:lnTo>
                        <a:pt x="173" y="235"/>
                      </a:lnTo>
                      <a:lnTo>
                        <a:pt x="164" y="2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3" name="Freeform 66"/>
                <p:cNvSpPr>
                  <a:spLocks/>
                </p:cNvSpPr>
                <p:nvPr/>
              </p:nvSpPr>
              <p:spPr bwMode="auto">
                <a:xfrm>
                  <a:off x="5627691" y="2998793"/>
                  <a:ext cx="457200" cy="158750"/>
                </a:xfrm>
                <a:custGeom>
                  <a:avLst/>
                  <a:gdLst>
                    <a:gd name="T0" fmla="*/ 285 w 288"/>
                    <a:gd name="T1" fmla="*/ 100 h 100"/>
                    <a:gd name="T2" fmla="*/ 0 w 288"/>
                    <a:gd name="T3" fmla="*/ 10 h 100"/>
                    <a:gd name="T4" fmla="*/ 3 w 288"/>
                    <a:gd name="T5" fmla="*/ 0 h 100"/>
                    <a:gd name="T6" fmla="*/ 288 w 288"/>
                    <a:gd name="T7" fmla="*/ 88 h 100"/>
                    <a:gd name="T8" fmla="*/ 285 w 288"/>
                    <a:gd name="T9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100">
                      <a:moveTo>
                        <a:pt x="285" y="100"/>
                      </a:move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288" y="88"/>
                      </a:lnTo>
                      <a:lnTo>
                        <a:pt x="285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4" name="Freeform 67"/>
                <p:cNvSpPr>
                  <a:spLocks/>
                </p:cNvSpPr>
                <p:nvPr/>
              </p:nvSpPr>
              <p:spPr bwMode="auto">
                <a:xfrm>
                  <a:off x="5616578" y="3003555"/>
                  <a:ext cx="76200" cy="192088"/>
                </a:xfrm>
                <a:custGeom>
                  <a:avLst/>
                  <a:gdLst>
                    <a:gd name="T0" fmla="*/ 38 w 48"/>
                    <a:gd name="T1" fmla="*/ 121 h 121"/>
                    <a:gd name="T2" fmla="*/ 0 w 48"/>
                    <a:gd name="T3" fmla="*/ 4 h 121"/>
                    <a:gd name="T4" fmla="*/ 12 w 48"/>
                    <a:gd name="T5" fmla="*/ 0 h 121"/>
                    <a:gd name="T6" fmla="*/ 48 w 48"/>
                    <a:gd name="T7" fmla="*/ 118 h 121"/>
                    <a:gd name="T8" fmla="*/ 38 w 48"/>
                    <a:gd name="T9" fmla="*/ 12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21">
                      <a:moveTo>
                        <a:pt x="38" y="121"/>
                      </a:moveTo>
                      <a:lnTo>
                        <a:pt x="0" y="4"/>
                      </a:lnTo>
                      <a:lnTo>
                        <a:pt x="12" y="0"/>
                      </a:lnTo>
                      <a:lnTo>
                        <a:pt x="48" y="118"/>
                      </a:lnTo>
                      <a:lnTo>
                        <a:pt x="38" y="1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68"/>
                <p:cNvSpPr>
                  <a:spLocks/>
                </p:cNvSpPr>
                <p:nvPr/>
              </p:nvSpPr>
              <p:spPr bwMode="auto">
                <a:xfrm>
                  <a:off x="5438778" y="2998793"/>
                  <a:ext cx="193675" cy="265113"/>
                </a:xfrm>
                <a:custGeom>
                  <a:avLst/>
                  <a:gdLst>
                    <a:gd name="T0" fmla="*/ 10 w 122"/>
                    <a:gd name="T1" fmla="*/ 167 h 167"/>
                    <a:gd name="T2" fmla="*/ 0 w 122"/>
                    <a:gd name="T3" fmla="*/ 159 h 167"/>
                    <a:gd name="T4" fmla="*/ 112 w 122"/>
                    <a:gd name="T5" fmla="*/ 0 h 167"/>
                    <a:gd name="T6" fmla="*/ 122 w 122"/>
                    <a:gd name="T7" fmla="*/ 7 h 167"/>
                    <a:gd name="T8" fmla="*/ 10 w 122"/>
                    <a:gd name="T9" fmla="*/ 167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167">
                      <a:moveTo>
                        <a:pt x="10" y="167"/>
                      </a:moveTo>
                      <a:lnTo>
                        <a:pt x="0" y="159"/>
                      </a:lnTo>
                      <a:lnTo>
                        <a:pt x="112" y="0"/>
                      </a:lnTo>
                      <a:lnTo>
                        <a:pt x="122" y="7"/>
                      </a:lnTo>
                      <a:lnTo>
                        <a:pt x="10" y="16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Freeform 69"/>
                <p:cNvSpPr>
                  <a:spLocks/>
                </p:cNvSpPr>
                <p:nvPr/>
              </p:nvSpPr>
              <p:spPr bwMode="auto">
                <a:xfrm>
                  <a:off x="5341941" y="2395542"/>
                  <a:ext cx="315913" cy="257175"/>
                </a:xfrm>
                <a:custGeom>
                  <a:avLst/>
                  <a:gdLst>
                    <a:gd name="T0" fmla="*/ 7 w 199"/>
                    <a:gd name="T1" fmla="*/ 162 h 162"/>
                    <a:gd name="T2" fmla="*/ 0 w 199"/>
                    <a:gd name="T3" fmla="*/ 152 h 162"/>
                    <a:gd name="T4" fmla="*/ 192 w 199"/>
                    <a:gd name="T5" fmla="*/ 0 h 162"/>
                    <a:gd name="T6" fmla="*/ 199 w 199"/>
                    <a:gd name="T7" fmla="*/ 7 h 162"/>
                    <a:gd name="T8" fmla="*/ 7 w 199"/>
                    <a:gd name="T9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62">
                      <a:moveTo>
                        <a:pt x="7" y="162"/>
                      </a:moveTo>
                      <a:lnTo>
                        <a:pt x="0" y="152"/>
                      </a:lnTo>
                      <a:lnTo>
                        <a:pt x="192" y="0"/>
                      </a:lnTo>
                      <a:lnTo>
                        <a:pt x="199" y="7"/>
                      </a:lnTo>
                      <a:lnTo>
                        <a:pt x="7" y="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7" name="Freeform 70"/>
                <p:cNvSpPr>
                  <a:spLocks/>
                </p:cNvSpPr>
                <p:nvPr/>
              </p:nvSpPr>
              <p:spPr bwMode="auto">
                <a:xfrm>
                  <a:off x="5638803" y="2395542"/>
                  <a:ext cx="333375" cy="400051"/>
                </a:xfrm>
                <a:custGeom>
                  <a:avLst/>
                  <a:gdLst>
                    <a:gd name="T0" fmla="*/ 202 w 210"/>
                    <a:gd name="T1" fmla="*/ 252 h 252"/>
                    <a:gd name="T2" fmla="*/ 0 w 210"/>
                    <a:gd name="T3" fmla="*/ 7 h 252"/>
                    <a:gd name="T4" fmla="*/ 10 w 210"/>
                    <a:gd name="T5" fmla="*/ 0 h 252"/>
                    <a:gd name="T6" fmla="*/ 210 w 210"/>
                    <a:gd name="T7" fmla="*/ 245 h 252"/>
                    <a:gd name="T8" fmla="*/ 202 w 210"/>
                    <a:gd name="T9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252">
                      <a:moveTo>
                        <a:pt x="202" y="252"/>
                      </a:moveTo>
                      <a:lnTo>
                        <a:pt x="0" y="7"/>
                      </a:lnTo>
                      <a:lnTo>
                        <a:pt x="10" y="0"/>
                      </a:lnTo>
                      <a:lnTo>
                        <a:pt x="210" y="245"/>
                      </a:lnTo>
                      <a:lnTo>
                        <a:pt x="202" y="2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Freeform 71"/>
                <p:cNvSpPr>
                  <a:spLocks/>
                </p:cNvSpPr>
                <p:nvPr/>
              </p:nvSpPr>
              <p:spPr bwMode="auto">
                <a:xfrm>
                  <a:off x="5616578" y="2776542"/>
                  <a:ext cx="350838" cy="233363"/>
                </a:xfrm>
                <a:custGeom>
                  <a:avLst/>
                  <a:gdLst>
                    <a:gd name="T0" fmla="*/ 7 w 221"/>
                    <a:gd name="T1" fmla="*/ 147 h 147"/>
                    <a:gd name="T2" fmla="*/ 0 w 221"/>
                    <a:gd name="T3" fmla="*/ 138 h 147"/>
                    <a:gd name="T4" fmla="*/ 216 w 221"/>
                    <a:gd name="T5" fmla="*/ 0 h 147"/>
                    <a:gd name="T6" fmla="*/ 221 w 221"/>
                    <a:gd name="T7" fmla="*/ 10 h 147"/>
                    <a:gd name="T8" fmla="*/ 7 w 221"/>
                    <a:gd name="T9" fmla="*/ 147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1" h="147">
                      <a:moveTo>
                        <a:pt x="7" y="147"/>
                      </a:moveTo>
                      <a:lnTo>
                        <a:pt x="0" y="138"/>
                      </a:lnTo>
                      <a:lnTo>
                        <a:pt x="216" y="0"/>
                      </a:lnTo>
                      <a:lnTo>
                        <a:pt x="221" y="10"/>
                      </a:lnTo>
                      <a:lnTo>
                        <a:pt x="7" y="14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Freeform 72"/>
                <p:cNvSpPr>
                  <a:spLocks/>
                </p:cNvSpPr>
                <p:nvPr/>
              </p:nvSpPr>
              <p:spPr bwMode="auto">
                <a:xfrm>
                  <a:off x="5194303" y="2998793"/>
                  <a:ext cx="430213" cy="46038"/>
                </a:xfrm>
                <a:custGeom>
                  <a:avLst/>
                  <a:gdLst>
                    <a:gd name="T0" fmla="*/ 0 w 271"/>
                    <a:gd name="T1" fmla="*/ 29 h 29"/>
                    <a:gd name="T2" fmla="*/ 0 w 271"/>
                    <a:gd name="T3" fmla="*/ 17 h 29"/>
                    <a:gd name="T4" fmla="*/ 271 w 271"/>
                    <a:gd name="T5" fmla="*/ 0 h 29"/>
                    <a:gd name="T6" fmla="*/ 271 w 271"/>
                    <a:gd name="T7" fmla="*/ 10 h 29"/>
                    <a:gd name="T8" fmla="*/ 0 w 271"/>
                    <a:gd name="T9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1" h="29">
                      <a:moveTo>
                        <a:pt x="0" y="29"/>
                      </a:moveTo>
                      <a:lnTo>
                        <a:pt x="0" y="17"/>
                      </a:lnTo>
                      <a:lnTo>
                        <a:pt x="271" y="0"/>
                      </a:lnTo>
                      <a:lnTo>
                        <a:pt x="271" y="1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Freeform 73"/>
                <p:cNvSpPr>
                  <a:spLocks/>
                </p:cNvSpPr>
                <p:nvPr/>
              </p:nvSpPr>
              <p:spPr bwMode="auto">
                <a:xfrm>
                  <a:off x="5964241" y="2743205"/>
                  <a:ext cx="334963" cy="49213"/>
                </a:xfrm>
                <a:custGeom>
                  <a:avLst/>
                  <a:gdLst>
                    <a:gd name="T0" fmla="*/ 2 w 211"/>
                    <a:gd name="T1" fmla="*/ 31 h 31"/>
                    <a:gd name="T2" fmla="*/ 0 w 211"/>
                    <a:gd name="T3" fmla="*/ 19 h 31"/>
                    <a:gd name="T4" fmla="*/ 211 w 211"/>
                    <a:gd name="T5" fmla="*/ 0 h 31"/>
                    <a:gd name="T6" fmla="*/ 211 w 211"/>
                    <a:gd name="T7" fmla="*/ 12 h 31"/>
                    <a:gd name="T8" fmla="*/ 2 w 211"/>
                    <a:gd name="T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" h="31">
                      <a:moveTo>
                        <a:pt x="2" y="31"/>
                      </a:moveTo>
                      <a:lnTo>
                        <a:pt x="0" y="19"/>
                      </a:lnTo>
                      <a:lnTo>
                        <a:pt x="211" y="0"/>
                      </a:lnTo>
                      <a:lnTo>
                        <a:pt x="211" y="12"/>
                      </a:lnTo>
                      <a:lnTo>
                        <a:pt x="2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1" name="Freeform 74"/>
                <p:cNvSpPr>
                  <a:spLocks/>
                </p:cNvSpPr>
                <p:nvPr/>
              </p:nvSpPr>
              <p:spPr bwMode="auto">
                <a:xfrm>
                  <a:off x="6167441" y="2282829"/>
                  <a:ext cx="490538" cy="222250"/>
                </a:xfrm>
                <a:custGeom>
                  <a:avLst/>
                  <a:gdLst>
                    <a:gd name="T0" fmla="*/ 304 w 309"/>
                    <a:gd name="T1" fmla="*/ 140 h 140"/>
                    <a:gd name="T2" fmla="*/ 0 w 309"/>
                    <a:gd name="T3" fmla="*/ 10 h 140"/>
                    <a:gd name="T4" fmla="*/ 5 w 309"/>
                    <a:gd name="T5" fmla="*/ 0 h 140"/>
                    <a:gd name="T6" fmla="*/ 309 w 309"/>
                    <a:gd name="T7" fmla="*/ 128 h 140"/>
                    <a:gd name="T8" fmla="*/ 304 w 309"/>
                    <a:gd name="T9" fmla="*/ 140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9" h="140">
                      <a:moveTo>
                        <a:pt x="304" y="140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309" y="128"/>
                      </a:lnTo>
                      <a:lnTo>
                        <a:pt x="304" y="1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2" name="Freeform 75"/>
                <p:cNvSpPr>
                  <a:spLocks/>
                </p:cNvSpPr>
                <p:nvPr/>
              </p:nvSpPr>
              <p:spPr bwMode="auto">
                <a:xfrm>
                  <a:off x="5643566" y="2282829"/>
                  <a:ext cx="528638" cy="123825"/>
                </a:xfrm>
                <a:custGeom>
                  <a:avLst/>
                  <a:gdLst>
                    <a:gd name="T0" fmla="*/ 2 w 333"/>
                    <a:gd name="T1" fmla="*/ 78 h 78"/>
                    <a:gd name="T2" fmla="*/ 0 w 333"/>
                    <a:gd name="T3" fmla="*/ 67 h 78"/>
                    <a:gd name="T4" fmla="*/ 330 w 333"/>
                    <a:gd name="T5" fmla="*/ 0 h 78"/>
                    <a:gd name="T6" fmla="*/ 333 w 333"/>
                    <a:gd name="T7" fmla="*/ 12 h 78"/>
                    <a:gd name="T8" fmla="*/ 2 w 333"/>
                    <a:gd name="T9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3" h="78">
                      <a:moveTo>
                        <a:pt x="2" y="78"/>
                      </a:moveTo>
                      <a:lnTo>
                        <a:pt x="0" y="67"/>
                      </a:lnTo>
                      <a:lnTo>
                        <a:pt x="330" y="0"/>
                      </a:lnTo>
                      <a:lnTo>
                        <a:pt x="333" y="12"/>
                      </a:lnTo>
                      <a:lnTo>
                        <a:pt x="2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3" name="Freeform 76"/>
                <p:cNvSpPr>
                  <a:spLocks/>
                </p:cNvSpPr>
                <p:nvPr/>
              </p:nvSpPr>
              <p:spPr bwMode="auto">
                <a:xfrm>
                  <a:off x="6159504" y="2290767"/>
                  <a:ext cx="150813" cy="463551"/>
                </a:xfrm>
                <a:custGeom>
                  <a:avLst/>
                  <a:gdLst>
                    <a:gd name="T0" fmla="*/ 84 w 95"/>
                    <a:gd name="T1" fmla="*/ 292 h 292"/>
                    <a:gd name="T2" fmla="*/ 0 w 95"/>
                    <a:gd name="T3" fmla="*/ 2 h 292"/>
                    <a:gd name="T4" fmla="*/ 12 w 95"/>
                    <a:gd name="T5" fmla="*/ 0 h 292"/>
                    <a:gd name="T6" fmla="*/ 95 w 95"/>
                    <a:gd name="T7" fmla="*/ 290 h 292"/>
                    <a:gd name="T8" fmla="*/ 84 w 95"/>
                    <a:gd name="T9" fmla="*/ 292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292">
                      <a:moveTo>
                        <a:pt x="84" y="292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95" y="290"/>
                      </a:lnTo>
                      <a:lnTo>
                        <a:pt x="84" y="29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4" name="Freeform 77"/>
                <p:cNvSpPr>
                  <a:spLocks/>
                </p:cNvSpPr>
                <p:nvPr/>
              </p:nvSpPr>
              <p:spPr bwMode="auto">
                <a:xfrm>
                  <a:off x="5948366" y="2298704"/>
                  <a:ext cx="227013" cy="485776"/>
                </a:xfrm>
                <a:custGeom>
                  <a:avLst/>
                  <a:gdLst>
                    <a:gd name="T0" fmla="*/ 10 w 143"/>
                    <a:gd name="T1" fmla="*/ 306 h 306"/>
                    <a:gd name="T2" fmla="*/ 0 w 143"/>
                    <a:gd name="T3" fmla="*/ 301 h 306"/>
                    <a:gd name="T4" fmla="*/ 131 w 143"/>
                    <a:gd name="T5" fmla="*/ 0 h 306"/>
                    <a:gd name="T6" fmla="*/ 143 w 143"/>
                    <a:gd name="T7" fmla="*/ 4 h 306"/>
                    <a:gd name="T8" fmla="*/ 10 w 143"/>
                    <a:gd name="T9" fmla="*/ 306 h 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306">
                      <a:moveTo>
                        <a:pt x="10" y="306"/>
                      </a:moveTo>
                      <a:lnTo>
                        <a:pt x="0" y="301"/>
                      </a:lnTo>
                      <a:lnTo>
                        <a:pt x="131" y="0"/>
                      </a:lnTo>
                      <a:lnTo>
                        <a:pt x="143" y="4"/>
                      </a:lnTo>
                      <a:lnTo>
                        <a:pt x="10" y="30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5" name="Freeform 78"/>
                <p:cNvSpPr>
                  <a:spLocks/>
                </p:cNvSpPr>
                <p:nvPr/>
              </p:nvSpPr>
              <p:spPr bwMode="auto">
                <a:xfrm>
                  <a:off x="5608641" y="2400304"/>
                  <a:ext cx="46038" cy="595314"/>
                </a:xfrm>
                <a:custGeom>
                  <a:avLst/>
                  <a:gdLst>
                    <a:gd name="T0" fmla="*/ 12 w 29"/>
                    <a:gd name="T1" fmla="*/ 375 h 375"/>
                    <a:gd name="T2" fmla="*/ 0 w 29"/>
                    <a:gd name="T3" fmla="*/ 375 h 375"/>
                    <a:gd name="T4" fmla="*/ 17 w 29"/>
                    <a:gd name="T5" fmla="*/ 0 h 375"/>
                    <a:gd name="T6" fmla="*/ 29 w 29"/>
                    <a:gd name="T7" fmla="*/ 0 h 375"/>
                    <a:gd name="T8" fmla="*/ 12 w 29"/>
                    <a:gd name="T9" fmla="*/ 37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375">
                      <a:moveTo>
                        <a:pt x="12" y="375"/>
                      </a:moveTo>
                      <a:lnTo>
                        <a:pt x="0" y="375"/>
                      </a:lnTo>
                      <a:lnTo>
                        <a:pt x="17" y="0"/>
                      </a:lnTo>
                      <a:lnTo>
                        <a:pt x="29" y="0"/>
                      </a:lnTo>
                      <a:lnTo>
                        <a:pt x="12" y="3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6" name="Freeform 79"/>
                <p:cNvSpPr>
                  <a:spLocks/>
                </p:cNvSpPr>
                <p:nvPr/>
              </p:nvSpPr>
              <p:spPr bwMode="auto">
                <a:xfrm>
                  <a:off x="6292854" y="2751142"/>
                  <a:ext cx="192088" cy="447676"/>
                </a:xfrm>
                <a:custGeom>
                  <a:avLst/>
                  <a:gdLst>
                    <a:gd name="T0" fmla="*/ 109 w 121"/>
                    <a:gd name="T1" fmla="*/ 282 h 282"/>
                    <a:gd name="T2" fmla="*/ 0 w 121"/>
                    <a:gd name="T3" fmla="*/ 2 h 282"/>
                    <a:gd name="T4" fmla="*/ 11 w 121"/>
                    <a:gd name="T5" fmla="*/ 0 h 282"/>
                    <a:gd name="T6" fmla="*/ 121 w 121"/>
                    <a:gd name="T7" fmla="*/ 277 h 282"/>
                    <a:gd name="T8" fmla="*/ 109 w 121"/>
                    <a:gd name="T9" fmla="*/ 28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282">
                      <a:moveTo>
                        <a:pt x="109" y="282"/>
                      </a:move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121" y="277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7" name="Freeform 80"/>
                <p:cNvSpPr>
                  <a:spLocks/>
                </p:cNvSpPr>
                <p:nvPr/>
              </p:nvSpPr>
              <p:spPr bwMode="auto">
                <a:xfrm>
                  <a:off x="5959478" y="2781305"/>
                  <a:ext cx="117475" cy="357188"/>
                </a:xfrm>
                <a:custGeom>
                  <a:avLst/>
                  <a:gdLst>
                    <a:gd name="T0" fmla="*/ 62 w 74"/>
                    <a:gd name="T1" fmla="*/ 225 h 225"/>
                    <a:gd name="T2" fmla="*/ 0 w 74"/>
                    <a:gd name="T3" fmla="*/ 4 h 225"/>
                    <a:gd name="T4" fmla="*/ 12 w 74"/>
                    <a:gd name="T5" fmla="*/ 0 h 225"/>
                    <a:gd name="T6" fmla="*/ 74 w 74"/>
                    <a:gd name="T7" fmla="*/ 223 h 225"/>
                    <a:gd name="T8" fmla="*/ 62 w 74"/>
                    <a:gd name="T9" fmla="*/ 225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25">
                      <a:moveTo>
                        <a:pt x="62" y="225"/>
                      </a:moveTo>
                      <a:lnTo>
                        <a:pt x="0" y="4"/>
                      </a:lnTo>
                      <a:lnTo>
                        <a:pt x="12" y="0"/>
                      </a:lnTo>
                      <a:lnTo>
                        <a:pt x="74" y="223"/>
                      </a:lnTo>
                      <a:lnTo>
                        <a:pt x="62" y="22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8" name="Freeform 81"/>
                <p:cNvSpPr>
                  <a:spLocks/>
                </p:cNvSpPr>
                <p:nvPr/>
              </p:nvSpPr>
              <p:spPr bwMode="auto">
                <a:xfrm>
                  <a:off x="6065841" y="2754317"/>
                  <a:ext cx="238125" cy="395288"/>
                </a:xfrm>
                <a:custGeom>
                  <a:avLst/>
                  <a:gdLst>
                    <a:gd name="T0" fmla="*/ 9 w 150"/>
                    <a:gd name="T1" fmla="*/ 249 h 249"/>
                    <a:gd name="T2" fmla="*/ 0 w 150"/>
                    <a:gd name="T3" fmla="*/ 245 h 249"/>
                    <a:gd name="T4" fmla="*/ 140 w 150"/>
                    <a:gd name="T5" fmla="*/ 0 h 249"/>
                    <a:gd name="T6" fmla="*/ 150 w 150"/>
                    <a:gd name="T7" fmla="*/ 7 h 249"/>
                    <a:gd name="T8" fmla="*/ 9 w 150"/>
                    <a:gd name="T9" fmla="*/ 249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0" h="249">
                      <a:moveTo>
                        <a:pt x="9" y="249"/>
                      </a:moveTo>
                      <a:lnTo>
                        <a:pt x="0" y="245"/>
                      </a:lnTo>
                      <a:lnTo>
                        <a:pt x="140" y="0"/>
                      </a:lnTo>
                      <a:lnTo>
                        <a:pt x="150" y="7"/>
                      </a:lnTo>
                      <a:lnTo>
                        <a:pt x="9" y="2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9" name="Freeform 82"/>
                <p:cNvSpPr>
                  <a:spLocks/>
                </p:cNvSpPr>
                <p:nvPr/>
              </p:nvSpPr>
              <p:spPr bwMode="auto">
                <a:xfrm>
                  <a:off x="6307141" y="2746380"/>
                  <a:ext cx="407988" cy="257175"/>
                </a:xfrm>
                <a:custGeom>
                  <a:avLst/>
                  <a:gdLst>
                    <a:gd name="T0" fmla="*/ 252 w 257"/>
                    <a:gd name="T1" fmla="*/ 162 h 162"/>
                    <a:gd name="T2" fmla="*/ 0 w 257"/>
                    <a:gd name="T3" fmla="*/ 10 h 162"/>
                    <a:gd name="T4" fmla="*/ 5 w 257"/>
                    <a:gd name="T5" fmla="*/ 0 h 162"/>
                    <a:gd name="T6" fmla="*/ 257 w 257"/>
                    <a:gd name="T7" fmla="*/ 152 h 162"/>
                    <a:gd name="T8" fmla="*/ 252 w 257"/>
                    <a:gd name="T9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7" h="162">
                      <a:moveTo>
                        <a:pt x="252" y="162"/>
                      </a:move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257" y="152"/>
                      </a:lnTo>
                      <a:lnTo>
                        <a:pt x="252" y="1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0" name="Freeform 83"/>
                <p:cNvSpPr>
                  <a:spLocks/>
                </p:cNvSpPr>
                <p:nvPr/>
              </p:nvSpPr>
              <p:spPr bwMode="auto">
                <a:xfrm>
                  <a:off x="6704016" y="2998793"/>
                  <a:ext cx="263525" cy="347663"/>
                </a:xfrm>
                <a:custGeom>
                  <a:avLst/>
                  <a:gdLst>
                    <a:gd name="T0" fmla="*/ 157 w 166"/>
                    <a:gd name="T1" fmla="*/ 219 h 219"/>
                    <a:gd name="T2" fmla="*/ 0 w 166"/>
                    <a:gd name="T3" fmla="*/ 7 h 219"/>
                    <a:gd name="T4" fmla="*/ 9 w 166"/>
                    <a:gd name="T5" fmla="*/ 0 h 219"/>
                    <a:gd name="T6" fmla="*/ 166 w 166"/>
                    <a:gd name="T7" fmla="*/ 214 h 219"/>
                    <a:gd name="T8" fmla="*/ 157 w 166"/>
                    <a:gd name="T9" fmla="*/ 219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6" h="219">
                      <a:moveTo>
                        <a:pt x="157" y="219"/>
                      </a:moveTo>
                      <a:lnTo>
                        <a:pt x="0" y="7"/>
                      </a:lnTo>
                      <a:lnTo>
                        <a:pt x="9" y="0"/>
                      </a:lnTo>
                      <a:lnTo>
                        <a:pt x="166" y="214"/>
                      </a:lnTo>
                      <a:lnTo>
                        <a:pt x="157" y="2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1" name="Freeform 84"/>
                <p:cNvSpPr>
                  <a:spLocks/>
                </p:cNvSpPr>
                <p:nvPr/>
              </p:nvSpPr>
              <p:spPr bwMode="auto">
                <a:xfrm>
                  <a:off x="6567491" y="3009905"/>
                  <a:ext cx="150813" cy="512763"/>
                </a:xfrm>
                <a:custGeom>
                  <a:avLst/>
                  <a:gdLst>
                    <a:gd name="T0" fmla="*/ 10 w 95"/>
                    <a:gd name="T1" fmla="*/ 323 h 323"/>
                    <a:gd name="T2" fmla="*/ 0 w 95"/>
                    <a:gd name="T3" fmla="*/ 321 h 323"/>
                    <a:gd name="T4" fmla="*/ 83 w 95"/>
                    <a:gd name="T5" fmla="*/ 0 h 323"/>
                    <a:gd name="T6" fmla="*/ 95 w 95"/>
                    <a:gd name="T7" fmla="*/ 3 h 323"/>
                    <a:gd name="T8" fmla="*/ 10 w 95"/>
                    <a:gd name="T9" fmla="*/ 323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" h="323">
                      <a:moveTo>
                        <a:pt x="10" y="323"/>
                      </a:moveTo>
                      <a:lnTo>
                        <a:pt x="0" y="321"/>
                      </a:lnTo>
                      <a:lnTo>
                        <a:pt x="83" y="0"/>
                      </a:lnTo>
                      <a:lnTo>
                        <a:pt x="95" y="3"/>
                      </a:lnTo>
                      <a:lnTo>
                        <a:pt x="10" y="3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2" name="Freeform 85"/>
                <p:cNvSpPr>
                  <a:spLocks/>
                </p:cNvSpPr>
                <p:nvPr/>
              </p:nvSpPr>
              <p:spPr bwMode="auto">
                <a:xfrm>
                  <a:off x="6069016" y="3149606"/>
                  <a:ext cx="254000" cy="452438"/>
                </a:xfrm>
                <a:custGeom>
                  <a:avLst/>
                  <a:gdLst>
                    <a:gd name="T0" fmla="*/ 150 w 160"/>
                    <a:gd name="T1" fmla="*/ 285 h 285"/>
                    <a:gd name="T2" fmla="*/ 0 w 160"/>
                    <a:gd name="T3" fmla="*/ 5 h 285"/>
                    <a:gd name="T4" fmla="*/ 10 w 160"/>
                    <a:gd name="T5" fmla="*/ 0 h 285"/>
                    <a:gd name="T6" fmla="*/ 160 w 160"/>
                    <a:gd name="T7" fmla="*/ 278 h 285"/>
                    <a:gd name="T8" fmla="*/ 150 w 160"/>
                    <a:gd name="T9" fmla="*/ 285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0" h="285">
                      <a:moveTo>
                        <a:pt x="150" y="285"/>
                      </a:moveTo>
                      <a:lnTo>
                        <a:pt x="0" y="5"/>
                      </a:lnTo>
                      <a:lnTo>
                        <a:pt x="10" y="0"/>
                      </a:lnTo>
                      <a:lnTo>
                        <a:pt x="160" y="278"/>
                      </a:lnTo>
                      <a:lnTo>
                        <a:pt x="150" y="2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" name="Freeform 86"/>
                <p:cNvSpPr>
                  <a:spLocks/>
                </p:cNvSpPr>
                <p:nvPr/>
              </p:nvSpPr>
              <p:spPr bwMode="auto">
                <a:xfrm>
                  <a:off x="6307141" y="3203581"/>
                  <a:ext cx="173038" cy="392113"/>
                </a:xfrm>
                <a:custGeom>
                  <a:avLst/>
                  <a:gdLst>
                    <a:gd name="T0" fmla="*/ 10 w 109"/>
                    <a:gd name="T1" fmla="*/ 247 h 247"/>
                    <a:gd name="T2" fmla="*/ 0 w 109"/>
                    <a:gd name="T3" fmla="*/ 242 h 247"/>
                    <a:gd name="T4" fmla="*/ 100 w 109"/>
                    <a:gd name="T5" fmla="*/ 0 h 247"/>
                    <a:gd name="T6" fmla="*/ 109 w 109"/>
                    <a:gd name="T7" fmla="*/ 4 h 247"/>
                    <a:gd name="T8" fmla="*/ 10 w 109"/>
                    <a:gd name="T9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9" h="247">
                      <a:moveTo>
                        <a:pt x="10" y="247"/>
                      </a:moveTo>
                      <a:lnTo>
                        <a:pt x="0" y="242"/>
                      </a:lnTo>
                      <a:lnTo>
                        <a:pt x="100" y="0"/>
                      </a:lnTo>
                      <a:lnTo>
                        <a:pt x="109" y="4"/>
                      </a:lnTo>
                      <a:lnTo>
                        <a:pt x="10" y="24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4" name="Freeform 87"/>
                <p:cNvSpPr>
                  <a:spLocks/>
                </p:cNvSpPr>
                <p:nvPr/>
              </p:nvSpPr>
              <p:spPr bwMode="auto">
                <a:xfrm>
                  <a:off x="6088066" y="3590931"/>
                  <a:ext cx="227013" cy="312738"/>
                </a:xfrm>
                <a:custGeom>
                  <a:avLst/>
                  <a:gdLst>
                    <a:gd name="T0" fmla="*/ 10 w 143"/>
                    <a:gd name="T1" fmla="*/ 197 h 197"/>
                    <a:gd name="T2" fmla="*/ 0 w 143"/>
                    <a:gd name="T3" fmla="*/ 190 h 197"/>
                    <a:gd name="T4" fmla="*/ 133 w 143"/>
                    <a:gd name="T5" fmla="*/ 0 h 197"/>
                    <a:gd name="T6" fmla="*/ 143 w 143"/>
                    <a:gd name="T7" fmla="*/ 7 h 197"/>
                    <a:gd name="T8" fmla="*/ 10 w 143"/>
                    <a:gd name="T9" fmla="*/ 197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97">
                      <a:moveTo>
                        <a:pt x="10" y="197"/>
                      </a:moveTo>
                      <a:lnTo>
                        <a:pt x="0" y="190"/>
                      </a:lnTo>
                      <a:lnTo>
                        <a:pt x="133" y="0"/>
                      </a:lnTo>
                      <a:lnTo>
                        <a:pt x="143" y="7"/>
                      </a:lnTo>
                      <a:lnTo>
                        <a:pt x="10" y="19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5" name="Freeform 88"/>
                <p:cNvSpPr>
                  <a:spLocks/>
                </p:cNvSpPr>
                <p:nvPr/>
              </p:nvSpPr>
              <p:spPr bwMode="auto">
                <a:xfrm>
                  <a:off x="6088066" y="3914782"/>
                  <a:ext cx="279400" cy="328613"/>
                </a:xfrm>
                <a:custGeom>
                  <a:avLst/>
                  <a:gdLst>
                    <a:gd name="T0" fmla="*/ 167 w 176"/>
                    <a:gd name="T1" fmla="*/ 207 h 207"/>
                    <a:gd name="T2" fmla="*/ 0 w 176"/>
                    <a:gd name="T3" fmla="*/ 8 h 207"/>
                    <a:gd name="T4" fmla="*/ 7 w 176"/>
                    <a:gd name="T5" fmla="*/ 0 h 207"/>
                    <a:gd name="T6" fmla="*/ 176 w 176"/>
                    <a:gd name="T7" fmla="*/ 200 h 207"/>
                    <a:gd name="T8" fmla="*/ 167 w 176"/>
                    <a:gd name="T9" fmla="*/ 207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07">
                      <a:moveTo>
                        <a:pt x="167" y="207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176" y="200"/>
                      </a:lnTo>
                      <a:lnTo>
                        <a:pt x="167" y="2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6" name="Freeform 89"/>
                <p:cNvSpPr>
                  <a:spLocks/>
                </p:cNvSpPr>
                <p:nvPr/>
              </p:nvSpPr>
              <p:spPr bwMode="auto">
                <a:xfrm>
                  <a:off x="5715003" y="3414718"/>
                  <a:ext cx="384175" cy="512763"/>
                </a:xfrm>
                <a:custGeom>
                  <a:avLst/>
                  <a:gdLst>
                    <a:gd name="T0" fmla="*/ 235 w 242"/>
                    <a:gd name="T1" fmla="*/ 323 h 323"/>
                    <a:gd name="T2" fmla="*/ 0 w 242"/>
                    <a:gd name="T3" fmla="*/ 7 h 323"/>
                    <a:gd name="T4" fmla="*/ 9 w 242"/>
                    <a:gd name="T5" fmla="*/ 0 h 323"/>
                    <a:gd name="T6" fmla="*/ 242 w 242"/>
                    <a:gd name="T7" fmla="*/ 318 h 323"/>
                    <a:gd name="T8" fmla="*/ 235 w 242"/>
                    <a:gd name="T9" fmla="*/ 323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323">
                      <a:moveTo>
                        <a:pt x="235" y="323"/>
                      </a:moveTo>
                      <a:lnTo>
                        <a:pt x="0" y="7"/>
                      </a:lnTo>
                      <a:lnTo>
                        <a:pt x="9" y="0"/>
                      </a:lnTo>
                      <a:lnTo>
                        <a:pt x="242" y="318"/>
                      </a:lnTo>
                      <a:lnTo>
                        <a:pt x="235" y="3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7" name="Oval 90"/>
                <p:cNvSpPr>
                  <a:spLocks noChangeArrowheads="1"/>
                </p:cNvSpPr>
                <p:nvPr/>
              </p:nvSpPr>
              <p:spPr bwMode="auto">
                <a:xfrm>
                  <a:off x="5986466" y="3044830"/>
                  <a:ext cx="177800" cy="17621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8" name="Oval 91"/>
                <p:cNvSpPr>
                  <a:spLocks noChangeArrowheads="1"/>
                </p:cNvSpPr>
                <p:nvPr/>
              </p:nvSpPr>
              <p:spPr bwMode="auto">
                <a:xfrm>
                  <a:off x="5221291" y="3522669"/>
                  <a:ext cx="176213" cy="1809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0" name="Oval 92"/>
                <p:cNvSpPr>
                  <a:spLocks noChangeArrowheads="1"/>
                </p:cNvSpPr>
                <p:nvPr/>
              </p:nvSpPr>
              <p:spPr bwMode="auto">
                <a:xfrm>
                  <a:off x="6005516" y="4394208"/>
                  <a:ext cx="177800" cy="1778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1" name="Oval 93"/>
                <p:cNvSpPr>
                  <a:spLocks noChangeArrowheads="1"/>
                </p:cNvSpPr>
                <p:nvPr/>
              </p:nvSpPr>
              <p:spPr bwMode="auto">
                <a:xfrm>
                  <a:off x="6005516" y="3505206"/>
                  <a:ext cx="177800" cy="17621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2" name="Oval 94"/>
                <p:cNvSpPr>
                  <a:spLocks noChangeArrowheads="1"/>
                </p:cNvSpPr>
                <p:nvPr/>
              </p:nvSpPr>
              <p:spPr bwMode="auto">
                <a:xfrm>
                  <a:off x="5978528" y="3794132"/>
                  <a:ext cx="230188" cy="2301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3" name="Oval 95"/>
                <p:cNvSpPr>
                  <a:spLocks noChangeArrowheads="1"/>
                </p:cNvSpPr>
                <p:nvPr/>
              </p:nvSpPr>
              <p:spPr bwMode="auto">
                <a:xfrm>
                  <a:off x="6873879" y="3251206"/>
                  <a:ext cx="180975" cy="1778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4" name="Oval 96"/>
                <p:cNvSpPr>
                  <a:spLocks noChangeArrowheads="1"/>
                </p:cNvSpPr>
                <p:nvPr/>
              </p:nvSpPr>
              <p:spPr bwMode="auto">
                <a:xfrm>
                  <a:off x="5567366" y="2316167"/>
                  <a:ext cx="177800" cy="1778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5" name="Oval 97"/>
                <p:cNvSpPr>
                  <a:spLocks noChangeArrowheads="1"/>
                </p:cNvSpPr>
                <p:nvPr/>
              </p:nvSpPr>
              <p:spPr bwMode="auto">
                <a:xfrm>
                  <a:off x="5564191" y="2943230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6" name="Oval 98"/>
                <p:cNvSpPr>
                  <a:spLocks noChangeArrowheads="1"/>
                </p:cNvSpPr>
                <p:nvPr/>
              </p:nvSpPr>
              <p:spPr bwMode="auto">
                <a:xfrm>
                  <a:off x="5130803" y="2976568"/>
                  <a:ext cx="127000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7" name="Oval 99"/>
                <p:cNvSpPr>
                  <a:spLocks noChangeArrowheads="1"/>
                </p:cNvSpPr>
                <p:nvPr/>
              </p:nvSpPr>
              <p:spPr bwMode="auto">
                <a:xfrm>
                  <a:off x="5292728" y="2581280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8" name="Oval 100"/>
                <p:cNvSpPr>
                  <a:spLocks noChangeArrowheads="1"/>
                </p:cNvSpPr>
                <p:nvPr/>
              </p:nvSpPr>
              <p:spPr bwMode="auto">
                <a:xfrm>
                  <a:off x="6235704" y="2690817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9" name="Oval 101"/>
                <p:cNvSpPr>
                  <a:spLocks noChangeArrowheads="1"/>
                </p:cNvSpPr>
                <p:nvPr/>
              </p:nvSpPr>
              <p:spPr bwMode="auto">
                <a:xfrm>
                  <a:off x="6880229" y="2754317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0" name="Oval 102"/>
                <p:cNvSpPr>
                  <a:spLocks noChangeArrowheads="1"/>
                </p:cNvSpPr>
                <p:nvPr/>
              </p:nvSpPr>
              <p:spPr bwMode="auto">
                <a:xfrm>
                  <a:off x="6503991" y="3470281"/>
                  <a:ext cx="127000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1" name="Oval 103"/>
                <p:cNvSpPr>
                  <a:spLocks noChangeArrowheads="1"/>
                </p:cNvSpPr>
                <p:nvPr/>
              </p:nvSpPr>
              <p:spPr bwMode="auto">
                <a:xfrm>
                  <a:off x="6654804" y="2938468"/>
                  <a:ext cx="123825" cy="12541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2" name="Oval 104"/>
                <p:cNvSpPr>
                  <a:spLocks noChangeArrowheads="1"/>
                </p:cNvSpPr>
                <p:nvPr/>
              </p:nvSpPr>
              <p:spPr bwMode="auto">
                <a:xfrm>
                  <a:off x="5514978" y="4114807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3" name="Oval 105"/>
                <p:cNvSpPr>
                  <a:spLocks noChangeArrowheads="1"/>
                </p:cNvSpPr>
                <p:nvPr/>
              </p:nvSpPr>
              <p:spPr bwMode="auto">
                <a:xfrm>
                  <a:off x="6545266" y="4017969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4" name="Oval 106"/>
                <p:cNvSpPr>
                  <a:spLocks noChangeArrowheads="1"/>
                </p:cNvSpPr>
                <p:nvPr/>
              </p:nvSpPr>
              <p:spPr bwMode="auto">
                <a:xfrm>
                  <a:off x="5922966" y="2743205"/>
                  <a:ext cx="90488" cy="936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5" name="Oval 107"/>
                <p:cNvSpPr>
                  <a:spLocks noChangeArrowheads="1"/>
                </p:cNvSpPr>
                <p:nvPr/>
              </p:nvSpPr>
              <p:spPr bwMode="auto">
                <a:xfrm>
                  <a:off x="5405441" y="3209931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6" name="Oval 108"/>
                <p:cNvSpPr>
                  <a:spLocks noChangeArrowheads="1"/>
                </p:cNvSpPr>
                <p:nvPr/>
              </p:nvSpPr>
              <p:spPr bwMode="auto">
                <a:xfrm>
                  <a:off x="5646741" y="3149606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7" name="Oval 109"/>
                <p:cNvSpPr>
                  <a:spLocks noChangeArrowheads="1"/>
                </p:cNvSpPr>
                <p:nvPr/>
              </p:nvSpPr>
              <p:spPr bwMode="auto">
                <a:xfrm>
                  <a:off x="6432554" y="3157543"/>
                  <a:ext cx="93663" cy="90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8" name="Oval 110"/>
                <p:cNvSpPr>
                  <a:spLocks noChangeArrowheads="1"/>
                </p:cNvSpPr>
                <p:nvPr/>
              </p:nvSpPr>
              <p:spPr bwMode="auto">
                <a:xfrm>
                  <a:off x="6276979" y="3552831"/>
                  <a:ext cx="90488" cy="90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9" name="Oval 111"/>
                <p:cNvSpPr>
                  <a:spLocks noChangeArrowheads="1"/>
                </p:cNvSpPr>
                <p:nvPr/>
              </p:nvSpPr>
              <p:spPr bwMode="auto">
                <a:xfrm>
                  <a:off x="6126166" y="2244729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0" name="Oval 112"/>
                <p:cNvSpPr>
                  <a:spLocks noChangeArrowheads="1"/>
                </p:cNvSpPr>
                <p:nvPr/>
              </p:nvSpPr>
              <p:spPr bwMode="auto">
                <a:xfrm>
                  <a:off x="6613529" y="2455867"/>
                  <a:ext cx="90488" cy="904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1" name="Oval 113"/>
                <p:cNvSpPr>
                  <a:spLocks noChangeArrowheads="1"/>
                </p:cNvSpPr>
                <p:nvPr/>
              </p:nvSpPr>
              <p:spPr bwMode="auto">
                <a:xfrm>
                  <a:off x="6734179" y="3708406"/>
                  <a:ext cx="90488" cy="936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2" name="Oval 114"/>
                <p:cNvSpPr>
                  <a:spLocks noChangeArrowheads="1"/>
                </p:cNvSpPr>
                <p:nvPr/>
              </p:nvSpPr>
              <p:spPr bwMode="auto">
                <a:xfrm>
                  <a:off x="6518279" y="4397383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3" name="Oval 115"/>
                <p:cNvSpPr>
                  <a:spLocks noChangeArrowheads="1"/>
                </p:cNvSpPr>
                <p:nvPr/>
              </p:nvSpPr>
              <p:spPr bwMode="auto">
                <a:xfrm>
                  <a:off x="6318254" y="4446595"/>
                  <a:ext cx="90488" cy="952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4" name="Oval 116"/>
                <p:cNvSpPr>
                  <a:spLocks noChangeArrowheads="1"/>
                </p:cNvSpPr>
                <p:nvPr/>
              </p:nvSpPr>
              <p:spPr bwMode="auto">
                <a:xfrm>
                  <a:off x="5621341" y="4451358"/>
                  <a:ext cx="90488" cy="936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5" name="Oval 117"/>
                <p:cNvSpPr>
                  <a:spLocks noChangeArrowheads="1"/>
                </p:cNvSpPr>
                <p:nvPr/>
              </p:nvSpPr>
              <p:spPr bwMode="auto">
                <a:xfrm>
                  <a:off x="5718178" y="3752857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6" name="Oval 118"/>
                <p:cNvSpPr>
                  <a:spLocks noChangeArrowheads="1"/>
                </p:cNvSpPr>
                <p:nvPr/>
              </p:nvSpPr>
              <p:spPr bwMode="auto">
                <a:xfrm>
                  <a:off x="6310316" y="3870332"/>
                  <a:ext cx="128588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7" name="Oval 119"/>
                <p:cNvSpPr>
                  <a:spLocks noChangeArrowheads="1"/>
                </p:cNvSpPr>
                <p:nvPr/>
              </p:nvSpPr>
              <p:spPr bwMode="auto">
                <a:xfrm>
                  <a:off x="6318254" y="4191007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8" name="Oval 120"/>
                <p:cNvSpPr>
                  <a:spLocks noChangeArrowheads="1"/>
                </p:cNvSpPr>
                <p:nvPr/>
              </p:nvSpPr>
              <p:spPr bwMode="auto">
                <a:xfrm>
                  <a:off x="5838828" y="4160845"/>
                  <a:ext cx="128588" cy="127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9" name="Oval 121"/>
                <p:cNvSpPr>
                  <a:spLocks noChangeArrowheads="1"/>
                </p:cNvSpPr>
                <p:nvPr/>
              </p:nvSpPr>
              <p:spPr bwMode="auto">
                <a:xfrm>
                  <a:off x="5662616" y="3349631"/>
                  <a:ext cx="127000" cy="1285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0" name="Freeform 122"/>
                <p:cNvSpPr>
                  <a:spLocks/>
                </p:cNvSpPr>
                <p:nvPr/>
              </p:nvSpPr>
              <p:spPr bwMode="auto">
                <a:xfrm>
                  <a:off x="6024566" y="3836994"/>
                  <a:ext cx="139700" cy="142875"/>
                </a:xfrm>
                <a:custGeom>
                  <a:avLst/>
                  <a:gdLst>
                    <a:gd name="T0" fmla="*/ 18 w 37"/>
                    <a:gd name="T1" fmla="*/ 38 h 38"/>
                    <a:gd name="T2" fmla="*/ 14 w 37"/>
                    <a:gd name="T3" fmla="*/ 33 h 38"/>
                    <a:gd name="T4" fmla="*/ 14 w 37"/>
                    <a:gd name="T5" fmla="*/ 23 h 38"/>
                    <a:gd name="T6" fmla="*/ 4 w 37"/>
                    <a:gd name="T7" fmla="*/ 23 h 38"/>
                    <a:gd name="T8" fmla="*/ 0 w 37"/>
                    <a:gd name="T9" fmla="*/ 19 h 38"/>
                    <a:gd name="T10" fmla="*/ 4 w 37"/>
                    <a:gd name="T11" fmla="*/ 15 h 38"/>
                    <a:gd name="T12" fmla="*/ 14 w 37"/>
                    <a:gd name="T13" fmla="*/ 15 h 38"/>
                    <a:gd name="T14" fmla="*/ 14 w 37"/>
                    <a:gd name="T15" fmla="*/ 4 h 38"/>
                    <a:gd name="T16" fmla="*/ 18 w 37"/>
                    <a:gd name="T17" fmla="*/ 0 h 38"/>
                    <a:gd name="T18" fmla="*/ 23 w 37"/>
                    <a:gd name="T19" fmla="*/ 4 h 38"/>
                    <a:gd name="T20" fmla="*/ 23 w 37"/>
                    <a:gd name="T21" fmla="*/ 15 h 38"/>
                    <a:gd name="T22" fmla="*/ 33 w 37"/>
                    <a:gd name="T23" fmla="*/ 15 h 38"/>
                    <a:gd name="T24" fmla="*/ 37 w 37"/>
                    <a:gd name="T25" fmla="*/ 19 h 38"/>
                    <a:gd name="T26" fmla="*/ 33 w 37"/>
                    <a:gd name="T27" fmla="*/ 23 h 38"/>
                    <a:gd name="T28" fmla="*/ 23 w 37"/>
                    <a:gd name="T29" fmla="*/ 23 h 38"/>
                    <a:gd name="T30" fmla="*/ 23 w 37"/>
                    <a:gd name="T31" fmla="*/ 33 h 38"/>
                    <a:gd name="T32" fmla="*/ 18 w 37"/>
                    <a:gd name="T3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38">
                      <a:moveTo>
                        <a:pt x="18" y="38"/>
                      </a:moveTo>
                      <a:cubicBezTo>
                        <a:pt x="16" y="38"/>
                        <a:pt x="14" y="36"/>
                        <a:pt x="14" y="33"/>
                      </a:cubicBezTo>
                      <a:cubicBezTo>
                        <a:pt x="14" y="23"/>
                        <a:pt x="14" y="23"/>
                        <a:pt x="14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ubicBezTo>
                        <a:pt x="2" y="23"/>
                        <a:pt x="0" y="21"/>
                        <a:pt x="0" y="19"/>
                      </a:cubicBezTo>
                      <a:cubicBezTo>
                        <a:pt x="0" y="17"/>
                        <a:pt x="2" y="15"/>
                        <a:pt x="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4" y="2"/>
                        <a:pt x="16" y="0"/>
                        <a:pt x="18" y="0"/>
                      </a:cubicBezTo>
                      <a:cubicBezTo>
                        <a:pt x="21" y="0"/>
                        <a:pt x="23" y="2"/>
                        <a:pt x="23" y="4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33" y="15"/>
                        <a:pt x="33" y="15"/>
                        <a:pt x="33" y="15"/>
                      </a:cubicBezTo>
                      <a:cubicBezTo>
                        <a:pt x="35" y="15"/>
                        <a:pt x="37" y="17"/>
                        <a:pt x="37" y="19"/>
                      </a:cubicBezTo>
                      <a:cubicBezTo>
                        <a:pt x="37" y="21"/>
                        <a:pt x="35" y="23"/>
                        <a:pt x="33" y="23"/>
                      </a:cubicBezTo>
                      <a:cubicBezTo>
                        <a:pt x="23" y="23"/>
                        <a:pt x="23" y="23"/>
                        <a:pt x="23" y="2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3" y="36"/>
                        <a:pt x="21" y="38"/>
                        <a:pt x="18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5533369" y="4717627"/>
              <a:ext cx="1125260" cy="1104456"/>
              <a:chOff x="5703888" y="4773613"/>
              <a:chExt cx="1717677" cy="1685925"/>
            </a:xfrm>
          </p:grpSpPr>
          <p:sp>
            <p:nvSpPr>
              <p:cNvPr id="18" name="Freeform 126"/>
              <p:cNvSpPr>
                <a:spLocks/>
              </p:cNvSpPr>
              <p:nvPr/>
            </p:nvSpPr>
            <p:spPr bwMode="auto">
              <a:xfrm>
                <a:off x="5703888" y="4773613"/>
                <a:ext cx="1717677" cy="1576388"/>
              </a:xfrm>
              <a:custGeom>
                <a:avLst/>
                <a:gdLst>
                  <a:gd name="T0" fmla="*/ 216 w 220"/>
                  <a:gd name="T1" fmla="*/ 0 h 202"/>
                  <a:gd name="T2" fmla="*/ 213 w 220"/>
                  <a:gd name="T3" fmla="*/ 3 h 202"/>
                  <a:gd name="T4" fmla="*/ 213 w 220"/>
                  <a:gd name="T5" fmla="*/ 14 h 202"/>
                  <a:gd name="T6" fmla="*/ 211 w 220"/>
                  <a:gd name="T7" fmla="*/ 16 h 202"/>
                  <a:gd name="T8" fmla="*/ 218 w 220"/>
                  <a:gd name="T9" fmla="*/ 24 h 202"/>
                  <a:gd name="T10" fmla="*/ 217 w 220"/>
                  <a:gd name="T11" fmla="*/ 35 h 202"/>
                  <a:gd name="T12" fmla="*/ 210 w 220"/>
                  <a:gd name="T13" fmla="*/ 42 h 202"/>
                  <a:gd name="T14" fmla="*/ 209 w 220"/>
                  <a:gd name="T15" fmla="*/ 48 h 202"/>
                  <a:gd name="T16" fmla="*/ 217 w 220"/>
                  <a:gd name="T17" fmla="*/ 55 h 202"/>
                  <a:gd name="T18" fmla="*/ 216 w 220"/>
                  <a:gd name="T19" fmla="*/ 66 h 202"/>
                  <a:gd name="T20" fmla="*/ 210 w 220"/>
                  <a:gd name="T21" fmla="*/ 71 h 202"/>
                  <a:gd name="T22" fmla="*/ 210 w 220"/>
                  <a:gd name="T23" fmla="*/ 80 h 202"/>
                  <a:gd name="T24" fmla="*/ 218 w 220"/>
                  <a:gd name="T25" fmla="*/ 89 h 202"/>
                  <a:gd name="T26" fmla="*/ 214 w 220"/>
                  <a:gd name="T27" fmla="*/ 97 h 202"/>
                  <a:gd name="T28" fmla="*/ 209 w 220"/>
                  <a:gd name="T29" fmla="*/ 102 h 202"/>
                  <a:gd name="T30" fmla="*/ 210 w 220"/>
                  <a:gd name="T31" fmla="*/ 108 h 202"/>
                  <a:gd name="T32" fmla="*/ 217 w 220"/>
                  <a:gd name="T33" fmla="*/ 116 h 202"/>
                  <a:gd name="T34" fmla="*/ 215 w 220"/>
                  <a:gd name="T35" fmla="*/ 125 h 202"/>
                  <a:gd name="T36" fmla="*/ 209 w 220"/>
                  <a:gd name="T37" fmla="*/ 131 h 202"/>
                  <a:gd name="T38" fmla="*/ 209 w 220"/>
                  <a:gd name="T39" fmla="*/ 138 h 202"/>
                  <a:gd name="T40" fmla="*/ 214 w 220"/>
                  <a:gd name="T41" fmla="*/ 145 h 202"/>
                  <a:gd name="T42" fmla="*/ 206 w 220"/>
                  <a:gd name="T43" fmla="*/ 161 h 202"/>
                  <a:gd name="T44" fmla="*/ 159 w 220"/>
                  <a:gd name="T45" fmla="*/ 202 h 202"/>
                  <a:gd name="T46" fmla="*/ 61 w 220"/>
                  <a:gd name="T47" fmla="*/ 202 h 202"/>
                  <a:gd name="T48" fmla="*/ 13 w 220"/>
                  <a:gd name="T49" fmla="*/ 161 h 202"/>
                  <a:gd name="T50" fmla="*/ 12 w 220"/>
                  <a:gd name="T51" fmla="*/ 152 h 202"/>
                  <a:gd name="T52" fmla="*/ 9 w 220"/>
                  <a:gd name="T53" fmla="*/ 142 h 202"/>
                  <a:gd name="T54" fmla="*/ 2 w 220"/>
                  <a:gd name="T55" fmla="*/ 135 h 202"/>
                  <a:gd name="T56" fmla="*/ 5 w 220"/>
                  <a:gd name="T57" fmla="*/ 126 h 202"/>
                  <a:gd name="T58" fmla="*/ 8 w 220"/>
                  <a:gd name="T59" fmla="*/ 119 h 202"/>
                  <a:gd name="T60" fmla="*/ 4 w 220"/>
                  <a:gd name="T61" fmla="*/ 108 h 202"/>
                  <a:gd name="T62" fmla="*/ 3 w 220"/>
                  <a:gd name="T63" fmla="*/ 97 h 202"/>
                  <a:gd name="T64" fmla="*/ 8 w 220"/>
                  <a:gd name="T65" fmla="*/ 91 h 202"/>
                  <a:gd name="T66" fmla="*/ 8 w 220"/>
                  <a:gd name="T67" fmla="*/ 85 h 202"/>
                  <a:gd name="T68" fmla="*/ 2 w 220"/>
                  <a:gd name="T69" fmla="*/ 76 h 202"/>
                  <a:gd name="T70" fmla="*/ 5 w 220"/>
                  <a:gd name="T71" fmla="*/ 66 h 202"/>
                  <a:gd name="T72" fmla="*/ 9 w 220"/>
                  <a:gd name="T73" fmla="*/ 61 h 202"/>
                  <a:gd name="T74" fmla="*/ 8 w 220"/>
                  <a:gd name="T75" fmla="*/ 54 h 202"/>
                  <a:gd name="T76" fmla="*/ 2 w 220"/>
                  <a:gd name="T77" fmla="*/ 44 h 202"/>
                  <a:gd name="T78" fmla="*/ 2 w 220"/>
                  <a:gd name="T79" fmla="*/ 16 h 202"/>
                  <a:gd name="T80" fmla="*/ 2 w 220"/>
                  <a:gd name="T81" fmla="*/ 11 h 202"/>
                  <a:gd name="T82" fmla="*/ 2 w 220"/>
                  <a:gd name="T83" fmla="*/ 1 h 202"/>
                  <a:gd name="T84" fmla="*/ 0 w 220"/>
                  <a:gd name="T85" fmla="*/ 0 h 202"/>
                  <a:gd name="T86" fmla="*/ 216 w 220"/>
                  <a:gd name="T87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0" h="202">
                    <a:moveTo>
                      <a:pt x="216" y="0"/>
                    </a:moveTo>
                    <a:cubicBezTo>
                      <a:pt x="213" y="3"/>
                      <a:pt x="213" y="3"/>
                      <a:pt x="213" y="3"/>
                    </a:cubicBezTo>
                    <a:cubicBezTo>
                      <a:pt x="213" y="14"/>
                      <a:pt x="213" y="14"/>
                      <a:pt x="213" y="14"/>
                    </a:cubicBezTo>
                    <a:cubicBezTo>
                      <a:pt x="211" y="16"/>
                      <a:pt x="211" y="16"/>
                      <a:pt x="211" y="16"/>
                    </a:cubicBezTo>
                    <a:cubicBezTo>
                      <a:pt x="211" y="16"/>
                      <a:pt x="216" y="20"/>
                      <a:pt x="218" y="24"/>
                    </a:cubicBezTo>
                    <a:cubicBezTo>
                      <a:pt x="220" y="28"/>
                      <a:pt x="220" y="33"/>
                      <a:pt x="217" y="35"/>
                    </a:cubicBezTo>
                    <a:cubicBezTo>
                      <a:pt x="214" y="38"/>
                      <a:pt x="210" y="39"/>
                      <a:pt x="210" y="42"/>
                    </a:cubicBezTo>
                    <a:cubicBezTo>
                      <a:pt x="210" y="44"/>
                      <a:pt x="209" y="48"/>
                      <a:pt x="209" y="48"/>
                    </a:cubicBezTo>
                    <a:cubicBezTo>
                      <a:pt x="209" y="48"/>
                      <a:pt x="216" y="51"/>
                      <a:pt x="217" y="55"/>
                    </a:cubicBezTo>
                    <a:cubicBezTo>
                      <a:pt x="219" y="60"/>
                      <a:pt x="218" y="64"/>
                      <a:pt x="216" y="66"/>
                    </a:cubicBezTo>
                    <a:cubicBezTo>
                      <a:pt x="213" y="67"/>
                      <a:pt x="210" y="71"/>
                      <a:pt x="210" y="71"/>
                    </a:cubicBezTo>
                    <a:cubicBezTo>
                      <a:pt x="210" y="80"/>
                      <a:pt x="210" y="80"/>
                      <a:pt x="210" y="80"/>
                    </a:cubicBezTo>
                    <a:cubicBezTo>
                      <a:pt x="210" y="80"/>
                      <a:pt x="218" y="85"/>
                      <a:pt x="218" y="89"/>
                    </a:cubicBezTo>
                    <a:cubicBezTo>
                      <a:pt x="218" y="94"/>
                      <a:pt x="214" y="97"/>
                      <a:pt x="214" y="97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10" y="108"/>
                      <a:pt x="210" y="108"/>
                      <a:pt x="210" y="108"/>
                    </a:cubicBezTo>
                    <a:cubicBezTo>
                      <a:pt x="210" y="108"/>
                      <a:pt x="216" y="112"/>
                      <a:pt x="217" y="116"/>
                    </a:cubicBezTo>
                    <a:cubicBezTo>
                      <a:pt x="218" y="120"/>
                      <a:pt x="217" y="123"/>
                      <a:pt x="215" y="125"/>
                    </a:cubicBezTo>
                    <a:cubicBezTo>
                      <a:pt x="213" y="127"/>
                      <a:pt x="209" y="131"/>
                      <a:pt x="209" y="131"/>
                    </a:cubicBezTo>
                    <a:cubicBezTo>
                      <a:pt x="209" y="138"/>
                      <a:pt x="209" y="138"/>
                      <a:pt x="209" y="138"/>
                    </a:cubicBezTo>
                    <a:cubicBezTo>
                      <a:pt x="209" y="138"/>
                      <a:pt x="213" y="141"/>
                      <a:pt x="214" y="145"/>
                    </a:cubicBezTo>
                    <a:cubicBezTo>
                      <a:pt x="214" y="148"/>
                      <a:pt x="209" y="158"/>
                      <a:pt x="206" y="161"/>
                    </a:cubicBezTo>
                    <a:cubicBezTo>
                      <a:pt x="203" y="163"/>
                      <a:pt x="159" y="202"/>
                      <a:pt x="159" y="202"/>
                    </a:cubicBezTo>
                    <a:cubicBezTo>
                      <a:pt x="61" y="202"/>
                      <a:pt x="61" y="202"/>
                      <a:pt x="61" y="202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13" y="161"/>
                      <a:pt x="12" y="155"/>
                      <a:pt x="12" y="152"/>
                    </a:cubicBezTo>
                    <a:cubicBezTo>
                      <a:pt x="11" y="149"/>
                      <a:pt x="12" y="144"/>
                      <a:pt x="9" y="142"/>
                    </a:cubicBezTo>
                    <a:cubicBezTo>
                      <a:pt x="7" y="140"/>
                      <a:pt x="2" y="139"/>
                      <a:pt x="2" y="135"/>
                    </a:cubicBezTo>
                    <a:cubicBezTo>
                      <a:pt x="2" y="130"/>
                      <a:pt x="3" y="127"/>
                      <a:pt x="5" y="126"/>
                    </a:cubicBezTo>
                    <a:cubicBezTo>
                      <a:pt x="7" y="125"/>
                      <a:pt x="9" y="122"/>
                      <a:pt x="8" y="119"/>
                    </a:cubicBezTo>
                    <a:cubicBezTo>
                      <a:pt x="8" y="116"/>
                      <a:pt x="6" y="112"/>
                      <a:pt x="4" y="108"/>
                    </a:cubicBezTo>
                    <a:cubicBezTo>
                      <a:pt x="2" y="104"/>
                      <a:pt x="2" y="100"/>
                      <a:pt x="3" y="97"/>
                    </a:cubicBezTo>
                    <a:cubicBezTo>
                      <a:pt x="5" y="94"/>
                      <a:pt x="8" y="91"/>
                      <a:pt x="8" y="91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8" y="85"/>
                      <a:pt x="2" y="81"/>
                      <a:pt x="2" y="76"/>
                    </a:cubicBezTo>
                    <a:cubicBezTo>
                      <a:pt x="2" y="70"/>
                      <a:pt x="3" y="67"/>
                      <a:pt x="5" y="66"/>
                    </a:cubicBezTo>
                    <a:cubicBezTo>
                      <a:pt x="7" y="64"/>
                      <a:pt x="9" y="61"/>
                      <a:pt x="9" y="61"/>
                    </a:cubicBezTo>
                    <a:cubicBezTo>
                      <a:pt x="9" y="61"/>
                      <a:pt x="10" y="57"/>
                      <a:pt x="8" y="54"/>
                    </a:cubicBezTo>
                    <a:cubicBezTo>
                      <a:pt x="7" y="52"/>
                      <a:pt x="3" y="48"/>
                      <a:pt x="2" y="44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4"/>
                      <a:pt x="2" y="11"/>
                    </a:cubicBezTo>
                    <a:cubicBezTo>
                      <a:pt x="2" y="8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27"/>
              <p:cNvSpPr>
                <a:spLocks/>
              </p:cNvSpPr>
              <p:nvPr/>
            </p:nvSpPr>
            <p:spPr bwMode="auto">
              <a:xfrm>
                <a:off x="6188075" y="6357938"/>
                <a:ext cx="733425" cy="101600"/>
              </a:xfrm>
              <a:custGeom>
                <a:avLst/>
                <a:gdLst>
                  <a:gd name="T0" fmla="*/ 0 w 94"/>
                  <a:gd name="T1" fmla="*/ 0 h 13"/>
                  <a:gd name="T2" fmla="*/ 94 w 94"/>
                  <a:gd name="T3" fmla="*/ 0 h 13"/>
                  <a:gd name="T4" fmla="*/ 85 w 94"/>
                  <a:gd name="T5" fmla="*/ 9 h 13"/>
                  <a:gd name="T6" fmla="*/ 74 w 94"/>
                  <a:gd name="T7" fmla="*/ 13 h 13"/>
                  <a:gd name="T8" fmla="*/ 19 w 94"/>
                  <a:gd name="T9" fmla="*/ 13 h 13"/>
                  <a:gd name="T10" fmla="*/ 8 w 94"/>
                  <a:gd name="T11" fmla="*/ 9 h 13"/>
                  <a:gd name="T12" fmla="*/ 0 w 9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13">
                    <a:moveTo>
                      <a:pt x="0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88" y="6"/>
                      <a:pt x="85" y="9"/>
                    </a:cubicBezTo>
                    <a:cubicBezTo>
                      <a:pt x="82" y="11"/>
                      <a:pt x="77" y="13"/>
                      <a:pt x="74" y="13"/>
                    </a:cubicBezTo>
                    <a:cubicBezTo>
                      <a:pt x="71" y="13"/>
                      <a:pt x="19" y="13"/>
                      <a:pt x="19" y="13"/>
                    </a:cubicBezTo>
                    <a:cubicBezTo>
                      <a:pt x="19" y="13"/>
                      <a:pt x="11" y="13"/>
                      <a:pt x="8" y="9"/>
                    </a:cubicBezTo>
                    <a:cubicBezTo>
                      <a:pt x="5" y="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128"/>
              <p:cNvSpPr>
                <a:spLocks/>
              </p:cNvSpPr>
              <p:nvPr/>
            </p:nvSpPr>
            <p:spPr bwMode="auto">
              <a:xfrm>
                <a:off x="6594475" y="4811713"/>
                <a:ext cx="514350" cy="71438"/>
              </a:xfrm>
              <a:custGeom>
                <a:avLst/>
                <a:gdLst>
                  <a:gd name="T0" fmla="*/ 4 w 66"/>
                  <a:gd name="T1" fmla="*/ 1 h 9"/>
                  <a:gd name="T2" fmla="*/ 64 w 66"/>
                  <a:gd name="T3" fmla="*/ 1 h 9"/>
                  <a:gd name="T4" fmla="*/ 62 w 66"/>
                  <a:gd name="T5" fmla="*/ 7 h 9"/>
                  <a:gd name="T6" fmla="*/ 0 w 66"/>
                  <a:gd name="T7" fmla="*/ 9 h 9"/>
                  <a:gd name="T8" fmla="*/ 20 w 66"/>
                  <a:gd name="T9" fmla="*/ 5 h 9"/>
                  <a:gd name="T10" fmla="*/ 17 w 66"/>
                  <a:gd name="T11" fmla="*/ 3 h 9"/>
                  <a:gd name="T12" fmla="*/ 4 w 66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9">
                    <a:moveTo>
                      <a:pt x="4" y="1"/>
                    </a:moveTo>
                    <a:cubicBezTo>
                      <a:pt x="4" y="1"/>
                      <a:pt x="62" y="0"/>
                      <a:pt x="64" y="1"/>
                    </a:cubicBezTo>
                    <a:cubicBezTo>
                      <a:pt x="66" y="3"/>
                      <a:pt x="66" y="5"/>
                      <a:pt x="62" y="7"/>
                    </a:cubicBezTo>
                    <a:cubicBezTo>
                      <a:pt x="58" y="8"/>
                      <a:pt x="0" y="9"/>
                      <a:pt x="0" y="9"/>
                    </a:cubicBezTo>
                    <a:cubicBezTo>
                      <a:pt x="0" y="9"/>
                      <a:pt x="20" y="7"/>
                      <a:pt x="20" y="5"/>
                    </a:cubicBezTo>
                    <a:cubicBezTo>
                      <a:pt x="20" y="3"/>
                      <a:pt x="21" y="4"/>
                      <a:pt x="17" y="3"/>
                    </a:cubicBezTo>
                    <a:cubicBezTo>
                      <a:pt x="13" y="3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129"/>
              <p:cNvSpPr>
                <a:spLocks/>
              </p:cNvSpPr>
              <p:nvPr/>
            </p:nvSpPr>
            <p:spPr bwMode="auto">
              <a:xfrm>
                <a:off x="6594475" y="4905376"/>
                <a:ext cx="506413" cy="195263"/>
              </a:xfrm>
              <a:custGeom>
                <a:avLst/>
                <a:gdLst>
                  <a:gd name="T0" fmla="*/ 11 w 65"/>
                  <a:gd name="T1" fmla="*/ 0 h 25"/>
                  <a:gd name="T2" fmla="*/ 60 w 65"/>
                  <a:gd name="T3" fmla="*/ 1 h 25"/>
                  <a:gd name="T4" fmla="*/ 65 w 65"/>
                  <a:gd name="T5" fmla="*/ 10 h 25"/>
                  <a:gd name="T6" fmla="*/ 57 w 65"/>
                  <a:gd name="T7" fmla="*/ 21 h 25"/>
                  <a:gd name="T8" fmla="*/ 0 w 65"/>
                  <a:gd name="T9" fmla="*/ 25 h 25"/>
                  <a:gd name="T10" fmla="*/ 21 w 65"/>
                  <a:gd name="T11" fmla="*/ 20 h 25"/>
                  <a:gd name="T12" fmla="*/ 22 w 65"/>
                  <a:gd name="T13" fmla="*/ 12 h 25"/>
                  <a:gd name="T14" fmla="*/ 23 w 65"/>
                  <a:gd name="T15" fmla="*/ 6 h 25"/>
                  <a:gd name="T16" fmla="*/ 23 w 65"/>
                  <a:gd name="T17" fmla="*/ 3 h 25"/>
                  <a:gd name="T18" fmla="*/ 11 w 65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25">
                    <a:moveTo>
                      <a:pt x="11" y="0"/>
                    </a:moveTo>
                    <a:cubicBezTo>
                      <a:pt x="11" y="0"/>
                      <a:pt x="58" y="0"/>
                      <a:pt x="60" y="1"/>
                    </a:cubicBezTo>
                    <a:cubicBezTo>
                      <a:pt x="63" y="2"/>
                      <a:pt x="65" y="7"/>
                      <a:pt x="65" y="10"/>
                    </a:cubicBezTo>
                    <a:cubicBezTo>
                      <a:pt x="65" y="14"/>
                      <a:pt x="65" y="19"/>
                      <a:pt x="57" y="21"/>
                    </a:cubicBezTo>
                    <a:cubicBezTo>
                      <a:pt x="49" y="23"/>
                      <a:pt x="0" y="25"/>
                      <a:pt x="0" y="25"/>
                    </a:cubicBezTo>
                    <a:cubicBezTo>
                      <a:pt x="0" y="25"/>
                      <a:pt x="20" y="22"/>
                      <a:pt x="21" y="20"/>
                    </a:cubicBezTo>
                    <a:cubicBezTo>
                      <a:pt x="23" y="18"/>
                      <a:pt x="21" y="14"/>
                      <a:pt x="22" y="12"/>
                    </a:cubicBezTo>
                    <a:cubicBezTo>
                      <a:pt x="23" y="10"/>
                      <a:pt x="24" y="10"/>
                      <a:pt x="23" y="6"/>
                    </a:cubicBezTo>
                    <a:cubicBezTo>
                      <a:pt x="23" y="3"/>
                      <a:pt x="23" y="3"/>
                      <a:pt x="23" y="3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30"/>
              <p:cNvSpPr>
                <a:spLocks/>
              </p:cNvSpPr>
              <p:nvPr/>
            </p:nvSpPr>
            <p:spPr bwMode="auto">
              <a:xfrm>
                <a:off x="6453188" y="5172076"/>
                <a:ext cx="633413" cy="69850"/>
              </a:xfrm>
              <a:custGeom>
                <a:avLst/>
                <a:gdLst>
                  <a:gd name="T0" fmla="*/ 20 w 81"/>
                  <a:gd name="T1" fmla="*/ 1 h 9"/>
                  <a:gd name="T2" fmla="*/ 73 w 81"/>
                  <a:gd name="T3" fmla="*/ 0 h 9"/>
                  <a:gd name="T4" fmla="*/ 80 w 81"/>
                  <a:gd name="T5" fmla="*/ 3 h 9"/>
                  <a:gd name="T6" fmla="*/ 3 w 81"/>
                  <a:gd name="T7" fmla="*/ 9 h 9"/>
                  <a:gd name="T8" fmla="*/ 24 w 81"/>
                  <a:gd name="T9" fmla="*/ 5 h 9"/>
                  <a:gd name="T10" fmla="*/ 20 w 81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9">
                    <a:moveTo>
                      <a:pt x="20" y="1"/>
                    </a:moveTo>
                    <a:cubicBezTo>
                      <a:pt x="20" y="1"/>
                      <a:pt x="66" y="0"/>
                      <a:pt x="73" y="0"/>
                    </a:cubicBezTo>
                    <a:cubicBezTo>
                      <a:pt x="81" y="0"/>
                      <a:pt x="81" y="3"/>
                      <a:pt x="80" y="3"/>
                    </a:cubicBezTo>
                    <a:cubicBezTo>
                      <a:pt x="78" y="4"/>
                      <a:pt x="5" y="9"/>
                      <a:pt x="3" y="9"/>
                    </a:cubicBezTo>
                    <a:cubicBezTo>
                      <a:pt x="0" y="9"/>
                      <a:pt x="21" y="6"/>
                      <a:pt x="24" y="5"/>
                    </a:cubicBezTo>
                    <a:cubicBezTo>
                      <a:pt x="27" y="4"/>
                      <a:pt x="26" y="2"/>
                      <a:pt x="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31"/>
              <p:cNvSpPr>
                <a:spLocks/>
              </p:cNvSpPr>
              <p:nvPr/>
            </p:nvSpPr>
            <p:spPr bwMode="auto">
              <a:xfrm>
                <a:off x="6523038" y="5287963"/>
                <a:ext cx="563563" cy="55563"/>
              </a:xfrm>
              <a:custGeom>
                <a:avLst/>
                <a:gdLst>
                  <a:gd name="T0" fmla="*/ 26 w 72"/>
                  <a:gd name="T1" fmla="*/ 1 h 7"/>
                  <a:gd name="T2" fmla="*/ 72 w 72"/>
                  <a:gd name="T3" fmla="*/ 0 h 7"/>
                  <a:gd name="T4" fmla="*/ 49 w 72"/>
                  <a:gd name="T5" fmla="*/ 5 h 7"/>
                  <a:gd name="T6" fmla="*/ 4 w 72"/>
                  <a:gd name="T7" fmla="*/ 7 h 7"/>
                  <a:gd name="T8" fmla="*/ 26 w 7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">
                    <a:moveTo>
                      <a:pt x="26" y="1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51" y="5"/>
                      <a:pt x="49" y="5"/>
                    </a:cubicBezTo>
                    <a:cubicBezTo>
                      <a:pt x="47" y="5"/>
                      <a:pt x="9" y="7"/>
                      <a:pt x="4" y="7"/>
                    </a:cubicBezTo>
                    <a:cubicBezTo>
                      <a:pt x="0" y="7"/>
                      <a:pt x="35" y="3"/>
                      <a:pt x="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32"/>
              <p:cNvSpPr>
                <a:spLocks/>
              </p:cNvSpPr>
              <p:nvPr/>
            </p:nvSpPr>
            <p:spPr bwMode="auto">
              <a:xfrm>
                <a:off x="6492875" y="5405438"/>
                <a:ext cx="600075" cy="77788"/>
              </a:xfrm>
              <a:custGeom>
                <a:avLst/>
                <a:gdLst>
                  <a:gd name="T0" fmla="*/ 15 w 77"/>
                  <a:gd name="T1" fmla="*/ 2 h 10"/>
                  <a:gd name="T2" fmla="*/ 73 w 77"/>
                  <a:gd name="T3" fmla="*/ 0 h 10"/>
                  <a:gd name="T4" fmla="*/ 72 w 77"/>
                  <a:gd name="T5" fmla="*/ 5 h 10"/>
                  <a:gd name="T6" fmla="*/ 0 w 77"/>
                  <a:gd name="T7" fmla="*/ 10 h 10"/>
                  <a:gd name="T8" fmla="*/ 31 w 77"/>
                  <a:gd name="T9" fmla="*/ 5 h 10"/>
                  <a:gd name="T10" fmla="*/ 15 w 77"/>
                  <a:gd name="T1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10">
                    <a:moveTo>
                      <a:pt x="15" y="2"/>
                    </a:moveTo>
                    <a:cubicBezTo>
                      <a:pt x="15" y="2"/>
                      <a:pt x="69" y="0"/>
                      <a:pt x="73" y="0"/>
                    </a:cubicBezTo>
                    <a:cubicBezTo>
                      <a:pt x="77" y="0"/>
                      <a:pt x="75" y="4"/>
                      <a:pt x="72" y="5"/>
                    </a:cubicBezTo>
                    <a:cubicBezTo>
                      <a:pt x="68" y="6"/>
                      <a:pt x="0" y="10"/>
                      <a:pt x="0" y="10"/>
                    </a:cubicBezTo>
                    <a:cubicBezTo>
                      <a:pt x="0" y="10"/>
                      <a:pt x="29" y="6"/>
                      <a:pt x="31" y="5"/>
                    </a:cubicBezTo>
                    <a:cubicBezTo>
                      <a:pt x="32" y="4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33"/>
              <p:cNvSpPr>
                <a:spLocks/>
              </p:cNvSpPr>
              <p:nvPr/>
            </p:nvSpPr>
            <p:spPr bwMode="auto">
              <a:xfrm>
                <a:off x="6640513" y="5522913"/>
                <a:ext cx="452438" cy="69850"/>
              </a:xfrm>
              <a:custGeom>
                <a:avLst/>
                <a:gdLst>
                  <a:gd name="T0" fmla="*/ 0 w 58"/>
                  <a:gd name="T1" fmla="*/ 4 h 9"/>
                  <a:gd name="T2" fmla="*/ 56 w 58"/>
                  <a:gd name="T3" fmla="*/ 0 h 9"/>
                  <a:gd name="T4" fmla="*/ 0 w 58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9">
                    <a:moveTo>
                      <a:pt x="0" y="4"/>
                    </a:moveTo>
                    <a:cubicBezTo>
                      <a:pt x="0" y="4"/>
                      <a:pt x="55" y="0"/>
                      <a:pt x="56" y="0"/>
                    </a:cubicBezTo>
                    <a:cubicBezTo>
                      <a:pt x="58" y="0"/>
                      <a:pt x="22" y="9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34"/>
              <p:cNvSpPr>
                <a:spLocks/>
              </p:cNvSpPr>
              <p:nvPr/>
            </p:nvSpPr>
            <p:spPr bwMode="auto">
              <a:xfrm>
                <a:off x="6477000" y="5662613"/>
                <a:ext cx="585788" cy="63500"/>
              </a:xfrm>
              <a:custGeom>
                <a:avLst/>
                <a:gdLst>
                  <a:gd name="T0" fmla="*/ 23 w 75"/>
                  <a:gd name="T1" fmla="*/ 0 h 8"/>
                  <a:gd name="T2" fmla="*/ 71 w 75"/>
                  <a:gd name="T3" fmla="*/ 0 h 8"/>
                  <a:gd name="T4" fmla="*/ 65 w 75"/>
                  <a:gd name="T5" fmla="*/ 4 h 8"/>
                  <a:gd name="T6" fmla="*/ 0 w 75"/>
                  <a:gd name="T7" fmla="*/ 8 h 8"/>
                  <a:gd name="T8" fmla="*/ 31 w 75"/>
                  <a:gd name="T9" fmla="*/ 3 h 8"/>
                  <a:gd name="T10" fmla="*/ 23 w 7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">
                    <a:moveTo>
                      <a:pt x="23" y="0"/>
                    </a:moveTo>
                    <a:cubicBezTo>
                      <a:pt x="23" y="0"/>
                      <a:pt x="67" y="0"/>
                      <a:pt x="71" y="0"/>
                    </a:cubicBezTo>
                    <a:cubicBezTo>
                      <a:pt x="75" y="1"/>
                      <a:pt x="68" y="3"/>
                      <a:pt x="65" y="4"/>
                    </a:cubicBezTo>
                    <a:cubicBezTo>
                      <a:pt x="62" y="5"/>
                      <a:pt x="0" y="8"/>
                      <a:pt x="0" y="8"/>
                    </a:cubicBezTo>
                    <a:cubicBezTo>
                      <a:pt x="0" y="8"/>
                      <a:pt x="28" y="4"/>
                      <a:pt x="31" y="3"/>
                    </a:cubicBezTo>
                    <a:cubicBezTo>
                      <a:pt x="33" y="3"/>
                      <a:pt x="33" y="3"/>
                      <a:pt x="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35"/>
              <p:cNvSpPr>
                <a:spLocks/>
              </p:cNvSpPr>
              <p:nvPr/>
            </p:nvSpPr>
            <p:spPr bwMode="auto">
              <a:xfrm>
                <a:off x="6664325" y="5764213"/>
                <a:ext cx="428625" cy="55563"/>
              </a:xfrm>
              <a:custGeom>
                <a:avLst/>
                <a:gdLst>
                  <a:gd name="T0" fmla="*/ 0 w 55"/>
                  <a:gd name="T1" fmla="*/ 3 h 7"/>
                  <a:gd name="T2" fmla="*/ 53 w 55"/>
                  <a:gd name="T3" fmla="*/ 0 h 7"/>
                  <a:gd name="T4" fmla="*/ 0 w 55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7">
                    <a:moveTo>
                      <a:pt x="0" y="3"/>
                    </a:moveTo>
                    <a:cubicBezTo>
                      <a:pt x="0" y="3"/>
                      <a:pt x="51" y="0"/>
                      <a:pt x="53" y="0"/>
                    </a:cubicBezTo>
                    <a:cubicBezTo>
                      <a:pt x="55" y="0"/>
                      <a:pt x="28" y="7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36"/>
              <p:cNvSpPr>
                <a:spLocks/>
              </p:cNvSpPr>
              <p:nvPr/>
            </p:nvSpPr>
            <p:spPr bwMode="auto">
              <a:xfrm>
                <a:off x="6696075" y="5889626"/>
                <a:ext cx="334963" cy="61913"/>
              </a:xfrm>
              <a:custGeom>
                <a:avLst/>
                <a:gdLst>
                  <a:gd name="T0" fmla="*/ 0 w 43"/>
                  <a:gd name="T1" fmla="*/ 2 h 8"/>
                  <a:gd name="T2" fmla="*/ 41 w 43"/>
                  <a:gd name="T3" fmla="*/ 1 h 8"/>
                  <a:gd name="T4" fmla="*/ 26 w 43"/>
                  <a:gd name="T5" fmla="*/ 7 h 8"/>
                  <a:gd name="T6" fmla="*/ 0 w 43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8">
                    <a:moveTo>
                      <a:pt x="0" y="2"/>
                    </a:moveTo>
                    <a:cubicBezTo>
                      <a:pt x="0" y="2"/>
                      <a:pt x="38" y="0"/>
                      <a:pt x="41" y="1"/>
                    </a:cubicBezTo>
                    <a:cubicBezTo>
                      <a:pt x="43" y="1"/>
                      <a:pt x="31" y="5"/>
                      <a:pt x="26" y="7"/>
                    </a:cubicBezTo>
                    <a:cubicBezTo>
                      <a:pt x="20" y="8"/>
                      <a:pt x="12" y="7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37"/>
              <p:cNvSpPr>
                <a:spLocks/>
              </p:cNvSpPr>
              <p:nvPr/>
            </p:nvSpPr>
            <p:spPr bwMode="auto">
              <a:xfrm>
                <a:off x="6546850" y="5943601"/>
                <a:ext cx="655638" cy="63500"/>
              </a:xfrm>
              <a:custGeom>
                <a:avLst/>
                <a:gdLst>
                  <a:gd name="T0" fmla="*/ 0 w 84"/>
                  <a:gd name="T1" fmla="*/ 5 h 8"/>
                  <a:gd name="T2" fmla="*/ 84 w 84"/>
                  <a:gd name="T3" fmla="*/ 0 h 8"/>
                  <a:gd name="T4" fmla="*/ 32 w 84"/>
                  <a:gd name="T5" fmla="*/ 8 h 8"/>
                  <a:gd name="T6" fmla="*/ 0 w 84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8">
                    <a:moveTo>
                      <a:pt x="0" y="5"/>
                    </a:moveTo>
                    <a:cubicBezTo>
                      <a:pt x="0" y="5"/>
                      <a:pt x="76" y="2"/>
                      <a:pt x="84" y="0"/>
                    </a:cubicBezTo>
                    <a:cubicBezTo>
                      <a:pt x="84" y="0"/>
                      <a:pt x="75" y="6"/>
                      <a:pt x="32" y="8"/>
                    </a:cubicBezTo>
                    <a:cubicBezTo>
                      <a:pt x="32" y="8"/>
                      <a:pt x="9" y="7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8"/>
              <p:cNvSpPr>
                <a:spLocks/>
              </p:cNvSpPr>
              <p:nvPr/>
            </p:nvSpPr>
            <p:spPr bwMode="auto">
              <a:xfrm>
                <a:off x="7304088" y="5180013"/>
                <a:ext cx="77788" cy="46038"/>
              </a:xfrm>
              <a:custGeom>
                <a:avLst/>
                <a:gdLst>
                  <a:gd name="T0" fmla="*/ 7 w 10"/>
                  <a:gd name="T1" fmla="*/ 0 h 6"/>
                  <a:gd name="T2" fmla="*/ 0 w 10"/>
                  <a:gd name="T3" fmla="*/ 6 h 6"/>
                  <a:gd name="T4" fmla="*/ 7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cubicBezTo>
                      <a:pt x="7" y="0"/>
                      <a:pt x="10" y="5"/>
                      <a:pt x="0" y="6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39"/>
              <p:cNvSpPr>
                <a:spLocks/>
              </p:cNvSpPr>
              <p:nvPr/>
            </p:nvSpPr>
            <p:spPr bwMode="auto">
              <a:xfrm>
                <a:off x="7296150" y="4921251"/>
                <a:ext cx="85725" cy="39688"/>
              </a:xfrm>
              <a:custGeom>
                <a:avLst/>
                <a:gdLst>
                  <a:gd name="T0" fmla="*/ 8 w 11"/>
                  <a:gd name="T1" fmla="*/ 0 h 5"/>
                  <a:gd name="T2" fmla="*/ 0 w 11"/>
                  <a:gd name="T3" fmla="*/ 5 h 5"/>
                  <a:gd name="T4" fmla="*/ 8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8" y="0"/>
                    </a:moveTo>
                    <a:cubicBezTo>
                      <a:pt x="8" y="0"/>
                      <a:pt x="11" y="4"/>
                      <a:pt x="0" y="5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40"/>
              <p:cNvSpPr>
                <a:spLocks/>
              </p:cNvSpPr>
              <p:nvPr/>
            </p:nvSpPr>
            <p:spPr bwMode="auto">
              <a:xfrm>
                <a:off x="7265988" y="5421313"/>
                <a:ext cx="115888" cy="39688"/>
              </a:xfrm>
              <a:custGeom>
                <a:avLst/>
                <a:gdLst>
                  <a:gd name="T0" fmla="*/ 11 w 15"/>
                  <a:gd name="T1" fmla="*/ 0 h 5"/>
                  <a:gd name="T2" fmla="*/ 0 w 15"/>
                  <a:gd name="T3" fmla="*/ 5 h 5"/>
                  <a:gd name="T4" fmla="*/ 11 w 1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11" y="0"/>
                      <a:pt x="15" y="4"/>
                      <a:pt x="0" y="5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41"/>
              <p:cNvSpPr>
                <a:spLocks/>
              </p:cNvSpPr>
              <p:nvPr/>
            </p:nvSpPr>
            <p:spPr bwMode="auto">
              <a:xfrm>
                <a:off x="7273925" y="5576888"/>
                <a:ext cx="93663" cy="117475"/>
              </a:xfrm>
              <a:custGeom>
                <a:avLst/>
                <a:gdLst>
                  <a:gd name="T0" fmla="*/ 6 w 12"/>
                  <a:gd name="T1" fmla="*/ 0 h 15"/>
                  <a:gd name="T2" fmla="*/ 7 w 12"/>
                  <a:gd name="T3" fmla="*/ 6 h 15"/>
                  <a:gd name="T4" fmla="*/ 12 w 12"/>
                  <a:gd name="T5" fmla="*/ 12 h 15"/>
                  <a:gd name="T6" fmla="*/ 0 w 12"/>
                  <a:gd name="T7" fmla="*/ 14 h 15"/>
                  <a:gd name="T8" fmla="*/ 6 w 12"/>
                  <a:gd name="T9" fmla="*/ 10 h 15"/>
                  <a:gd name="T10" fmla="*/ 6 w 12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6" y="0"/>
                    </a:moveTo>
                    <a:cubicBezTo>
                      <a:pt x="6" y="0"/>
                      <a:pt x="6" y="5"/>
                      <a:pt x="7" y="6"/>
                    </a:cubicBezTo>
                    <a:cubicBezTo>
                      <a:pt x="8" y="7"/>
                      <a:pt x="12" y="12"/>
                      <a:pt x="12" y="12"/>
                    </a:cubicBezTo>
                    <a:cubicBezTo>
                      <a:pt x="12" y="12"/>
                      <a:pt x="3" y="15"/>
                      <a:pt x="0" y="14"/>
                    </a:cubicBezTo>
                    <a:cubicBezTo>
                      <a:pt x="0" y="14"/>
                      <a:pt x="5" y="12"/>
                      <a:pt x="6" y="10"/>
                    </a:cubicBezTo>
                    <a:cubicBezTo>
                      <a:pt x="6" y="9"/>
                      <a:pt x="5" y="1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42"/>
              <p:cNvSpPr>
                <a:spLocks/>
              </p:cNvSpPr>
              <p:nvPr/>
            </p:nvSpPr>
            <p:spPr bwMode="auto">
              <a:xfrm>
                <a:off x="7312025" y="5873751"/>
                <a:ext cx="47625" cy="39688"/>
              </a:xfrm>
              <a:custGeom>
                <a:avLst/>
                <a:gdLst>
                  <a:gd name="T0" fmla="*/ 3 w 6"/>
                  <a:gd name="T1" fmla="*/ 0 h 5"/>
                  <a:gd name="T2" fmla="*/ 0 w 6"/>
                  <a:gd name="T3" fmla="*/ 5 h 5"/>
                  <a:gd name="T4" fmla="*/ 3 w 6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3" y="0"/>
                      <a:pt x="6" y="4"/>
                      <a:pt x="0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43"/>
              <p:cNvSpPr>
                <a:spLocks/>
              </p:cNvSpPr>
              <p:nvPr/>
            </p:nvSpPr>
            <p:spPr bwMode="auto">
              <a:xfrm>
                <a:off x="5845175" y="4875213"/>
                <a:ext cx="428625" cy="46038"/>
              </a:xfrm>
              <a:custGeom>
                <a:avLst/>
                <a:gdLst>
                  <a:gd name="T0" fmla="*/ 0 w 55"/>
                  <a:gd name="T1" fmla="*/ 0 h 6"/>
                  <a:gd name="T2" fmla="*/ 55 w 55"/>
                  <a:gd name="T3" fmla="*/ 3 h 6"/>
                  <a:gd name="T4" fmla="*/ 0 w 5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6">
                    <a:moveTo>
                      <a:pt x="0" y="0"/>
                    </a:moveTo>
                    <a:cubicBezTo>
                      <a:pt x="55" y="3"/>
                      <a:pt x="55" y="3"/>
                      <a:pt x="55" y="3"/>
                    </a:cubicBezTo>
                    <a:cubicBezTo>
                      <a:pt x="55" y="3"/>
                      <a:pt x="15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44"/>
              <p:cNvSpPr>
                <a:spLocks/>
              </p:cNvSpPr>
              <p:nvPr/>
            </p:nvSpPr>
            <p:spPr bwMode="auto">
              <a:xfrm>
                <a:off x="5735638" y="5265738"/>
                <a:ext cx="147638" cy="38100"/>
              </a:xfrm>
              <a:custGeom>
                <a:avLst/>
                <a:gdLst>
                  <a:gd name="T0" fmla="*/ 7 w 19"/>
                  <a:gd name="T1" fmla="*/ 0 h 5"/>
                  <a:gd name="T2" fmla="*/ 19 w 19"/>
                  <a:gd name="T3" fmla="*/ 1 h 5"/>
                  <a:gd name="T4" fmla="*/ 4 w 19"/>
                  <a:gd name="T5" fmla="*/ 4 h 5"/>
                  <a:gd name="T6" fmla="*/ 7 w 1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">
                    <a:moveTo>
                      <a:pt x="7" y="0"/>
                    </a:move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7" y="4"/>
                      <a:pt x="4" y="4"/>
                    </a:cubicBezTo>
                    <a:cubicBezTo>
                      <a:pt x="0" y="5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45"/>
              <p:cNvSpPr>
                <a:spLocks/>
              </p:cNvSpPr>
              <p:nvPr/>
            </p:nvSpPr>
            <p:spPr bwMode="auto">
              <a:xfrm>
                <a:off x="5735638" y="5499101"/>
                <a:ext cx="155575" cy="31750"/>
              </a:xfrm>
              <a:custGeom>
                <a:avLst/>
                <a:gdLst>
                  <a:gd name="T0" fmla="*/ 6 w 20"/>
                  <a:gd name="T1" fmla="*/ 0 h 4"/>
                  <a:gd name="T2" fmla="*/ 20 w 20"/>
                  <a:gd name="T3" fmla="*/ 0 h 4"/>
                  <a:gd name="T4" fmla="*/ 2 w 20"/>
                  <a:gd name="T5" fmla="*/ 4 h 4"/>
                  <a:gd name="T6" fmla="*/ 6 w 2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6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4" y="4"/>
                      <a:pt x="2" y="4"/>
                    </a:cubicBezTo>
                    <a:cubicBezTo>
                      <a:pt x="0" y="4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146"/>
              <p:cNvSpPr>
                <a:spLocks/>
              </p:cNvSpPr>
              <p:nvPr/>
            </p:nvSpPr>
            <p:spPr bwMode="auto">
              <a:xfrm>
                <a:off x="5727700" y="5756276"/>
                <a:ext cx="155575" cy="39688"/>
              </a:xfrm>
              <a:custGeom>
                <a:avLst/>
                <a:gdLst>
                  <a:gd name="T0" fmla="*/ 6 w 20"/>
                  <a:gd name="T1" fmla="*/ 0 h 5"/>
                  <a:gd name="T2" fmla="*/ 20 w 20"/>
                  <a:gd name="T3" fmla="*/ 1 h 5"/>
                  <a:gd name="T4" fmla="*/ 2 w 20"/>
                  <a:gd name="T5" fmla="*/ 5 h 5"/>
                  <a:gd name="T6" fmla="*/ 6 w 20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5">
                    <a:moveTo>
                      <a:pt x="6" y="0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3" y="5"/>
                      <a:pt x="2" y="5"/>
                    </a:cubicBezTo>
                    <a:cubicBezTo>
                      <a:pt x="0" y="5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47"/>
              <p:cNvSpPr>
                <a:spLocks/>
              </p:cNvSpPr>
              <p:nvPr/>
            </p:nvSpPr>
            <p:spPr bwMode="auto">
              <a:xfrm>
                <a:off x="5859463" y="5975351"/>
                <a:ext cx="563563" cy="69850"/>
              </a:xfrm>
              <a:custGeom>
                <a:avLst/>
                <a:gdLst>
                  <a:gd name="T0" fmla="*/ 0 w 72"/>
                  <a:gd name="T1" fmla="*/ 0 h 9"/>
                  <a:gd name="T2" fmla="*/ 68 w 72"/>
                  <a:gd name="T3" fmla="*/ 1 h 9"/>
                  <a:gd name="T4" fmla="*/ 0 w 72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9">
                    <a:moveTo>
                      <a:pt x="0" y="0"/>
                    </a:moveTo>
                    <a:cubicBezTo>
                      <a:pt x="0" y="0"/>
                      <a:pt x="65" y="2"/>
                      <a:pt x="68" y="1"/>
                    </a:cubicBezTo>
                    <a:cubicBezTo>
                      <a:pt x="72" y="1"/>
                      <a:pt x="24" y="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48"/>
              <p:cNvSpPr>
                <a:spLocks/>
              </p:cNvSpPr>
              <p:nvPr/>
            </p:nvSpPr>
            <p:spPr bwMode="auto">
              <a:xfrm>
                <a:off x="6859588" y="6037263"/>
                <a:ext cx="280988" cy="250825"/>
              </a:xfrm>
              <a:custGeom>
                <a:avLst/>
                <a:gdLst>
                  <a:gd name="T0" fmla="*/ 36 w 36"/>
                  <a:gd name="T1" fmla="*/ 0 h 32"/>
                  <a:gd name="T2" fmla="*/ 3 w 36"/>
                  <a:gd name="T3" fmla="*/ 31 h 32"/>
                  <a:gd name="T4" fmla="*/ 36 w 36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32">
                    <a:moveTo>
                      <a:pt x="36" y="0"/>
                    </a:moveTo>
                    <a:cubicBezTo>
                      <a:pt x="36" y="0"/>
                      <a:pt x="5" y="30"/>
                      <a:pt x="3" y="31"/>
                    </a:cubicBezTo>
                    <a:cubicBezTo>
                      <a:pt x="0" y="32"/>
                      <a:pt x="21" y="8"/>
                      <a:pt x="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296" y="6121351"/>
              <a:ext cx="3499407" cy="560881"/>
            </a:xfrm>
            <a:prstGeom prst="rect">
              <a:avLst/>
            </a:prstGeom>
          </p:spPr>
        </p:pic>
      </p:grpSp>
      <p:grpSp>
        <p:nvGrpSpPr>
          <p:cNvPr id="171" name="组合 170"/>
          <p:cNvGrpSpPr/>
          <p:nvPr/>
        </p:nvGrpSpPr>
        <p:grpSpPr>
          <a:xfrm>
            <a:off x="8715054" y="1868619"/>
            <a:ext cx="2731870" cy="2526640"/>
            <a:chOff x="8257863" y="1838731"/>
            <a:chExt cx="2731870" cy="2526640"/>
          </a:xfrm>
        </p:grpSpPr>
        <p:sp>
          <p:nvSpPr>
            <p:cNvPr id="172" name="椭圆 171"/>
            <p:cNvSpPr/>
            <p:nvPr/>
          </p:nvSpPr>
          <p:spPr>
            <a:xfrm>
              <a:off x="8257863" y="1938432"/>
              <a:ext cx="746438" cy="7464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Freeform 72"/>
            <p:cNvSpPr>
              <a:spLocks noEditPoints="1"/>
            </p:cNvSpPr>
            <p:nvPr/>
          </p:nvSpPr>
          <p:spPr bwMode="auto">
            <a:xfrm>
              <a:off x="8438271" y="2106143"/>
              <a:ext cx="385620" cy="411012"/>
            </a:xfrm>
            <a:custGeom>
              <a:avLst/>
              <a:gdLst>
                <a:gd name="T0" fmla="*/ 127 w 358"/>
                <a:gd name="T1" fmla="*/ 292 h 382"/>
                <a:gd name="T2" fmla="*/ 322 w 358"/>
                <a:gd name="T3" fmla="*/ 63 h 382"/>
                <a:gd name="T4" fmla="*/ 333 w 358"/>
                <a:gd name="T5" fmla="*/ 113 h 382"/>
                <a:gd name="T6" fmla="*/ 336 w 358"/>
                <a:gd name="T7" fmla="*/ 178 h 382"/>
                <a:gd name="T8" fmla="*/ 338 w 358"/>
                <a:gd name="T9" fmla="*/ 245 h 382"/>
                <a:gd name="T10" fmla="*/ 321 w 358"/>
                <a:gd name="T11" fmla="*/ 314 h 382"/>
                <a:gd name="T12" fmla="*/ 271 w 358"/>
                <a:gd name="T13" fmla="*/ 382 h 382"/>
                <a:gd name="T14" fmla="*/ 172 w 358"/>
                <a:gd name="T15" fmla="*/ 226 h 382"/>
                <a:gd name="T16" fmla="*/ 123 w 358"/>
                <a:gd name="T17" fmla="*/ 197 h 382"/>
                <a:gd name="T18" fmla="*/ 125 w 358"/>
                <a:gd name="T19" fmla="*/ 208 h 382"/>
                <a:gd name="T20" fmla="*/ 174 w 358"/>
                <a:gd name="T21" fmla="*/ 236 h 382"/>
                <a:gd name="T22" fmla="*/ 172 w 358"/>
                <a:gd name="T23" fmla="*/ 226 h 382"/>
                <a:gd name="T24" fmla="*/ 288 w 358"/>
                <a:gd name="T25" fmla="*/ 136 h 382"/>
                <a:gd name="T26" fmla="*/ 263 w 358"/>
                <a:gd name="T27" fmla="*/ 125 h 382"/>
                <a:gd name="T28" fmla="*/ 171 w 358"/>
                <a:gd name="T29" fmla="*/ 70 h 382"/>
                <a:gd name="T30" fmla="*/ 148 w 358"/>
                <a:gd name="T31" fmla="*/ 54 h 382"/>
                <a:gd name="T32" fmla="*/ 171 w 358"/>
                <a:gd name="T33" fmla="*/ 70 h 382"/>
                <a:gd name="T34" fmla="*/ 204 w 358"/>
                <a:gd name="T35" fmla="*/ 39 h 382"/>
                <a:gd name="T36" fmla="*/ 193 w 358"/>
                <a:gd name="T37" fmla="*/ 64 h 382"/>
                <a:gd name="T38" fmla="*/ 258 w 358"/>
                <a:gd name="T39" fmla="*/ 103 h 382"/>
                <a:gd name="T40" fmla="*/ 274 w 358"/>
                <a:gd name="T41" fmla="*/ 80 h 382"/>
                <a:gd name="T42" fmla="*/ 258 w 358"/>
                <a:gd name="T43" fmla="*/ 103 h 382"/>
                <a:gd name="T44" fmla="*/ 249 w 358"/>
                <a:gd name="T45" fmla="*/ 55 h 382"/>
                <a:gd name="T46" fmla="*/ 226 w 358"/>
                <a:gd name="T47" fmla="*/ 71 h 382"/>
                <a:gd name="T48" fmla="*/ 182 w 358"/>
                <a:gd name="T49" fmla="*/ 209 h 382"/>
                <a:gd name="T50" fmla="*/ 133 w 358"/>
                <a:gd name="T51" fmla="*/ 180 h 382"/>
                <a:gd name="T52" fmla="*/ 135 w 358"/>
                <a:gd name="T53" fmla="*/ 190 h 382"/>
                <a:gd name="T54" fmla="*/ 184 w 358"/>
                <a:gd name="T55" fmla="*/ 219 h 382"/>
                <a:gd name="T56" fmla="*/ 182 w 358"/>
                <a:gd name="T57" fmla="*/ 209 h 382"/>
                <a:gd name="T58" fmla="*/ 157 w 358"/>
                <a:gd name="T59" fmla="*/ 104 h 382"/>
                <a:gd name="T60" fmla="*/ 186 w 358"/>
                <a:gd name="T61" fmla="*/ 195 h 382"/>
                <a:gd name="T62" fmla="*/ 222 w 358"/>
                <a:gd name="T63" fmla="*/ 90 h 382"/>
                <a:gd name="T64" fmla="*/ 136 w 358"/>
                <a:gd name="T65" fmla="*/ 238 h 382"/>
                <a:gd name="T66" fmla="*/ 129 w 358"/>
                <a:gd name="T67" fmla="*/ 21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8" h="382">
                  <a:moveTo>
                    <a:pt x="131" y="382"/>
                  </a:moveTo>
                  <a:cubicBezTo>
                    <a:pt x="135" y="352"/>
                    <a:pt x="135" y="320"/>
                    <a:pt x="127" y="292"/>
                  </a:cubicBezTo>
                  <a:cubicBezTo>
                    <a:pt x="0" y="220"/>
                    <a:pt x="34" y="56"/>
                    <a:pt x="140" y="23"/>
                  </a:cubicBezTo>
                  <a:cubicBezTo>
                    <a:pt x="196" y="0"/>
                    <a:pt x="272" y="14"/>
                    <a:pt x="322" y="63"/>
                  </a:cubicBezTo>
                  <a:cubicBezTo>
                    <a:pt x="358" y="99"/>
                    <a:pt x="340" y="109"/>
                    <a:pt x="340" y="109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37" y="130"/>
                    <a:pt x="345" y="162"/>
                    <a:pt x="344" y="166"/>
                  </a:cubicBezTo>
                  <a:cubicBezTo>
                    <a:pt x="342" y="172"/>
                    <a:pt x="336" y="178"/>
                    <a:pt x="336" y="178"/>
                  </a:cubicBezTo>
                  <a:cubicBezTo>
                    <a:pt x="354" y="239"/>
                    <a:pt x="354" y="239"/>
                    <a:pt x="354" y="239"/>
                  </a:cubicBezTo>
                  <a:cubicBezTo>
                    <a:pt x="338" y="245"/>
                    <a:pt x="338" y="245"/>
                    <a:pt x="338" y="245"/>
                  </a:cubicBezTo>
                  <a:cubicBezTo>
                    <a:pt x="341" y="265"/>
                    <a:pt x="343" y="281"/>
                    <a:pt x="341" y="300"/>
                  </a:cubicBezTo>
                  <a:cubicBezTo>
                    <a:pt x="341" y="304"/>
                    <a:pt x="330" y="313"/>
                    <a:pt x="321" y="314"/>
                  </a:cubicBezTo>
                  <a:cubicBezTo>
                    <a:pt x="267" y="317"/>
                    <a:pt x="267" y="317"/>
                    <a:pt x="267" y="317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131" y="382"/>
                    <a:pt x="131" y="382"/>
                    <a:pt x="131" y="382"/>
                  </a:cubicBezTo>
                  <a:close/>
                  <a:moveTo>
                    <a:pt x="172" y="226"/>
                  </a:moveTo>
                  <a:cubicBezTo>
                    <a:pt x="132" y="196"/>
                    <a:pt x="132" y="196"/>
                    <a:pt x="132" y="196"/>
                  </a:cubicBezTo>
                  <a:cubicBezTo>
                    <a:pt x="129" y="193"/>
                    <a:pt x="125" y="194"/>
                    <a:pt x="123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1" y="201"/>
                    <a:pt x="122" y="205"/>
                    <a:pt x="125" y="208"/>
                  </a:cubicBezTo>
                  <a:cubicBezTo>
                    <a:pt x="165" y="238"/>
                    <a:pt x="165" y="238"/>
                    <a:pt x="165" y="238"/>
                  </a:cubicBezTo>
                  <a:cubicBezTo>
                    <a:pt x="168" y="240"/>
                    <a:pt x="172" y="239"/>
                    <a:pt x="174" y="236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6" y="233"/>
                    <a:pt x="175" y="228"/>
                    <a:pt x="172" y="226"/>
                  </a:cubicBezTo>
                  <a:close/>
                  <a:moveTo>
                    <a:pt x="263" y="136"/>
                  </a:moveTo>
                  <a:cubicBezTo>
                    <a:pt x="288" y="136"/>
                    <a:pt x="288" y="136"/>
                    <a:pt x="288" y="136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263" y="136"/>
                    <a:pt x="263" y="136"/>
                    <a:pt x="263" y="136"/>
                  </a:cubicBezTo>
                  <a:close/>
                  <a:moveTo>
                    <a:pt x="171" y="70"/>
                  </a:moveTo>
                  <a:cubicBezTo>
                    <a:pt x="158" y="48"/>
                    <a:pt x="158" y="48"/>
                    <a:pt x="158" y="48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71" y="70"/>
                    <a:pt x="171" y="70"/>
                    <a:pt x="171" y="70"/>
                  </a:cubicBezTo>
                  <a:close/>
                  <a:moveTo>
                    <a:pt x="204" y="64"/>
                  </a:moveTo>
                  <a:cubicBezTo>
                    <a:pt x="204" y="39"/>
                    <a:pt x="204" y="39"/>
                    <a:pt x="204" y="39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204" y="64"/>
                    <a:pt x="204" y="64"/>
                    <a:pt x="204" y="64"/>
                  </a:cubicBezTo>
                  <a:close/>
                  <a:moveTo>
                    <a:pt x="258" y="103"/>
                  </a:moveTo>
                  <a:cubicBezTo>
                    <a:pt x="279" y="90"/>
                    <a:pt x="279" y="90"/>
                    <a:pt x="279" y="90"/>
                  </a:cubicBezTo>
                  <a:cubicBezTo>
                    <a:pt x="274" y="80"/>
                    <a:pt x="274" y="80"/>
                    <a:pt x="274" y="80"/>
                  </a:cubicBezTo>
                  <a:cubicBezTo>
                    <a:pt x="252" y="93"/>
                    <a:pt x="252" y="93"/>
                    <a:pt x="252" y="93"/>
                  </a:cubicBezTo>
                  <a:cubicBezTo>
                    <a:pt x="258" y="103"/>
                    <a:pt x="258" y="103"/>
                    <a:pt x="258" y="103"/>
                  </a:cubicBezTo>
                  <a:close/>
                  <a:moveTo>
                    <a:pt x="236" y="76"/>
                  </a:moveTo>
                  <a:cubicBezTo>
                    <a:pt x="249" y="55"/>
                    <a:pt x="249" y="55"/>
                    <a:pt x="249" y="55"/>
                  </a:cubicBezTo>
                  <a:cubicBezTo>
                    <a:pt x="239" y="49"/>
                    <a:pt x="239" y="49"/>
                    <a:pt x="239" y="49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6" y="76"/>
                    <a:pt x="236" y="76"/>
                    <a:pt x="236" y="76"/>
                  </a:cubicBezTo>
                  <a:close/>
                  <a:moveTo>
                    <a:pt x="182" y="209"/>
                  </a:moveTo>
                  <a:cubicBezTo>
                    <a:pt x="142" y="178"/>
                    <a:pt x="142" y="178"/>
                    <a:pt x="142" y="178"/>
                  </a:cubicBezTo>
                  <a:cubicBezTo>
                    <a:pt x="139" y="176"/>
                    <a:pt x="135" y="177"/>
                    <a:pt x="133" y="180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1" y="183"/>
                    <a:pt x="132" y="188"/>
                    <a:pt x="135" y="190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8" y="223"/>
                    <a:pt x="182" y="222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6" y="216"/>
                    <a:pt x="185" y="211"/>
                    <a:pt x="182" y="209"/>
                  </a:cubicBezTo>
                  <a:close/>
                  <a:moveTo>
                    <a:pt x="222" y="90"/>
                  </a:moveTo>
                  <a:cubicBezTo>
                    <a:pt x="198" y="76"/>
                    <a:pt x="169" y="83"/>
                    <a:pt x="157" y="104"/>
                  </a:cubicBezTo>
                  <a:cubicBezTo>
                    <a:pt x="144" y="126"/>
                    <a:pt x="160" y="151"/>
                    <a:pt x="149" y="174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200" y="174"/>
                    <a:pt x="229" y="176"/>
                    <a:pt x="242" y="154"/>
                  </a:cubicBezTo>
                  <a:cubicBezTo>
                    <a:pt x="255" y="132"/>
                    <a:pt x="245" y="104"/>
                    <a:pt x="222" y="90"/>
                  </a:cubicBezTo>
                  <a:close/>
                  <a:moveTo>
                    <a:pt x="129" y="216"/>
                  </a:moveTo>
                  <a:cubicBezTo>
                    <a:pt x="125" y="224"/>
                    <a:pt x="128" y="233"/>
                    <a:pt x="136" y="238"/>
                  </a:cubicBezTo>
                  <a:cubicBezTo>
                    <a:pt x="142" y="241"/>
                    <a:pt x="150" y="240"/>
                    <a:pt x="155" y="236"/>
                  </a:cubicBezTo>
                  <a:lnTo>
                    <a:pt x="129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文本框 173"/>
            <p:cNvSpPr txBox="1"/>
            <p:nvPr/>
          </p:nvSpPr>
          <p:spPr>
            <a:xfrm>
              <a:off x="9041049" y="1838731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气候</a:t>
              </a:r>
              <a:endParaRPr lang="zh-CN" altLang="en-US" b="1" dirty="0">
                <a:solidFill>
                  <a:srgbClr val="5C9A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5" name="矩形 174"/>
            <p:cNvSpPr/>
            <p:nvPr/>
          </p:nvSpPr>
          <p:spPr>
            <a:xfrm>
              <a:off x="9076406" y="2334046"/>
              <a:ext cx="191332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息烽县属北亚热带和南温带季风气候区，年平均气温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14.5C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，年均降雨量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1111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毫米，大部分地区全年无霜期在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270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天以上。气候温和，雨量充沛，冬无严寒，夏无酷暑，气候宜人。</a:t>
              </a: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1253051" y="1597691"/>
            <a:ext cx="3719725" cy="2554308"/>
            <a:chOff x="135473" y="1567803"/>
            <a:chExt cx="3719725" cy="2554308"/>
          </a:xfrm>
        </p:grpSpPr>
        <p:sp>
          <p:nvSpPr>
            <p:cNvPr id="183" name="椭圆 182"/>
            <p:cNvSpPr/>
            <p:nvPr/>
          </p:nvSpPr>
          <p:spPr>
            <a:xfrm>
              <a:off x="3108760" y="1938432"/>
              <a:ext cx="746438" cy="7464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Freeform 54"/>
            <p:cNvSpPr>
              <a:spLocks noEditPoints="1"/>
            </p:cNvSpPr>
            <p:nvPr/>
          </p:nvSpPr>
          <p:spPr bwMode="auto">
            <a:xfrm>
              <a:off x="3281753" y="2115204"/>
              <a:ext cx="400450" cy="392891"/>
            </a:xfrm>
            <a:custGeom>
              <a:avLst/>
              <a:gdLst>
                <a:gd name="T0" fmla="*/ 112 w 112"/>
                <a:gd name="T1" fmla="*/ 93 h 110"/>
                <a:gd name="T2" fmla="*/ 0 w 112"/>
                <a:gd name="T3" fmla="*/ 93 h 110"/>
                <a:gd name="T4" fmla="*/ 9 w 112"/>
                <a:gd name="T5" fmla="*/ 86 h 110"/>
                <a:gd name="T6" fmla="*/ 103 w 112"/>
                <a:gd name="T7" fmla="*/ 86 h 110"/>
                <a:gd name="T8" fmla="*/ 29 w 112"/>
                <a:gd name="T9" fmla="*/ 4 h 110"/>
                <a:gd name="T10" fmla="*/ 29 w 112"/>
                <a:gd name="T11" fmla="*/ 24 h 110"/>
                <a:gd name="T12" fmla="*/ 29 w 112"/>
                <a:gd name="T13" fmla="*/ 4 h 110"/>
                <a:gd name="T14" fmla="*/ 73 w 112"/>
                <a:gd name="T15" fmla="*/ 14 h 110"/>
                <a:gd name="T16" fmla="*/ 93 w 112"/>
                <a:gd name="T17" fmla="*/ 14 h 110"/>
                <a:gd name="T18" fmla="*/ 73 w 112"/>
                <a:gd name="T19" fmla="*/ 62 h 110"/>
                <a:gd name="T20" fmla="*/ 80 w 112"/>
                <a:gd name="T21" fmla="*/ 89 h 110"/>
                <a:gd name="T22" fmla="*/ 86 w 112"/>
                <a:gd name="T23" fmla="*/ 89 h 110"/>
                <a:gd name="T24" fmla="*/ 94 w 112"/>
                <a:gd name="T25" fmla="*/ 59 h 110"/>
                <a:gd name="T26" fmla="*/ 99 w 112"/>
                <a:gd name="T27" fmla="*/ 36 h 110"/>
                <a:gd name="T28" fmla="*/ 78 w 112"/>
                <a:gd name="T29" fmla="*/ 26 h 110"/>
                <a:gd name="T30" fmla="*/ 78 w 112"/>
                <a:gd name="T31" fmla="*/ 35 h 110"/>
                <a:gd name="T32" fmla="*/ 73 w 112"/>
                <a:gd name="T33" fmla="*/ 62 h 110"/>
                <a:gd name="T34" fmla="*/ 67 w 112"/>
                <a:gd name="T35" fmla="*/ 11 h 110"/>
                <a:gd name="T36" fmla="*/ 45 w 112"/>
                <a:gd name="T37" fmla="*/ 11 h 110"/>
                <a:gd name="T38" fmla="*/ 67 w 112"/>
                <a:gd name="T39" fmla="*/ 60 h 110"/>
                <a:gd name="T40" fmla="*/ 73 w 112"/>
                <a:gd name="T41" fmla="*/ 35 h 110"/>
                <a:gd name="T42" fmla="*/ 49 w 112"/>
                <a:gd name="T43" fmla="*/ 24 h 110"/>
                <a:gd name="T44" fmla="*/ 39 w 112"/>
                <a:gd name="T45" fmla="*/ 51 h 110"/>
                <a:gd name="T46" fmla="*/ 45 w 112"/>
                <a:gd name="T47" fmla="*/ 93 h 110"/>
                <a:gd name="T48" fmla="*/ 56 w 112"/>
                <a:gd name="T49" fmla="*/ 72 h 110"/>
                <a:gd name="T50" fmla="*/ 67 w 112"/>
                <a:gd name="T51" fmla="*/ 93 h 110"/>
                <a:gd name="T52" fmla="*/ 39 w 112"/>
                <a:gd name="T53" fmla="*/ 62 h 110"/>
                <a:gd name="T54" fmla="*/ 34 w 112"/>
                <a:gd name="T55" fmla="*/ 35 h 110"/>
                <a:gd name="T56" fmla="*/ 34 w 112"/>
                <a:gd name="T57" fmla="*/ 26 h 110"/>
                <a:gd name="T58" fmla="*/ 13 w 112"/>
                <a:gd name="T59" fmla="*/ 36 h 110"/>
                <a:gd name="T60" fmla="*/ 18 w 112"/>
                <a:gd name="T61" fmla="*/ 59 h 110"/>
                <a:gd name="T62" fmla="*/ 26 w 112"/>
                <a:gd name="T63" fmla="*/ 89 h 110"/>
                <a:gd name="T64" fmla="*/ 32 w 112"/>
                <a:gd name="T65" fmla="*/ 89 h 110"/>
                <a:gd name="T66" fmla="*/ 39 w 112"/>
                <a:gd name="T67" fmla="*/ 6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10">
                  <a:moveTo>
                    <a:pt x="100" y="82"/>
                  </a:moveTo>
                  <a:cubicBezTo>
                    <a:pt x="107" y="85"/>
                    <a:pt x="112" y="89"/>
                    <a:pt x="112" y="93"/>
                  </a:cubicBezTo>
                  <a:cubicBezTo>
                    <a:pt x="112" y="102"/>
                    <a:pt x="87" y="110"/>
                    <a:pt x="56" y="110"/>
                  </a:cubicBezTo>
                  <a:cubicBezTo>
                    <a:pt x="25" y="110"/>
                    <a:pt x="0" y="102"/>
                    <a:pt x="0" y="93"/>
                  </a:cubicBezTo>
                  <a:cubicBezTo>
                    <a:pt x="0" y="89"/>
                    <a:pt x="5" y="85"/>
                    <a:pt x="12" y="82"/>
                  </a:cubicBezTo>
                  <a:cubicBezTo>
                    <a:pt x="10" y="83"/>
                    <a:pt x="9" y="85"/>
                    <a:pt x="9" y="86"/>
                  </a:cubicBezTo>
                  <a:cubicBezTo>
                    <a:pt x="9" y="92"/>
                    <a:pt x="30" y="98"/>
                    <a:pt x="56" y="98"/>
                  </a:cubicBezTo>
                  <a:cubicBezTo>
                    <a:pt x="82" y="98"/>
                    <a:pt x="103" y="92"/>
                    <a:pt x="103" y="86"/>
                  </a:cubicBezTo>
                  <a:cubicBezTo>
                    <a:pt x="103" y="85"/>
                    <a:pt x="102" y="83"/>
                    <a:pt x="100" y="82"/>
                  </a:cubicBezTo>
                  <a:close/>
                  <a:moveTo>
                    <a:pt x="29" y="4"/>
                  </a:moveTo>
                  <a:cubicBezTo>
                    <a:pt x="34" y="4"/>
                    <a:pt x="39" y="9"/>
                    <a:pt x="39" y="14"/>
                  </a:cubicBezTo>
                  <a:cubicBezTo>
                    <a:pt x="39" y="20"/>
                    <a:pt x="34" y="24"/>
                    <a:pt x="29" y="24"/>
                  </a:cubicBezTo>
                  <a:cubicBezTo>
                    <a:pt x="23" y="24"/>
                    <a:pt x="19" y="20"/>
                    <a:pt x="19" y="14"/>
                  </a:cubicBezTo>
                  <a:cubicBezTo>
                    <a:pt x="19" y="9"/>
                    <a:pt x="23" y="4"/>
                    <a:pt x="29" y="4"/>
                  </a:cubicBezTo>
                  <a:close/>
                  <a:moveTo>
                    <a:pt x="83" y="4"/>
                  </a:moveTo>
                  <a:cubicBezTo>
                    <a:pt x="78" y="4"/>
                    <a:pt x="73" y="9"/>
                    <a:pt x="73" y="14"/>
                  </a:cubicBezTo>
                  <a:cubicBezTo>
                    <a:pt x="73" y="20"/>
                    <a:pt x="78" y="24"/>
                    <a:pt x="83" y="24"/>
                  </a:cubicBezTo>
                  <a:cubicBezTo>
                    <a:pt x="89" y="24"/>
                    <a:pt x="93" y="20"/>
                    <a:pt x="93" y="14"/>
                  </a:cubicBezTo>
                  <a:cubicBezTo>
                    <a:pt x="93" y="9"/>
                    <a:pt x="89" y="4"/>
                    <a:pt x="83" y="4"/>
                  </a:cubicBezTo>
                  <a:close/>
                  <a:moveTo>
                    <a:pt x="73" y="62"/>
                  </a:moveTo>
                  <a:cubicBezTo>
                    <a:pt x="73" y="89"/>
                    <a:pt x="73" y="89"/>
                    <a:pt x="73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7" y="58"/>
                    <a:pt x="99" y="55"/>
                    <a:pt x="99" y="51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0"/>
                    <a:pt x="95" y="26"/>
                    <a:pt x="89" y="26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7" y="29"/>
                    <a:pt x="78" y="32"/>
                    <a:pt x="78" y="35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8" y="55"/>
                    <a:pt x="76" y="59"/>
                    <a:pt x="73" y="62"/>
                  </a:cubicBezTo>
                  <a:close/>
                  <a:moveTo>
                    <a:pt x="56" y="0"/>
                  </a:moveTo>
                  <a:cubicBezTo>
                    <a:pt x="62" y="0"/>
                    <a:pt x="67" y="5"/>
                    <a:pt x="67" y="11"/>
                  </a:cubicBezTo>
                  <a:cubicBezTo>
                    <a:pt x="67" y="17"/>
                    <a:pt x="62" y="22"/>
                    <a:pt x="56" y="22"/>
                  </a:cubicBezTo>
                  <a:cubicBezTo>
                    <a:pt x="50" y="22"/>
                    <a:pt x="45" y="17"/>
                    <a:pt x="45" y="11"/>
                  </a:cubicBezTo>
                  <a:cubicBezTo>
                    <a:pt x="45" y="5"/>
                    <a:pt x="50" y="0"/>
                    <a:pt x="56" y="0"/>
                  </a:cubicBezTo>
                  <a:close/>
                  <a:moveTo>
                    <a:pt x="67" y="60"/>
                  </a:moveTo>
                  <a:cubicBezTo>
                    <a:pt x="70" y="59"/>
                    <a:pt x="73" y="55"/>
                    <a:pt x="73" y="51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3" y="29"/>
                    <a:pt x="68" y="24"/>
                    <a:pt x="62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4" y="24"/>
                    <a:pt x="39" y="29"/>
                    <a:pt x="39" y="35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5"/>
                    <a:pt x="41" y="59"/>
                    <a:pt x="45" y="60"/>
                  </a:cubicBezTo>
                  <a:cubicBezTo>
                    <a:pt x="45" y="93"/>
                    <a:pt x="45" y="93"/>
                    <a:pt x="45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60"/>
                    <a:pt x="67" y="60"/>
                    <a:pt x="67" y="60"/>
                  </a:cubicBezTo>
                  <a:close/>
                  <a:moveTo>
                    <a:pt x="39" y="62"/>
                  </a:moveTo>
                  <a:cubicBezTo>
                    <a:pt x="36" y="59"/>
                    <a:pt x="34" y="55"/>
                    <a:pt x="34" y="5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2"/>
                    <a:pt x="35" y="29"/>
                    <a:pt x="37" y="26"/>
                  </a:cubicBezTo>
                  <a:cubicBezTo>
                    <a:pt x="36" y="26"/>
                    <a:pt x="35" y="26"/>
                    <a:pt x="3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7" y="26"/>
                    <a:pt x="13" y="30"/>
                    <a:pt x="13" y="36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5"/>
                    <a:pt x="15" y="58"/>
                    <a:pt x="18" y="5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9" y="89"/>
                    <a:pt x="39" y="89"/>
                    <a:pt x="39" y="89"/>
                  </a:cubicBezTo>
                  <a:lnTo>
                    <a:pt x="39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文本框 184"/>
            <p:cNvSpPr txBox="1"/>
            <p:nvPr/>
          </p:nvSpPr>
          <p:spPr>
            <a:xfrm>
              <a:off x="2216605" y="1567803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区位</a:t>
              </a:r>
              <a:endParaRPr lang="zh-CN" altLang="en-US" b="1" dirty="0">
                <a:solidFill>
                  <a:srgbClr val="5C9A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6" name="矩形 185"/>
            <p:cNvSpPr/>
            <p:nvPr/>
          </p:nvSpPr>
          <p:spPr>
            <a:xfrm>
              <a:off x="135473" y="1961520"/>
              <a:ext cx="2895599" cy="2160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息烽县位于贵州省中部，在省会贵阳和历史名城遵义之间，东临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开阳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，南接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修文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，西北与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遵义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金沙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两县相望。处于国务院确定的“黔中产业带”的黄金地段—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黔中经济区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和贵阳生态保护发展区、北部高新技术产业实体经济带上。</a:t>
              </a:r>
            </a:p>
            <a:p>
              <a:pPr algn="r">
                <a:lnSpc>
                  <a:spcPct val="120000"/>
                </a:lnSpc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1456252" y="4044560"/>
            <a:ext cx="3516524" cy="2053428"/>
            <a:chOff x="338674" y="4014672"/>
            <a:chExt cx="3516524" cy="2053428"/>
          </a:xfrm>
        </p:grpSpPr>
        <p:sp>
          <p:nvSpPr>
            <p:cNvPr id="188" name="椭圆 187"/>
            <p:cNvSpPr/>
            <p:nvPr/>
          </p:nvSpPr>
          <p:spPr>
            <a:xfrm>
              <a:off x="3108760" y="4014672"/>
              <a:ext cx="746438" cy="7464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Freeform 96"/>
            <p:cNvSpPr>
              <a:spLocks noEditPoints="1"/>
            </p:cNvSpPr>
            <p:nvPr/>
          </p:nvSpPr>
          <p:spPr bwMode="auto">
            <a:xfrm>
              <a:off x="3298219" y="4220721"/>
              <a:ext cx="367519" cy="334339"/>
            </a:xfrm>
            <a:custGeom>
              <a:avLst/>
              <a:gdLst>
                <a:gd name="T0" fmla="*/ 8 w 122"/>
                <a:gd name="T1" fmla="*/ 31 h 111"/>
                <a:gd name="T2" fmla="*/ 53 w 122"/>
                <a:gd name="T3" fmla="*/ 27 h 111"/>
                <a:gd name="T4" fmla="*/ 60 w 122"/>
                <a:gd name="T5" fmla="*/ 6 h 111"/>
                <a:gd name="T6" fmla="*/ 116 w 122"/>
                <a:gd name="T7" fmla="*/ 5 h 111"/>
                <a:gd name="T8" fmla="*/ 95 w 122"/>
                <a:gd name="T9" fmla="*/ 111 h 111"/>
                <a:gd name="T10" fmla="*/ 70 w 122"/>
                <a:gd name="T11" fmla="*/ 14 h 111"/>
                <a:gd name="T12" fmla="*/ 53 w 122"/>
                <a:gd name="T13" fmla="*/ 111 h 111"/>
                <a:gd name="T14" fmla="*/ 37 w 122"/>
                <a:gd name="T15" fmla="*/ 36 h 111"/>
                <a:gd name="T16" fmla="*/ 12 w 122"/>
                <a:gd name="T17" fmla="*/ 111 h 111"/>
                <a:gd name="T18" fmla="*/ 82 w 122"/>
                <a:gd name="T19" fmla="*/ 38 h 111"/>
                <a:gd name="T20" fmla="*/ 84 w 122"/>
                <a:gd name="T21" fmla="*/ 30 h 111"/>
                <a:gd name="T22" fmla="*/ 84 w 122"/>
                <a:gd name="T23" fmla="*/ 24 h 111"/>
                <a:gd name="T24" fmla="*/ 82 w 122"/>
                <a:gd name="T25" fmla="*/ 17 h 111"/>
                <a:gd name="T26" fmla="*/ 86 w 122"/>
                <a:gd name="T27" fmla="*/ 50 h 111"/>
                <a:gd name="T28" fmla="*/ 82 w 122"/>
                <a:gd name="T29" fmla="*/ 56 h 111"/>
                <a:gd name="T30" fmla="*/ 86 w 122"/>
                <a:gd name="T31" fmla="*/ 56 h 111"/>
                <a:gd name="T32" fmla="*/ 82 w 122"/>
                <a:gd name="T33" fmla="*/ 77 h 111"/>
                <a:gd name="T34" fmla="*/ 84 w 122"/>
                <a:gd name="T35" fmla="*/ 69 h 111"/>
                <a:gd name="T36" fmla="*/ 76 w 122"/>
                <a:gd name="T37" fmla="*/ 38 h 111"/>
                <a:gd name="T38" fmla="*/ 73 w 122"/>
                <a:gd name="T39" fmla="*/ 31 h 111"/>
                <a:gd name="T40" fmla="*/ 78 w 122"/>
                <a:gd name="T41" fmla="*/ 25 h 111"/>
                <a:gd name="T42" fmla="*/ 73 w 122"/>
                <a:gd name="T43" fmla="*/ 44 h 111"/>
                <a:gd name="T44" fmla="*/ 78 w 122"/>
                <a:gd name="T45" fmla="*/ 43 h 111"/>
                <a:gd name="T46" fmla="*/ 73 w 122"/>
                <a:gd name="T47" fmla="*/ 64 h 111"/>
                <a:gd name="T48" fmla="*/ 76 w 122"/>
                <a:gd name="T49" fmla="*/ 57 h 111"/>
                <a:gd name="T50" fmla="*/ 76 w 122"/>
                <a:gd name="T51" fmla="*/ 77 h 111"/>
                <a:gd name="T52" fmla="*/ 73 w 122"/>
                <a:gd name="T53" fmla="*/ 69 h 111"/>
                <a:gd name="T54" fmla="*/ 86 w 122"/>
                <a:gd name="T55" fmla="*/ 90 h 111"/>
                <a:gd name="T56" fmla="*/ 73 w 122"/>
                <a:gd name="T57" fmla="*/ 82 h 111"/>
                <a:gd name="T58" fmla="*/ 78 w 122"/>
                <a:gd name="T59" fmla="*/ 82 h 111"/>
                <a:gd name="T60" fmla="*/ 21 w 122"/>
                <a:gd name="T61" fmla="*/ 63 h 111"/>
                <a:gd name="T62" fmla="*/ 23 w 122"/>
                <a:gd name="T63" fmla="*/ 55 h 111"/>
                <a:gd name="T64" fmla="*/ 31 w 122"/>
                <a:gd name="T65" fmla="*/ 62 h 111"/>
                <a:gd name="T66" fmla="*/ 29 w 122"/>
                <a:gd name="T67" fmla="*/ 55 h 111"/>
                <a:gd name="T68" fmla="*/ 33 w 122"/>
                <a:gd name="T69" fmla="*/ 49 h 111"/>
                <a:gd name="T70" fmla="*/ 29 w 122"/>
                <a:gd name="T71" fmla="*/ 68 h 111"/>
                <a:gd name="T72" fmla="*/ 33 w 122"/>
                <a:gd name="T73" fmla="*/ 67 h 111"/>
                <a:gd name="T74" fmla="*/ 29 w 122"/>
                <a:gd name="T75" fmla="*/ 88 h 111"/>
                <a:gd name="T76" fmla="*/ 31 w 122"/>
                <a:gd name="T77" fmla="*/ 81 h 111"/>
                <a:gd name="T78" fmla="*/ 31 w 122"/>
                <a:gd name="T79" fmla="*/ 101 h 111"/>
                <a:gd name="T80" fmla="*/ 29 w 122"/>
                <a:gd name="T81" fmla="*/ 94 h 111"/>
                <a:gd name="T82" fmla="*/ 25 w 122"/>
                <a:gd name="T83" fmla="*/ 50 h 111"/>
                <a:gd name="T84" fmla="*/ 21 w 122"/>
                <a:gd name="T85" fmla="*/ 68 h 111"/>
                <a:gd name="T86" fmla="*/ 25 w 122"/>
                <a:gd name="T87" fmla="*/ 68 h 111"/>
                <a:gd name="T88" fmla="*/ 21 w 122"/>
                <a:gd name="T89" fmla="*/ 88 h 111"/>
                <a:gd name="T90" fmla="*/ 23 w 122"/>
                <a:gd name="T91" fmla="*/ 81 h 111"/>
                <a:gd name="T92" fmla="*/ 23 w 122"/>
                <a:gd name="T93" fmla="*/ 101 h 111"/>
                <a:gd name="T94" fmla="*/ 21 w 122"/>
                <a:gd name="T95" fmla="*/ 9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111">
                  <a:moveTo>
                    <a:pt x="0" y="102"/>
                  </a:moveTo>
                  <a:cubicBezTo>
                    <a:pt x="8" y="102"/>
                    <a:pt x="8" y="102"/>
                    <a:pt x="8" y="10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16" y="102"/>
                    <a:pt x="116" y="102"/>
                    <a:pt x="116" y="102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9" y="111"/>
                    <a:pt x="69" y="111"/>
                    <a:pt x="69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02"/>
                    <a:pt x="0" y="102"/>
                    <a:pt x="0" y="102"/>
                  </a:cubicBezTo>
                  <a:close/>
                  <a:moveTo>
                    <a:pt x="82" y="30"/>
                  </a:moveTo>
                  <a:cubicBezTo>
                    <a:pt x="82" y="33"/>
                    <a:pt x="82" y="35"/>
                    <a:pt x="82" y="38"/>
                  </a:cubicBezTo>
                  <a:cubicBezTo>
                    <a:pt x="82" y="37"/>
                    <a:pt x="83" y="37"/>
                    <a:pt x="84" y="37"/>
                  </a:cubicBezTo>
                  <a:cubicBezTo>
                    <a:pt x="85" y="37"/>
                    <a:pt x="86" y="37"/>
                    <a:pt x="86" y="37"/>
                  </a:cubicBezTo>
                  <a:cubicBezTo>
                    <a:pt x="86" y="35"/>
                    <a:pt x="86" y="32"/>
                    <a:pt x="86" y="30"/>
                  </a:cubicBezTo>
                  <a:cubicBezTo>
                    <a:pt x="86" y="30"/>
                    <a:pt x="85" y="30"/>
                    <a:pt x="84" y="30"/>
                  </a:cubicBezTo>
                  <a:cubicBezTo>
                    <a:pt x="83" y="30"/>
                    <a:pt x="82" y="30"/>
                    <a:pt x="82" y="30"/>
                  </a:cubicBezTo>
                  <a:close/>
                  <a:moveTo>
                    <a:pt x="82" y="17"/>
                  </a:moveTo>
                  <a:cubicBezTo>
                    <a:pt x="82" y="20"/>
                    <a:pt x="82" y="22"/>
                    <a:pt x="82" y="25"/>
                  </a:cubicBezTo>
                  <a:cubicBezTo>
                    <a:pt x="82" y="24"/>
                    <a:pt x="83" y="24"/>
                    <a:pt x="84" y="24"/>
                  </a:cubicBezTo>
                  <a:cubicBezTo>
                    <a:pt x="85" y="24"/>
                    <a:pt x="86" y="24"/>
                    <a:pt x="86" y="24"/>
                  </a:cubicBezTo>
                  <a:cubicBezTo>
                    <a:pt x="86" y="22"/>
                    <a:pt x="86" y="19"/>
                    <a:pt x="86" y="17"/>
                  </a:cubicBezTo>
                  <a:cubicBezTo>
                    <a:pt x="86" y="17"/>
                    <a:pt x="85" y="17"/>
                    <a:pt x="84" y="17"/>
                  </a:cubicBezTo>
                  <a:cubicBezTo>
                    <a:pt x="83" y="17"/>
                    <a:pt x="82" y="17"/>
                    <a:pt x="82" y="17"/>
                  </a:cubicBezTo>
                  <a:close/>
                  <a:moveTo>
                    <a:pt x="82" y="43"/>
                  </a:moveTo>
                  <a:cubicBezTo>
                    <a:pt x="82" y="46"/>
                    <a:pt x="82" y="48"/>
                    <a:pt x="82" y="51"/>
                  </a:cubicBezTo>
                  <a:cubicBezTo>
                    <a:pt x="82" y="50"/>
                    <a:pt x="83" y="50"/>
                    <a:pt x="84" y="50"/>
                  </a:cubicBezTo>
                  <a:cubicBezTo>
                    <a:pt x="85" y="50"/>
                    <a:pt x="86" y="50"/>
                    <a:pt x="86" y="50"/>
                  </a:cubicBezTo>
                  <a:cubicBezTo>
                    <a:pt x="86" y="48"/>
                    <a:pt x="86" y="45"/>
                    <a:pt x="86" y="43"/>
                  </a:cubicBezTo>
                  <a:cubicBezTo>
                    <a:pt x="86" y="43"/>
                    <a:pt x="85" y="43"/>
                    <a:pt x="84" y="43"/>
                  </a:cubicBezTo>
                  <a:cubicBezTo>
                    <a:pt x="83" y="43"/>
                    <a:pt x="82" y="43"/>
                    <a:pt x="82" y="43"/>
                  </a:cubicBezTo>
                  <a:close/>
                  <a:moveTo>
                    <a:pt x="82" y="56"/>
                  </a:moveTo>
                  <a:cubicBezTo>
                    <a:pt x="82" y="59"/>
                    <a:pt x="82" y="61"/>
                    <a:pt x="82" y="64"/>
                  </a:cubicBezTo>
                  <a:cubicBezTo>
                    <a:pt x="82" y="63"/>
                    <a:pt x="83" y="63"/>
                    <a:pt x="84" y="63"/>
                  </a:cubicBezTo>
                  <a:cubicBezTo>
                    <a:pt x="85" y="63"/>
                    <a:pt x="86" y="63"/>
                    <a:pt x="86" y="63"/>
                  </a:cubicBezTo>
                  <a:cubicBezTo>
                    <a:pt x="86" y="61"/>
                    <a:pt x="86" y="58"/>
                    <a:pt x="86" y="56"/>
                  </a:cubicBezTo>
                  <a:cubicBezTo>
                    <a:pt x="86" y="56"/>
                    <a:pt x="85" y="56"/>
                    <a:pt x="84" y="56"/>
                  </a:cubicBezTo>
                  <a:cubicBezTo>
                    <a:pt x="83" y="56"/>
                    <a:pt x="82" y="56"/>
                    <a:pt x="82" y="56"/>
                  </a:cubicBezTo>
                  <a:close/>
                  <a:moveTo>
                    <a:pt x="82" y="69"/>
                  </a:moveTo>
                  <a:cubicBezTo>
                    <a:pt x="82" y="72"/>
                    <a:pt x="82" y="74"/>
                    <a:pt x="82" y="77"/>
                  </a:cubicBezTo>
                  <a:cubicBezTo>
                    <a:pt x="82" y="76"/>
                    <a:pt x="83" y="76"/>
                    <a:pt x="84" y="76"/>
                  </a:cubicBezTo>
                  <a:cubicBezTo>
                    <a:pt x="85" y="76"/>
                    <a:pt x="86" y="76"/>
                    <a:pt x="86" y="76"/>
                  </a:cubicBezTo>
                  <a:cubicBezTo>
                    <a:pt x="86" y="74"/>
                    <a:pt x="86" y="71"/>
                    <a:pt x="86" y="69"/>
                  </a:cubicBezTo>
                  <a:cubicBezTo>
                    <a:pt x="86" y="69"/>
                    <a:pt x="85" y="69"/>
                    <a:pt x="84" y="69"/>
                  </a:cubicBezTo>
                  <a:cubicBezTo>
                    <a:pt x="83" y="69"/>
                    <a:pt x="82" y="69"/>
                    <a:pt x="82" y="69"/>
                  </a:cubicBezTo>
                  <a:close/>
                  <a:moveTo>
                    <a:pt x="73" y="31"/>
                  </a:moveTo>
                  <a:cubicBezTo>
                    <a:pt x="73" y="33"/>
                    <a:pt x="73" y="36"/>
                    <a:pt x="73" y="38"/>
                  </a:cubicBezTo>
                  <a:cubicBezTo>
                    <a:pt x="74" y="38"/>
                    <a:pt x="75" y="38"/>
                    <a:pt x="76" y="38"/>
                  </a:cubicBezTo>
                  <a:cubicBezTo>
                    <a:pt x="76" y="38"/>
                    <a:pt x="77" y="38"/>
                    <a:pt x="78" y="38"/>
                  </a:cubicBezTo>
                  <a:cubicBezTo>
                    <a:pt x="78" y="35"/>
                    <a:pt x="78" y="33"/>
                    <a:pt x="78" y="31"/>
                  </a:cubicBezTo>
                  <a:cubicBezTo>
                    <a:pt x="77" y="31"/>
                    <a:pt x="76" y="31"/>
                    <a:pt x="76" y="31"/>
                  </a:cubicBezTo>
                  <a:cubicBezTo>
                    <a:pt x="75" y="31"/>
                    <a:pt x="74" y="31"/>
                    <a:pt x="73" y="31"/>
                  </a:cubicBezTo>
                  <a:close/>
                  <a:moveTo>
                    <a:pt x="73" y="18"/>
                  </a:moveTo>
                  <a:cubicBezTo>
                    <a:pt x="73" y="21"/>
                    <a:pt x="73" y="23"/>
                    <a:pt x="73" y="26"/>
                  </a:cubicBezTo>
                  <a:cubicBezTo>
                    <a:pt x="74" y="25"/>
                    <a:pt x="75" y="25"/>
                    <a:pt x="76" y="25"/>
                  </a:cubicBezTo>
                  <a:cubicBezTo>
                    <a:pt x="76" y="25"/>
                    <a:pt x="77" y="25"/>
                    <a:pt x="78" y="25"/>
                  </a:cubicBezTo>
                  <a:cubicBezTo>
                    <a:pt x="78" y="23"/>
                    <a:pt x="78" y="20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5" y="18"/>
                    <a:pt x="74" y="18"/>
                    <a:pt x="73" y="18"/>
                  </a:cubicBezTo>
                  <a:close/>
                  <a:moveTo>
                    <a:pt x="73" y="44"/>
                  </a:moveTo>
                  <a:cubicBezTo>
                    <a:pt x="73" y="46"/>
                    <a:pt x="73" y="49"/>
                    <a:pt x="73" y="51"/>
                  </a:cubicBezTo>
                  <a:cubicBezTo>
                    <a:pt x="74" y="51"/>
                    <a:pt x="75" y="51"/>
                    <a:pt x="76" y="51"/>
                  </a:cubicBezTo>
                  <a:cubicBezTo>
                    <a:pt x="76" y="51"/>
                    <a:pt x="77" y="51"/>
                    <a:pt x="78" y="51"/>
                  </a:cubicBezTo>
                  <a:cubicBezTo>
                    <a:pt x="78" y="48"/>
                    <a:pt x="78" y="46"/>
                    <a:pt x="78" y="43"/>
                  </a:cubicBezTo>
                  <a:cubicBezTo>
                    <a:pt x="77" y="44"/>
                    <a:pt x="76" y="44"/>
                    <a:pt x="76" y="44"/>
                  </a:cubicBezTo>
                  <a:cubicBezTo>
                    <a:pt x="75" y="44"/>
                    <a:pt x="74" y="44"/>
                    <a:pt x="73" y="44"/>
                  </a:cubicBezTo>
                  <a:close/>
                  <a:moveTo>
                    <a:pt x="73" y="57"/>
                  </a:moveTo>
                  <a:cubicBezTo>
                    <a:pt x="73" y="59"/>
                    <a:pt x="73" y="61"/>
                    <a:pt x="73" y="64"/>
                  </a:cubicBezTo>
                  <a:cubicBezTo>
                    <a:pt x="74" y="64"/>
                    <a:pt x="75" y="64"/>
                    <a:pt x="76" y="64"/>
                  </a:cubicBezTo>
                  <a:cubicBezTo>
                    <a:pt x="76" y="64"/>
                    <a:pt x="77" y="64"/>
                    <a:pt x="78" y="64"/>
                  </a:cubicBezTo>
                  <a:cubicBezTo>
                    <a:pt x="78" y="61"/>
                    <a:pt x="78" y="59"/>
                    <a:pt x="78" y="56"/>
                  </a:cubicBezTo>
                  <a:cubicBezTo>
                    <a:pt x="77" y="56"/>
                    <a:pt x="76" y="56"/>
                    <a:pt x="76" y="57"/>
                  </a:cubicBezTo>
                  <a:cubicBezTo>
                    <a:pt x="75" y="57"/>
                    <a:pt x="74" y="57"/>
                    <a:pt x="73" y="57"/>
                  </a:cubicBezTo>
                  <a:close/>
                  <a:moveTo>
                    <a:pt x="73" y="69"/>
                  </a:moveTo>
                  <a:cubicBezTo>
                    <a:pt x="73" y="72"/>
                    <a:pt x="73" y="74"/>
                    <a:pt x="73" y="77"/>
                  </a:cubicBezTo>
                  <a:cubicBezTo>
                    <a:pt x="74" y="77"/>
                    <a:pt x="75" y="77"/>
                    <a:pt x="76" y="77"/>
                  </a:cubicBezTo>
                  <a:cubicBezTo>
                    <a:pt x="76" y="77"/>
                    <a:pt x="77" y="77"/>
                    <a:pt x="78" y="77"/>
                  </a:cubicBezTo>
                  <a:cubicBezTo>
                    <a:pt x="78" y="74"/>
                    <a:pt x="78" y="72"/>
                    <a:pt x="78" y="69"/>
                  </a:cubicBezTo>
                  <a:cubicBezTo>
                    <a:pt x="77" y="69"/>
                    <a:pt x="76" y="69"/>
                    <a:pt x="76" y="69"/>
                  </a:cubicBezTo>
                  <a:cubicBezTo>
                    <a:pt x="75" y="69"/>
                    <a:pt x="74" y="69"/>
                    <a:pt x="73" y="69"/>
                  </a:cubicBezTo>
                  <a:close/>
                  <a:moveTo>
                    <a:pt x="82" y="82"/>
                  </a:moveTo>
                  <a:cubicBezTo>
                    <a:pt x="82" y="85"/>
                    <a:pt x="82" y="87"/>
                    <a:pt x="82" y="90"/>
                  </a:cubicBezTo>
                  <a:cubicBezTo>
                    <a:pt x="82" y="90"/>
                    <a:pt x="83" y="90"/>
                    <a:pt x="84" y="90"/>
                  </a:cubicBezTo>
                  <a:cubicBezTo>
                    <a:pt x="85" y="90"/>
                    <a:pt x="86" y="90"/>
                    <a:pt x="86" y="90"/>
                  </a:cubicBezTo>
                  <a:cubicBezTo>
                    <a:pt x="86" y="87"/>
                    <a:pt x="86" y="85"/>
                    <a:pt x="86" y="82"/>
                  </a:cubicBezTo>
                  <a:cubicBezTo>
                    <a:pt x="86" y="82"/>
                    <a:pt x="85" y="82"/>
                    <a:pt x="84" y="82"/>
                  </a:cubicBezTo>
                  <a:cubicBezTo>
                    <a:pt x="83" y="82"/>
                    <a:pt x="82" y="82"/>
                    <a:pt x="82" y="82"/>
                  </a:cubicBezTo>
                  <a:close/>
                  <a:moveTo>
                    <a:pt x="73" y="82"/>
                  </a:moveTo>
                  <a:cubicBezTo>
                    <a:pt x="73" y="85"/>
                    <a:pt x="73" y="87"/>
                    <a:pt x="73" y="90"/>
                  </a:cubicBezTo>
                  <a:cubicBezTo>
                    <a:pt x="74" y="90"/>
                    <a:pt x="75" y="90"/>
                    <a:pt x="76" y="90"/>
                  </a:cubicBezTo>
                  <a:cubicBezTo>
                    <a:pt x="76" y="90"/>
                    <a:pt x="77" y="90"/>
                    <a:pt x="78" y="90"/>
                  </a:cubicBezTo>
                  <a:cubicBezTo>
                    <a:pt x="78" y="87"/>
                    <a:pt x="78" y="85"/>
                    <a:pt x="78" y="82"/>
                  </a:cubicBezTo>
                  <a:cubicBezTo>
                    <a:pt x="77" y="82"/>
                    <a:pt x="76" y="82"/>
                    <a:pt x="76" y="82"/>
                  </a:cubicBezTo>
                  <a:cubicBezTo>
                    <a:pt x="75" y="82"/>
                    <a:pt x="74" y="82"/>
                    <a:pt x="73" y="82"/>
                  </a:cubicBezTo>
                  <a:close/>
                  <a:moveTo>
                    <a:pt x="21" y="56"/>
                  </a:moveTo>
                  <a:cubicBezTo>
                    <a:pt x="21" y="58"/>
                    <a:pt x="21" y="60"/>
                    <a:pt x="21" y="63"/>
                  </a:cubicBezTo>
                  <a:cubicBezTo>
                    <a:pt x="21" y="63"/>
                    <a:pt x="22" y="63"/>
                    <a:pt x="23" y="63"/>
                  </a:cubicBezTo>
                  <a:cubicBezTo>
                    <a:pt x="23" y="63"/>
                    <a:pt x="24" y="63"/>
                    <a:pt x="25" y="63"/>
                  </a:cubicBezTo>
                  <a:cubicBezTo>
                    <a:pt x="25" y="60"/>
                    <a:pt x="25" y="58"/>
                    <a:pt x="25" y="55"/>
                  </a:cubicBezTo>
                  <a:cubicBezTo>
                    <a:pt x="24" y="55"/>
                    <a:pt x="23" y="55"/>
                    <a:pt x="23" y="55"/>
                  </a:cubicBezTo>
                  <a:cubicBezTo>
                    <a:pt x="22" y="55"/>
                    <a:pt x="21" y="56"/>
                    <a:pt x="21" y="56"/>
                  </a:cubicBezTo>
                  <a:close/>
                  <a:moveTo>
                    <a:pt x="29" y="55"/>
                  </a:moveTo>
                  <a:cubicBezTo>
                    <a:pt x="29" y="57"/>
                    <a:pt x="29" y="60"/>
                    <a:pt x="29" y="62"/>
                  </a:cubicBezTo>
                  <a:cubicBezTo>
                    <a:pt x="30" y="62"/>
                    <a:pt x="30" y="62"/>
                    <a:pt x="31" y="62"/>
                  </a:cubicBezTo>
                  <a:cubicBezTo>
                    <a:pt x="32" y="62"/>
                    <a:pt x="33" y="62"/>
                    <a:pt x="33" y="62"/>
                  </a:cubicBezTo>
                  <a:cubicBezTo>
                    <a:pt x="33" y="59"/>
                    <a:pt x="33" y="57"/>
                    <a:pt x="33" y="54"/>
                  </a:cubicBezTo>
                  <a:cubicBezTo>
                    <a:pt x="33" y="54"/>
                    <a:pt x="32" y="54"/>
                    <a:pt x="31" y="55"/>
                  </a:cubicBezTo>
                  <a:cubicBezTo>
                    <a:pt x="30" y="55"/>
                    <a:pt x="30" y="55"/>
                    <a:pt x="29" y="55"/>
                  </a:cubicBezTo>
                  <a:close/>
                  <a:moveTo>
                    <a:pt x="29" y="42"/>
                  </a:moveTo>
                  <a:cubicBezTo>
                    <a:pt x="29" y="44"/>
                    <a:pt x="29" y="47"/>
                    <a:pt x="29" y="49"/>
                  </a:cubicBezTo>
                  <a:cubicBezTo>
                    <a:pt x="30" y="49"/>
                    <a:pt x="30" y="49"/>
                    <a:pt x="31" y="49"/>
                  </a:cubicBezTo>
                  <a:cubicBezTo>
                    <a:pt x="32" y="49"/>
                    <a:pt x="33" y="49"/>
                    <a:pt x="33" y="49"/>
                  </a:cubicBezTo>
                  <a:cubicBezTo>
                    <a:pt x="33" y="46"/>
                    <a:pt x="33" y="44"/>
                    <a:pt x="33" y="41"/>
                  </a:cubicBezTo>
                  <a:cubicBezTo>
                    <a:pt x="33" y="41"/>
                    <a:pt x="32" y="41"/>
                    <a:pt x="31" y="41"/>
                  </a:cubicBezTo>
                  <a:cubicBezTo>
                    <a:pt x="30" y="42"/>
                    <a:pt x="30" y="42"/>
                    <a:pt x="29" y="42"/>
                  </a:cubicBezTo>
                  <a:close/>
                  <a:moveTo>
                    <a:pt x="29" y="68"/>
                  </a:moveTo>
                  <a:cubicBezTo>
                    <a:pt x="29" y="70"/>
                    <a:pt x="29" y="73"/>
                    <a:pt x="29" y="75"/>
                  </a:cubicBezTo>
                  <a:cubicBezTo>
                    <a:pt x="30" y="75"/>
                    <a:pt x="30" y="75"/>
                    <a:pt x="31" y="75"/>
                  </a:cubicBezTo>
                  <a:cubicBezTo>
                    <a:pt x="32" y="75"/>
                    <a:pt x="33" y="75"/>
                    <a:pt x="33" y="75"/>
                  </a:cubicBezTo>
                  <a:cubicBezTo>
                    <a:pt x="33" y="72"/>
                    <a:pt x="33" y="70"/>
                    <a:pt x="33" y="67"/>
                  </a:cubicBezTo>
                  <a:cubicBezTo>
                    <a:pt x="33" y="68"/>
                    <a:pt x="32" y="68"/>
                    <a:pt x="31" y="68"/>
                  </a:cubicBezTo>
                  <a:cubicBezTo>
                    <a:pt x="30" y="68"/>
                    <a:pt x="30" y="68"/>
                    <a:pt x="29" y="68"/>
                  </a:cubicBezTo>
                  <a:close/>
                  <a:moveTo>
                    <a:pt x="29" y="81"/>
                  </a:moveTo>
                  <a:cubicBezTo>
                    <a:pt x="29" y="83"/>
                    <a:pt x="29" y="86"/>
                    <a:pt x="29" y="88"/>
                  </a:cubicBezTo>
                  <a:cubicBezTo>
                    <a:pt x="30" y="88"/>
                    <a:pt x="30" y="88"/>
                    <a:pt x="31" y="88"/>
                  </a:cubicBezTo>
                  <a:cubicBezTo>
                    <a:pt x="32" y="88"/>
                    <a:pt x="33" y="88"/>
                    <a:pt x="33" y="88"/>
                  </a:cubicBezTo>
                  <a:cubicBezTo>
                    <a:pt x="33" y="86"/>
                    <a:pt x="33" y="83"/>
                    <a:pt x="33" y="81"/>
                  </a:cubicBezTo>
                  <a:cubicBezTo>
                    <a:pt x="33" y="81"/>
                    <a:pt x="32" y="81"/>
                    <a:pt x="31" y="81"/>
                  </a:cubicBezTo>
                  <a:cubicBezTo>
                    <a:pt x="30" y="81"/>
                    <a:pt x="30" y="81"/>
                    <a:pt x="29" y="81"/>
                  </a:cubicBezTo>
                  <a:close/>
                  <a:moveTo>
                    <a:pt x="29" y="94"/>
                  </a:moveTo>
                  <a:cubicBezTo>
                    <a:pt x="29" y="96"/>
                    <a:pt x="29" y="99"/>
                    <a:pt x="29" y="101"/>
                  </a:cubicBezTo>
                  <a:cubicBezTo>
                    <a:pt x="30" y="101"/>
                    <a:pt x="30" y="101"/>
                    <a:pt x="31" y="101"/>
                  </a:cubicBezTo>
                  <a:cubicBezTo>
                    <a:pt x="32" y="101"/>
                    <a:pt x="33" y="101"/>
                    <a:pt x="33" y="101"/>
                  </a:cubicBezTo>
                  <a:cubicBezTo>
                    <a:pt x="33" y="99"/>
                    <a:pt x="33" y="96"/>
                    <a:pt x="33" y="94"/>
                  </a:cubicBezTo>
                  <a:cubicBezTo>
                    <a:pt x="33" y="94"/>
                    <a:pt x="32" y="94"/>
                    <a:pt x="31" y="94"/>
                  </a:cubicBezTo>
                  <a:cubicBezTo>
                    <a:pt x="30" y="94"/>
                    <a:pt x="30" y="94"/>
                    <a:pt x="29" y="94"/>
                  </a:cubicBezTo>
                  <a:close/>
                  <a:moveTo>
                    <a:pt x="21" y="43"/>
                  </a:moveTo>
                  <a:cubicBezTo>
                    <a:pt x="21" y="45"/>
                    <a:pt x="21" y="48"/>
                    <a:pt x="21" y="50"/>
                  </a:cubicBezTo>
                  <a:cubicBezTo>
                    <a:pt x="21" y="50"/>
                    <a:pt x="22" y="50"/>
                    <a:pt x="23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25" y="47"/>
                    <a:pt x="25" y="45"/>
                    <a:pt x="25" y="42"/>
                  </a:cubicBezTo>
                  <a:cubicBezTo>
                    <a:pt x="24" y="42"/>
                    <a:pt x="23" y="42"/>
                    <a:pt x="23" y="43"/>
                  </a:cubicBezTo>
                  <a:cubicBezTo>
                    <a:pt x="22" y="43"/>
                    <a:pt x="21" y="43"/>
                    <a:pt x="21" y="43"/>
                  </a:cubicBezTo>
                  <a:close/>
                  <a:moveTo>
                    <a:pt x="21" y="68"/>
                  </a:moveTo>
                  <a:cubicBezTo>
                    <a:pt x="21" y="71"/>
                    <a:pt x="21" y="73"/>
                    <a:pt x="21" y="76"/>
                  </a:cubicBezTo>
                  <a:cubicBezTo>
                    <a:pt x="21" y="76"/>
                    <a:pt x="22" y="76"/>
                    <a:pt x="23" y="76"/>
                  </a:cubicBezTo>
                  <a:cubicBezTo>
                    <a:pt x="23" y="76"/>
                    <a:pt x="24" y="75"/>
                    <a:pt x="25" y="75"/>
                  </a:cubicBezTo>
                  <a:cubicBezTo>
                    <a:pt x="25" y="73"/>
                    <a:pt x="25" y="71"/>
                    <a:pt x="25" y="68"/>
                  </a:cubicBezTo>
                  <a:cubicBezTo>
                    <a:pt x="24" y="68"/>
                    <a:pt x="23" y="68"/>
                    <a:pt x="23" y="68"/>
                  </a:cubicBezTo>
                  <a:cubicBezTo>
                    <a:pt x="22" y="68"/>
                    <a:pt x="21" y="68"/>
                    <a:pt x="21" y="68"/>
                  </a:cubicBezTo>
                  <a:close/>
                  <a:moveTo>
                    <a:pt x="21" y="81"/>
                  </a:moveTo>
                  <a:cubicBezTo>
                    <a:pt x="21" y="84"/>
                    <a:pt x="21" y="86"/>
                    <a:pt x="21" y="88"/>
                  </a:cubicBezTo>
                  <a:cubicBezTo>
                    <a:pt x="21" y="88"/>
                    <a:pt x="22" y="88"/>
                    <a:pt x="23" y="88"/>
                  </a:cubicBezTo>
                  <a:cubicBezTo>
                    <a:pt x="23" y="88"/>
                    <a:pt x="24" y="88"/>
                    <a:pt x="25" y="88"/>
                  </a:cubicBezTo>
                  <a:cubicBezTo>
                    <a:pt x="25" y="86"/>
                    <a:pt x="25" y="83"/>
                    <a:pt x="25" y="81"/>
                  </a:cubicBezTo>
                  <a:cubicBezTo>
                    <a:pt x="24" y="81"/>
                    <a:pt x="23" y="81"/>
                    <a:pt x="23" y="81"/>
                  </a:cubicBezTo>
                  <a:cubicBezTo>
                    <a:pt x="22" y="81"/>
                    <a:pt x="21" y="81"/>
                    <a:pt x="21" y="81"/>
                  </a:cubicBezTo>
                  <a:close/>
                  <a:moveTo>
                    <a:pt x="21" y="94"/>
                  </a:moveTo>
                  <a:cubicBezTo>
                    <a:pt x="21" y="96"/>
                    <a:pt x="21" y="99"/>
                    <a:pt x="21" y="101"/>
                  </a:cubicBezTo>
                  <a:cubicBezTo>
                    <a:pt x="21" y="101"/>
                    <a:pt x="22" y="101"/>
                    <a:pt x="23" y="101"/>
                  </a:cubicBezTo>
                  <a:cubicBezTo>
                    <a:pt x="23" y="101"/>
                    <a:pt x="24" y="101"/>
                    <a:pt x="25" y="101"/>
                  </a:cubicBezTo>
                  <a:cubicBezTo>
                    <a:pt x="25" y="99"/>
                    <a:pt x="25" y="96"/>
                    <a:pt x="25" y="94"/>
                  </a:cubicBezTo>
                  <a:cubicBezTo>
                    <a:pt x="24" y="94"/>
                    <a:pt x="23" y="94"/>
                    <a:pt x="23" y="94"/>
                  </a:cubicBezTo>
                  <a:cubicBezTo>
                    <a:pt x="22" y="94"/>
                    <a:pt x="21" y="94"/>
                    <a:pt x="21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文本框 189"/>
            <p:cNvSpPr txBox="1"/>
            <p:nvPr/>
          </p:nvSpPr>
          <p:spPr>
            <a:xfrm>
              <a:off x="2125178" y="4030856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16000">
                        <a:schemeClr val="accent3">
                          <a:lumMod val="40000"/>
                          <a:lumOff val="60000"/>
                        </a:schemeClr>
                      </a:gs>
                      <a:gs pos="70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5400000" scaled="1"/>
                  </a:gra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</a:lstStyle>
            <a:p>
              <a:pPr algn="r"/>
              <a:r>
                <a:rPr lang="zh-CN" altLang="en-US" b="1" dirty="0" smtClean="0">
                  <a:solidFill>
                    <a:srgbClr val="5C9A00"/>
                  </a:solidFill>
                  <a:latin typeface="微软雅黑" pitchFamily="34" charset="-122"/>
                  <a:ea typeface="微软雅黑" pitchFamily="34" charset="-122"/>
                </a:rPr>
                <a:t>交通</a:t>
              </a:r>
              <a:endParaRPr lang="zh-CN" altLang="en-US" b="1" dirty="0">
                <a:solidFill>
                  <a:srgbClr val="5C9A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1" name="矩形 190"/>
            <p:cNvSpPr/>
            <p:nvPr/>
          </p:nvSpPr>
          <p:spPr>
            <a:xfrm>
              <a:off x="338674" y="4424573"/>
              <a:ext cx="2556304" cy="1643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有川黔铁路、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210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国道和连接四川、重庆南下出海口通道的贵遵高等级公路南北纵贯全境，瓮安至毕节、成都高速公路东西贯穿全境，息烽县城至贵阳龙洞堡国际机场仅有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70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千米。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50217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V="1">
            <a:off x="527990" y="1802576"/>
            <a:ext cx="3396310" cy="3950523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9051"/>
            <a:ext cx="5992814" cy="39378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2706" y="2485309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目录</a:t>
            </a:r>
            <a:endParaRPr lang="zh-CN" altLang="en-US" sz="96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方正细谭黑简体" panose="02000000000000000000" pitchFamily="2" charset="-122"/>
              <a:ea typeface="方正细谭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3478" y="3854260"/>
            <a:ext cx="246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Content</a:t>
            </a:r>
            <a:endParaRPr lang="zh-CN" altLang="en-US" sz="36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730240" y="1277536"/>
            <a:ext cx="2013446" cy="523220"/>
            <a:chOff x="5730240" y="566350"/>
            <a:chExt cx="2013446" cy="523220"/>
          </a:xfrm>
        </p:grpSpPr>
        <p:sp>
          <p:nvSpPr>
            <p:cNvPr id="44" name="文本框 43"/>
            <p:cNvSpPr txBox="1"/>
            <p:nvPr/>
          </p:nvSpPr>
          <p:spPr>
            <a:xfrm>
              <a:off x="6122729" y="56635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项目背景</a:t>
              </a:r>
              <a:endParaRPr lang="zh-CN" altLang="en-US" sz="2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5730240" y="685907"/>
              <a:ext cx="316659" cy="316659"/>
              <a:chOff x="4587240" y="2485309"/>
              <a:chExt cx="411480" cy="411480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5730240" y="2332228"/>
            <a:ext cx="4886027" cy="523220"/>
            <a:chOff x="5730240" y="2061300"/>
            <a:chExt cx="4886027" cy="523220"/>
          </a:xfrm>
        </p:grpSpPr>
        <p:sp>
          <p:nvSpPr>
            <p:cNvPr id="49" name="文本框 48"/>
            <p:cNvSpPr txBox="1"/>
            <p:nvPr/>
          </p:nvSpPr>
          <p:spPr>
            <a:xfrm>
              <a:off x="6122729" y="2061300"/>
              <a:ext cx="4493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西山镇概况及产业发展规划</a:t>
              </a:r>
              <a:endParaRPr lang="zh-CN" altLang="en-US" sz="2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5730240" y="2164580"/>
              <a:ext cx="316659" cy="316659"/>
              <a:chOff x="4587240" y="2485309"/>
              <a:chExt cx="411480" cy="411480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730240" y="3353054"/>
            <a:ext cx="3808809" cy="523220"/>
            <a:chOff x="5730240" y="3556250"/>
            <a:chExt cx="3808809" cy="523220"/>
          </a:xfrm>
        </p:grpSpPr>
        <p:sp>
          <p:nvSpPr>
            <p:cNvPr id="54" name="文本框 53"/>
            <p:cNvSpPr txBox="1"/>
            <p:nvPr/>
          </p:nvSpPr>
          <p:spPr>
            <a:xfrm>
              <a:off x="6122729" y="3556250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息烽县农业发展概况</a:t>
              </a:r>
              <a:endParaRPr lang="zh-CN" altLang="en-US" sz="2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5730240" y="3675807"/>
              <a:ext cx="316659" cy="316659"/>
              <a:chOff x="4587240" y="2485309"/>
              <a:chExt cx="411480" cy="411480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5730240" y="4306147"/>
            <a:ext cx="3090664" cy="523220"/>
            <a:chOff x="5730240" y="5051199"/>
            <a:chExt cx="3090664" cy="523220"/>
          </a:xfrm>
        </p:grpSpPr>
        <p:sp>
          <p:nvSpPr>
            <p:cNvPr id="59" name="文本框 58"/>
            <p:cNvSpPr txBox="1"/>
            <p:nvPr/>
          </p:nvSpPr>
          <p:spPr>
            <a:xfrm>
              <a:off x="6122729" y="5051199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招商需求及方向</a:t>
              </a:r>
              <a:endParaRPr lang="zh-CN" altLang="en-US" sz="2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5730240" y="5154480"/>
              <a:ext cx="316659" cy="316659"/>
              <a:chOff x="4587240" y="2485309"/>
              <a:chExt cx="411480" cy="411480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5730240" y="5288280"/>
            <a:ext cx="4526954" cy="523220"/>
            <a:chOff x="5730240" y="5051199"/>
            <a:chExt cx="4526954" cy="523220"/>
          </a:xfrm>
        </p:grpSpPr>
        <p:sp>
          <p:nvSpPr>
            <p:cNvPr id="36" name="文本框 58"/>
            <p:cNvSpPr txBox="1"/>
            <p:nvPr/>
          </p:nvSpPr>
          <p:spPr>
            <a:xfrm>
              <a:off x="6122729" y="5051199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区域介绍及区域招商优势</a:t>
              </a:r>
              <a:endParaRPr lang="zh-CN" altLang="en-US" sz="28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730240" y="5154480"/>
              <a:ext cx="316659" cy="316659"/>
              <a:chOff x="4587240" y="2485309"/>
              <a:chExt cx="411480" cy="41148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4657520" y="2555589"/>
                <a:ext cx="270919" cy="2709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4587240" y="2485309"/>
                <a:ext cx="411480" cy="411480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4001595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生产要素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80625" y="1715834"/>
            <a:ext cx="2981325" cy="2300696"/>
            <a:chOff x="346759" y="1963484"/>
            <a:chExt cx="2981325" cy="2300696"/>
          </a:xfrm>
        </p:grpSpPr>
        <p:pic>
          <p:nvPicPr>
            <p:cNvPr id="39" name="图片 38"/>
            <p:cNvPicPr>
              <a:picLocks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193" y="2059760"/>
              <a:ext cx="2796456" cy="1864304"/>
            </a:xfrm>
            <a:prstGeom prst="rect">
              <a:avLst/>
            </a:prstGeom>
          </p:spPr>
        </p:pic>
        <p:sp>
          <p:nvSpPr>
            <p:cNvPr id="40" name="图文框 39"/>
            <p:cNvSpPr/>
            <p:nvPr/>
          </p:nvSpPr>
          <p:spPr>
            <a:xfrm>
              <a:off x="346759" y="1963484"/>
              <a:ext cx="2981325" cy="2056857"/>
            </a:xfrm>
            <a:prstGeom prst="frame">
              <a:avLst>
                <a:gd name="adj1" fmla="val 135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等腰三角形 40"/>
            <p:cNvSpPr/>
            <p:nvPr/>
          </p:nvSpPr>
          <p:spPr>
            <a:xfrm rot="10800000">
              <a:off x="1695994" y="4020340"/>
              <a:ext cx="282854" cy="24384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605338" y="1715834"/>
            <a:ext cx="2981325" cy="2300696"/>
            <a:chOff x="4605337" y="1963484"/>
            <a:chExt cx="2981325" cy="2300696"/>
          </a:xfrm>
        </p:grpSpPr>
        <p:pic>
          <p:nvPicPr>
            <p:cNvPr id="43" name="图片 42"/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771" y="2059760"/>
              <a:ext cx="2796456" cy="1864304"/>
            </a:xfrm>
            <a:prstGeom prst="rect">
              <a:avLst/>
            </a:prstGeom>
          </p:spPr>
        </p:pic>
        <p:sp>
          <p:nvSpPr>
            <p:cNvPr id="44" name="图文框 43"/>
            <p:cNvSpPr/>
            <p:nvPr/>
          </p:nvSpPr>
          <p:spPr>
            <a:xfrm>
              <a:off x="4605337" y="1963484"/>
              <a:ext cx="2981325" cy="2056857"/>
            </a:xfrm>
            <a:prstGeom prst="frame">
              <a:avLst>
                <a:gd name="adj1" fmla="val 135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10800000">
              <a:off x="5954573" y="4020340"/>
              <a:ext cx="282854" cy="24384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430051" y="1715834"/>
            <a:ext cx="2981325" cy="2300696"/>
            <a:chOff x="8382277" y="1963484"/>
            <a:chExt cx="2981325" cy="2300696"/>
          </a:xfrm>
        </p:grpSpPr>
        <p:pic>
          <p:nvPicPr>
            <p:cNvPr id="47" name="图片 46"/>
            <p:cNvPicPr>
              <a:picLocks/>
            </p:cNvPicPr>
            <p:nvPr/>
          </p:nvPicPr>
          <p:blipFill rotWithShape="1">
            <a:blip r:embed="rId4" cstate="print">
              <a:grayscl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4711" y="2059760"/>
              <a:ext cx="2796456" cy="1864304"/>
            </a:xfrm>
            <a:prstGeom prst="rect">
              <a:avLst/>
            </a:prstGeom>
          </p:spPr>
        </p:pic>
        <p:sp>
          <p:nvSpPr>
            <p:cNvPr id="48" name="图文框 47"/>
            <p:cNvSpPr/>
            <p:nvPr/>
          </p:nvSpPr>
          <p:spPr>
            <a:xfrm>
              <a:off x="8382277" y="1963484"/>
              <a:ext cx="2981325" cy="2056857"/>
            </a:xfrm>
            <a:prstGeom prst="frame">
              <a:avLst>
                <a:gd name="adj1" fmla="val 135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等腰三角形 48"/>
            <p:cNvSpPr/>
            <p:nvPr/>
          </p:nvSpPr>
          <p:spPr>
            <a:xfrm rot="10800000">
              <a:off x="9731512" y="4020340"/>
              <a:ext cx="282854" cy="24384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073651" y="4254023"/>
            <a:ext cx="2395272" cy="1523307"/>
            <a:chOff x="1073651" y="4254023"/>
            <a:chExt cx="2395272" cy="1523307"/>
          </a:xfrm>
        </p:grpSpPr>
        <p:sp>
          <p:nvSpPr>
            <p:cNvPr id="51" name="圆角矩形 50"/>
            <p:cNvSpPr/>
            <p:nvPr/>
          </p:nvSpPr>
          <p:spPr>
            <a:xfrm>
              <a:off x="1442612" y="4254023"/>
              <a:ext cx="1657350" cy="4572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1073651" y="4823223"/>
              <a:ext cx="239527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全县总人口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26.8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万人，其中农业人口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23.3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万人，有富余劳动力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8.5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万人，劳动力资源富足。</a:t>
              </a: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717288" y="43037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人力资源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898364" y="4254023"/>
            <a:ext cx="2395272" cy="1523307"/>
            <a:chOff x="4898364" y="4254023"/>
            <a:chExt cx="2395272" cy="1523307"/>
          </a:xfrm>
        </p:grpSpPr>
        <p:sp>
          <p:nvSpPr>
            <p:cNvPr id="70" name="圆角矩形 69"/>
            <p:cNvSpPr/>
            <p:nvPr/>
          </p:nvSpPr>
          <p:spPr>
            <a:xfrm>
              <a:off x="5267325" y="4254023"/>
              <a:ext cx="1657350" cy="457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4898364" y="4823223"/>
              <a:ext cx="239527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息烽县境北濒有贵州省储水量第一的乌江库区，日供水能力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万多吨，实际日供水量</a:t>
              </a:r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2.5-2.8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万吨。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5772833" y="4303791"/>
              <a:ext cx="646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供水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723077" y="4254023"/>
            <a:ext cx="2395272" cy="1738751"/>
            <a:chOff x="8723077" y="4254023"/>
            <a:chExt cx="2395272" cy="1738751"/>
          </a:xfrm>
        </p:grpSpPr>
        <p:sp>
          <p:nvSpPr>
            <p:cNvPr id="74" name="圆角矩形 73"/>
            <p:cNvSpPr/>
            <p:nvPr/>
          </p:nvSpPr>
          <p:spPr>
            <a:xfrm>
              <a:off x="9092038" y="4254023"/>
              <a:ext cx="1657350" cy="457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8723077" y="4823223"/>
              <a:ext cx="2395272" cy="1169551"/>
            </a:xfrm>
            <a:prstGeom prst="rect">
              <a:avLst/>
            </a:prstGeom>
            <a:solidFill>
              <a:srgbClr val="F1F1F1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1400" dirty="0" smtClean="0"/>
                <a:t>息</a:t>
              </a:r>
              <a:r>
                <a:rPr lang="zh-CN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烽还位于贵州电网的中心位置，国家电网覆盖全县，北有乌江渡发电站、南有河口电站、清镇电站，供电设施完善，电力供应充足。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9597546" y="4303791"/>
              <a:ext cx="646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供电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37069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息烽县概况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flipV="1">
            <a:off x="694268" y="4436530"/>
            <a:ext cx="10098300" cy="1779559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"/>
          <p:cNvSpPr txBox="1"/>
          <p:nvPr/>
        </p:nvSpPr>
        <p:spPr>
          <a:xfrm>
            <a:off x="8258542" y="3673048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行政区划</a:t>
            </a:r>
            <a:endParaRPr lang="zh-CN" altLang="en-US" sz="4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5200" y="4656665"/>
            <a:ext cx="943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息烽县现有人口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26.8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万，下辖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镇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乡，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161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个行政村，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个居民委员会。息烽县森林覆盖率达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40%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，境内原生天然林多，大部分地区林木丰茂，水圭保持良好，有“天然氧吧”之美誉。</a:t>
            </a: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4" name="Picture 2" descr="C:\Users\Administrator\Desktop\60个PPT素材\投促局图\阳明祠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267" y="1337734"/>
            <a:ext cx="4301067" cy="3041081"/>
          </a:xfrm>
          <a:prstGeom prst="rect">
            <a:avLst/>
          </a:prstGeom>
          <a:noFill/>
        </p:spPr>
      </p:pic>
      <p:pic>
        <p:nvPicPr>
          <p:cNvPr id="3075" name="Picture 3" descr="C:\Users\Administrator\Desktop\60个PPT素材\投促局图\花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8521" y="1978884"/>
            <a:ext cx="3046412" cy="2287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116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8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息烽县概况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flipV="1">
            <a:off x="694268" y="4436530"/>
            <a:ext cx="10098300" cy="1779559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"/>
          <p:cNvSpPr txBox="1"/>
          <p:nvPr/>
        </p:nvSpPr>
        <p:spPr>
          <a:xfrm>
            <a:off x="8258542" y="3673048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经济状况</a:t>
            </a:r>
            <a:endParaRPr lang="zh-CN" altLang="en-US" sz="4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5200" y="4656665"/>
            <a:ext cx="9431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2015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年，完成地方生产总值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149.09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亿元，增长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15.4%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。公共财政预算收入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7.37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亿元，增长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7.11%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。固定资产投资（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万口径）完成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220.36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亿元，增长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23.8%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。社会消费品零售总额完成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19.53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亿元，增长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12.7%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。城、乡常住居民人均可支配收入分别增长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11.9%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10.6%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。引进省外到位资金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145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亿元，增长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20.8%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，实际直接利用外资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3145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万美元，增长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20.1%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。外贸进出口总额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3228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万美元，增长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20%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endParaRPr lang="zh-CN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 descr="C:\Users\Administrator\Desktop\60个PPT素材\投促局图\143097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209" y="1309688"/>
            <a:ext cx="4268443" cy="2872846"/>
          </a:xfrm>
          <a:prstGeom prst="rect">
            <a:avLst/>
          </a:prstGeom>
          <a:noFill/>
        </p:spPr>
      </p:pic>
      <p:pic>
        <p:nvPicPr>
          <p:cNvPr id="2051" name="Picture 3" descr="C:\Users\Administrator\Desktop\60个PPT素材\投促局图\久安村种植加工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2430" y="2200276"/>
            <a:ext cx="3006304" cy="1999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116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8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息烽县概况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flipV="1">
            <a:off x="694268" y="4436530"/>
            <a:ext cx="10098300" cy="1779559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"/>
          <p:cNvSpPr txBox="1"/>
          <p:nvPr/>
        </p:nvSpPr>
        <p:spPr>
          <a:xfrm>
            <a:off x="8258542" y="3673048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文化旅游</a:t>
            </a:r>
            <a:endParaRPr lang="zh-CN" altLang="en-US" sz="4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5200" y="4622799"/>
            <a:ext cx="9431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息烽县已形成了享天然大氧吧“洗肺”、观息烽集中营“洗脑”、 游浪漫乌江峡“洗眼”、登胜景佛天西望山“洗心”、泡“国泉神汤”息烽温泉“洗身”、品美味阳朗辣子鸡和息烽乌江豆腐鱼“洗胃”的“六洗”旅游品牌。红色、温泉、生态、文化，是息烽四大顶级旅游资源。境内有息烽集中营革命历史纪念馆、息烽乌江峡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个全国红色旅游经典景区，有半边天文化发祥地；氡温泉；有东汉古墓、明永乐五年盟誓碑等众多历史文化遗存。</a:t>
            </a:r>
          </a:p>
          <a:p>
            <a:endParaRPr lang="zh-CN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9" name="Picture 3" descr="C:\Users\Administrator\Desktop\60个PPT素材\贵阳市高清图片\35-36底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1355725"/>
            <a:ext cx="5483225" cy="2876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116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8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2521" flipH="1">
            <a:off x="10520646" y="2980477"/>
            <a:ext cx="808631" cy="93886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7026414">
            <a:off x="8021580" y="3290052"/>
            <a:ext cx="803591" cy="84115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9078920">
            <a:off x="5574747" y="2794961"/>
            <a:ext cx="1042506" cy="1091239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8800" flipH="1">
            <a:off x="3868709" y="2889439"/>
            <a:ext cx="808631" cy="93886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7479">
            <a:off x="1031561" y="3087948"/>
            <a:ext cx="808631" cy="9388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区域招商优势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3536950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806336" y="3229778"/>
            <a:ext cx="2293921" cy="2889558"/>
            <a:chOff x="345562" y="3328451"/>
            <a:chExt cx="2293921" cy="2889558"/>
          </a:xfrm>
        </p:grpSpPr>
        <p:sp>
          <p:nvSpPr>
            <p:cNvPr id="10" name="圆角矩形 9"/>
            <p:cNvSpPr/>
            <p:nvPr/>
          </p:nvSpPr>
          <p:spPr>
            <a:xfrm rot="2700000">
              <a:off x="904082" y="3328451"/>
              <a:ext cx="734498" cy="734498"/>
            </a:xfrm>
            <a:prstGeom prst="roundRect">
              <a:avLst/>
            </a:prstGeom>
            <a:solidFill>
              <a:schemeClr val="accent2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45562" y="4279017"/>
              <a:ext cx="2293921" cy="1938992"/>
              <a:chOff x="345562" y="4012317"/>
              <a:chExt cx="2293921" cy="1938992"/>
            </a:xfrm>
          </p:grpSpPr>
          <p:sp>
            <p:nvSpPr>
              <p:cNvPr id="13" name="矩形 12"/>
              <p:cNvSpPr/>
              <p:nvPr/>
            </p:nvSpPr>
            <p:spPr>
              <a:xfrm flipH="1">
                <a:off x="345562" y="4147724"/>
                <a:ext cx="98938" cy="16192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2233" y="4012317"/>
                <a:ext cx="212725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zh-CN" sz="2000" dirty="0" smtClean="0">
                    <a:solidFill>
                      <a:schemeClr val="accent5"/>
                    </a:solidFill>
                    <a:ea typeface="微软雅黑" pitchFamily="34" charset="-122"/>
                  </a:rPr>
                  <a:t>息烽县出台了《息烽县旅游招商引资政策》，制定了资金、土地等一系列招商引资优惠政策。</a:t>
                </a:r>
                <a:endParaRPr lang="zh-CN" altLang="zh-CN" sz="2000" dirty="0">
                  <a:solidFill>
                    <a:schemeClr val="accent5"/>
                  </a:solidFill>
                  <a:ea typeface="微软雅黑" pitchFamily="34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3008441" y="2252134"/>
            <a:ext cx="2438041" cy="1715565"/>
            <a:chOff x="2756263" y="2347384"/>
            <a:chExt cx="2438041" cy="1715565"/>
          </a:xfrm>
        </p:grpSpPr>
        <p:sp>
          <p:nvSpPr>
            <p:cNvPr id="18" name="圆角矩形 17"/>
            <p:cNvSpPr/>
            <p:nvPr/>
          </p:nvSpPr>
          <p:spPr>
            <a:xfrm rot="2700000">
              <a:off x="3345990" y="3328451"/>
              <a:ext cx="734498" cy="734498"/>
            </a:xfrm>
            <a:prstGeom prst="round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756263" y="2347384"/>
              <a:ext cx="2438041" cy="727345"/>
              <a:chOff x="345561" y="4938030"/>
              <a:chExt cx="2438041" cy="727345"/>
            </a:xfrm>
          </p:grpSpPr>
          <p:sp>
            <p:nvSpPr>
              <p:cNvPr id="21" name="矩形 20"/>
              <p:cNvSpPr/>
              <p:nvPr/>
            </p:nvSpPr>
            <p:spPr>
              <a:xfrm flipH="1">
                <a:off x="345561" y="4938030"/>
                <a:ext cx="124225" cy="72734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444500" y="5066675"/>
                <a:ext cx="23391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zh-CN" sz="2400" dirty="0" smtClean="0">
                    <a:solidFill>
                      <a:schemeClr val="accent5"/>
                    </a:solidFill>
                    <a:ea typeface="微软雅黑" pitchFamily="34" charset="-122"/>
                  </a:rPr>
                  <a:t>资金支持政策。</a:t>
                </a:r>
                <a:endParaRPr lang="zh-CN" altLang="en-US" sz="2400" dirty="0">
                  <a:solidFill>
                    <a:schemeClr val="accent5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441368" y="3457542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 smtClean="0">
                  <a:ea typeface="微软雅黑" pitchFamily="34" charset="-122"/>
                </a:rPr>
                <a:t>一</a:t>
              </a:r>
              <a:endParaRPr lang="zh-CN" altLang="en-US" dirty="0"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164667" y="3233200"/>
            <a:ext cx="2132562" cy="1812933"/>
            <a:chOff x="5164667" y="3328450"/>
            <a:chExt cx="2132562" cy="1812933"/>
          </a:xfrm>
        </p:grpSpPr>
        <p:sp>
          <p:nvSpPr>
            <p:cNvPr id="26" name="圆角矩形 25"/>
            <p:cNvSpPr/>
            <p:nvPr/>
          </p:nvSpPr>
          <p:spPr>
            <a:xfrm rot="2700000">
              <a:off x="5787898" y="3328450"/>
              <a:ext cx="734498" cy="734498"/>
            </a:xfrm>
            <a:prstGeom prst="roundRect">
              <a:avLst/>
            </a:prstGeom>
            <a:solidFill>
              <a:schemeClr val="accent2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5164667" y="4414424"/>
              <a:ext cx="2132562" cy="726959"/>
              <a:chOff x="343263" y="4147724"/>
              <a:chExt cx="2132562" cy="726959"/>
            </a:xfrm>
          </p:grpSpPr>
          <p:sp>
            <p:nvSpPr>
              <p:cNvPr id="29" name="矩形 28"/>
              <p:cNvSpPr/>
              <p:nvPr/>
            </p:nvSpPr>
            <p:spPr>
              <a:xfrm flipH="1">
                <a:off x="343263" y="4147724"/>
                <a:ext cx="101236" cy="72695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444500" y="4253891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accent5"/>
                    </a:solidFill>
                    <a:ea typeface="微软雅黑" pitchFamily="34" charset="-122"/>
                  </a:rPr>
                  <a:t>土地支持政策</a:t>
                </a:r>
                <a:endParaRPr lang="zh-CN" altLang="en-US" sz="2400" dirty="0">
                  <a:solidFill>
                    <a:schemeClr val="accent5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5883278" y="3457542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 smtClean="0">
                  <a:ea typeface="微软雅黑" pitchFamily="34" charset="-122"/>
                </a:rPr>
                <a:t>二</a:t>
              </a:r>
              <a:endParaRPr lang="zh-CN" altLang="en-US" dirty="0">
                <a:ea typeface="微软雅黑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171603" y="2421466"/>
            <a:ext cx="1514711" cy="1546231"/>
            <a:chOff x="7577667" y="2516716"/>
            <a:chExt cx="1514711" cy="1546231"/>
          </a:xfrm>
        </p:grpSpPr>
        <p:sp>
          <p:nvSpPr>
            <p:cNvPr id="34" name="圆角矩形 33"/>
            <p:cNvSpPr/>
            <p:nvPr/>
          </p:nvSpPr>
          <p:spPr>
            <a:xfrm rot="2700000">
              <a:off x="8229806" y="3328449"/>
              <a:ext cx="734498" cy="734498"/>
            </a:xfrm>
            <a:prstGeom prst="roundRect">
              <a:avLst/>
            </a:prstGeom>
            <a:solidFill>
              <a:schemeClr val="accent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7577667" y="2516716"/>
              <a:ext cx="1514711" cy="659611"/>
              <a:chOff x="345561" y="5107362"/>
              <a:chExt cx="1514711" cy="659611"/>
            </a:xfrm>
          </p:grpSpPr>
          <p:sp>
            <p:nvSpPr>
              <p:cNvPr id="37" name="矩形 36"/>
              <p:cNvSpPr/>
              <p:nvPr/>
            </p:nvSpPr>
            <p:spPr>
              <a:xfrm flipH="1">
                <a:off x="345561" y="5107362"/>
                <a:ext cx="126663" cy="65961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44500" y="523600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accent5"/>
                    </a:solidFill>
                    <a:ea typeface="微软雅黑" pitchFamily="34" charset="-122"/>
                  </a:rPr>
                  <a:t>配套支持</a:t>
                </a:r>
                <a:endParaRPr lang="zh-CN" altLang="en-US" sz="2400" dirty="0">
                  <a:solidFill>
                    <a:schemeClr val="accent5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325185" y="3457542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chemeClr val="bg1"/>
                  </a:solidFill>
                  <a:latin typeface="Agency FB" panose="020B0503020202020204" pitchFamily="34" charset="0"/>
                  <a:ea typeface="微软雅黑 Light" panose="020B0502040204020203" pitchFamily="34" charset="-122"/>
                </a:defRPr>
              </a:lvl1pPr>
            </a:lstStyle>
            <a:p>
              <a:r>
                <a:rPr lang="zh-CN" altLang="en-US" dirty="0" smtClean="0">
                  <a:ea typeface="微软雅黑" pitchFamily="34" charset="-122"/>
                </a:rPr>
                <a:t>三</a:t>
              </a:r>
              <a:endParaRPr lang="zh-CN" altLang="en-US" dirty="0"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474761" y="3233198"/>
            <a:ext cx="2226188" cy="2784660"/>
            <a:chOff x="9988370" y="3328448"/>
            <a:chExt cx="2226188" cy="2784660"/>
          </a:xfrm>
        </p:grpSpPr>
        <p:sp>
          <p:nvSpPr>
            <p:cNvPr id="42" name="圆角矩形 41"/>
            <p:cNvSpPr/>
            <p:nvPr/>
          </p:nvSpPr>
          <p:spPr>
            <a:xfrm rot="2700000">
              <a:off x="10671714" y="3328448"/>
              <a:ext cx="734498" cy="734498"/>
            </a:xfrm>
            <a:prstGeom prst="roundRect">
              <a:avLst/>
            </a:prstGeom>
            <a:solidFill>
              <a:schemeClr val="accent2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9988370" y="4297226"/>
              <a:ext cx="2226188" cy="1815882"/>
              <a:chOff x="345562" y="4030526"/>
              <a:chExt cx="2226188" cy="1815882"/>
            </a:xfrm>
          </p:grpSpPr>
          <p:sp>
            <p:nvSpPr>
              <p:cNvPr id="45" name="矩形 44"/>
              <p:cNvSpPr/>
              <p:nvPr/>
            </p:nvSpPr>
            <p:spPr>
              <a:xfrm flipH="1">
                <a:off x="345562" y="4147724"/>
                <a:ext cx="98938" cy="16192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444500" y="4030526"/>
                <a:ext cx="2127250" cy="1815882"/>
              </a:xfrm>
              <a:prstGeom prst="rect">
                <a:avLst/>
              </a:prstGeom>
              <a:solidFill>
                <a:srgbClr val="F1F1F1">
                  <a:alpha val="5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 smtClean="0">
                    <a:latin typeface="微软雅黑" pitchFamily="34" charset="-122"/>
                    <a:ea typeface="微软雅黑" pitchFamily="34" charset="-122"/>
                  </a:rPr>
                  <a:t>       </a:t>
                </a:r>
                <a:r>
                  <a:rPr lang="zh-CN" altLang="zh-CN" sz="1400" dirty="0" smtClean="0">
                    <a:latin typeface="微软雅黑" pitchFamily="34" charset="-122"/>
                    <a:ea typeface="微软雅黑" pitchFamily="34" charset="-122"/>
                  </a:rPr>
                  <a:t>对投资达</a:t>
                </a:r>
                <a:r>
                  <a:rPr lang="en-US" altLang="zh-CN" sz="1400" dirty="0" smtClean="0">
                    <a:latin typeface="微软雅黑" pitchFamily="34" charset="-122"/>
                    <a:ea typeface="微软雅黑" pitchFamily="34" charset="-122"/>
                  </a:rPr>
                  <a:t>3</a:t>
                </a:r>
                <a:r>
                  <a:rPr lang="zh-CN" altLang="zh-CN" sz="1400" dirty="0" smtClean="0">
                    <a:latin typeface="微软雅黑" pitchFamily="34" charset="-122"/>
                    <a:ea typeface="微软雅黑" pitchFamily="34" charset="-122"/>
                  </a:rPr>
                  <a:t>亿元的旅游企业、五星级酒店，或固定资产投资</a:t>
                </a:r>
                <a:r>
                  <a:rPr lang="en-US" altLang="zh-CN" sz="1400" dirty="0" smtClean="0">
                    <a:latin typeface="微软雅黑" pitchFamily="34" charset="-122"/>
                    <a:ea typeface="微软雅黑" pitchFamily="34" charset="-122"/>
                  </a:rPr>
                  <a:t>1</a:t>
                </a:r>
                <a:r>
                  <a:rPr lang="zh-CN" altLang="zh-CN" sz="1400" dirty="0" smtClean="0">
                    <a:latin typeface="微软雅黑" pitchFamily="34" charset="-122"/>
                    <a:ea typeface="微软雅黑" pitchFamily="34" charset="-122"/>
                  </a:rPr>
                  <a:t>亿元以上、年生产经营产生税收达</a:t>
                </a:r>
                <a:r>
                  <a:rPr lang="en-US" altLang="zh-CN" sz="1400" dirty="0" smtClean="0">
                    <a:latin typeface="微软雅黑" pitchFamily="34" charset="-122"/>
                    <a:ea typeface="微软雅黑" pitchFamily="34" charset="-122"/>
                  </a:rPr>
                  <a:t>1000</a:t>
                </a:r>
                <a:r>
                  <a:rPr lang="zh-CN" altLang="zh-CN" sz="1400" dirty="0" smtClean="0">
                    <a:latin typeface="微软雅黑" pitchFamily="34" charset="-122"/>
                    <a:ea typeface="微软雅黑" pitchFamily="34" charset="-122"/>
                  </a:rPr>
                  <a:t>万元的项目和企业，在享受本优惠办法的基础上，还可“一事一议”协商办理。</a:t>
                </a:r>
                <a:endParaRPr lang="zh-CN" altLang="zh-CN" sz="1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10767092" y="3457542"/>
              <a:ext cx="543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itchFamily="34" charset="-122"/>
                </a:rPr>
                <a:t>四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855275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3233370"/>
            <a:ext cx="12192000" cy="361822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V="1">
            <a:off x="1484522" y="1862665"/>
            <a:ext cx="9251211" cy="2624668"/>
          </a:xfrm>
          <a:prstGeom prst="rect">
            <a:avLst/>
          </a:prstGeom>
          <a:noFill/>
          <a:ln w="57150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773078" y="523458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8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总论</a:t>
            </a:r>
            <a:endParaRPr lang="zh-CN" altLang="en-US" sz="8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方正细谭黑简体" panose="02000000000000000000" pitchFamily="2" charset="-122"/>
              <a:ea typeface="方正细谭黑简体" panose="02000000000000000000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2667" y="2167467"/>
            <a:ext cx="8822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2400" dirty="0" smtClean="0">
                <a:solidFill>
                  <a:srgbClr val="5C9A00"/>
                </a:solidFill>
                <a:latin typeface="微软雅黑" pitchFamily="34" charset="-122"/>
                <a:ea typeface="微软雅黑" pitchFamily="34" charset="-122"/>
              </a:rPr>
              <a:t>随着乡村旅游业的深入发展，“农旅一体化”项目已成为各地有效利用本地农业资源的有效手段。息烽县农业、旅游业基础良好，发展迅速，都市农业规划完整，政策支持有力。西山镇生态环境优美，农业、旅游业资源丰富。本项目的建设具有良好的经济效益和社会效益，可行性强，欢迎前往参观、考察。</a:t>
            </a:r>
          </a:p>
          <a:p>
            <a:pPr algn="ctr"/>
            <a:endParaRPr lang="zh-CN" altLang="en-US" sz="2400" dirty="0">
              <a:solidFill>
                <a:srgbClr val="5C9A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045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 flipV="1">
            <a:off x="3633140" y="716727"/>
            <a:ext cx="5568010" cy="4702686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469900"/>
            <a:ext cx="12192000" cy="53881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14574" y="4394075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1">
                    <a:alpha val="66000"/>
                  </a:schemeClr>
                </a:solidFill>
                <a:latin typeface="微软雅黑" pitchFamily="34" charset="-122"/>
                <a:ea typeface="微软雅黑" pitchFamily="34" charset="-122"/>
              </a:rPr>
              <a:t>夏影</a:t>
            </a:r>
            <a:r>
              <a:rPr lang="en-US" altLang="zh-CN" dirty="0" smtClean="0">
                <a:solidFill>
                  <a:schemeClr val="accent1">
                    <a:alpha val="66000"/>
                  </a:schemeClr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dirty="0" smtClean="0">
                <a:solidFill>
                  <a:schemeClr val="accent1">
                    <a:alpha val="66000"/>
                  </a:schemeClr>
                </a:solidFill>
                <a:latin typeface="微软雅黑" pitchFamily="34" charset="-122"/>
                <a:ea typeface="微软雅黑" pitchFamily="34" charset="-122"/>
              </a:rPr>
              <a:t>工作室</a:t>
            </a:r>
            <a:endParaRPr lang="zh-CN" altLang="en-US" dirty="0">
              <a:solidFill>
                <a:schemeClr val="accent1">
                  <a:alpha val="66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96825" y="2959691"/>
            <a:ext cx="47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spc="600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  <a:cs typeface="田氏宋体旧字形" panose="02020300000000000000" pitchFamily="18" charset="-122"/>
              </a:rPr>
              <a:t>夏日绿叶演示模板</a:t>
            </a:r>
            <a:endParaRPr lang="zh-CN" altLang="en-US" sz="2400" spc="60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  <a:cs typeface="田氏宋体旧字形" panose="02020300000000000000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030576" y="913883"/>
            <a:ext cx="37240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rPr>
              <a:t>谢谢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615697" y="1329381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Thanks</a:t>
            </a:r>
            <a:endParaRPr lang="zh-CN" altLang="en-US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0924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/>
      <p:bldP spid="20" grpId="0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476017" cy="1569660"/>
            <a:chOff x="5956255" y="183524"/>
            <a:chExt cx="5476017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项目背景</a:t>
              </a:r>
              <a:endParaRPr lang="zh-CN" altLang="en-US" sz="3200" dirty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息烽县农业产业基础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息烽县农业发展优势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产业政策支持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9060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</a:rPr>
                <a:t>1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017029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息烽县农业生产基础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9" name="图片 1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38150" y="1666474"/>
            <a:ext cx="5644177" cy="3858026"/>
          </a:xfrm>
          <a:prstGeom prst="roundRect">
            <a:avLst>
              <a:gd name="adj" fmla="val 4816"/>
            </a:avLst>
          </a:prstGeom>
          <a:ln w="889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0" name="组合 129"/>
          <p:cNvGrpSpPr/>
          <p:nvPr/>
        </p:nvGrpSpPr>
        <p:grpSpPr>
          <a:xfrm>
            <a:off x="438150" y="4221480"/>
            <a:ext cx="5687936" cy="1346906"/>
            <a:chOff x="438150" y="4221480"/>
            <a:chExt cx="5687936" cy="1346906"/>
          </a:xfrm>
        </p:grpSpPr>
        <p:sp>
          <p:nvSpPr>
            <p:cNvPr id="131" name="同侧圆角矩形 130"/>
            <p:cNvSpPr/>
            <p:nvPr/>
          </p:nvSpPr>
          <p:spPr>
            <a:xfrm flipV="1">
              <a:off x="438150" y="4221480"/>
              <a:ext cx="5644177" cy="1303020"/>
            </a:xfrm>
            <a:prstGeom prst="round2SameRect">
              <a:avLst>
                <a:gd name="adj1" fmla="val 21123"/>
                <a:gd name="adj2" fmla="val 0"/>
              </a:avLst>
            </a:prstGeom>
            <a:solidFill>
              <a:schemeClr val="tx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文本框 131"/>
            <p:cNvSpPr txBox="1"/>
            <p:nvPr/>
          </p:nvSpPr>
          <p:spPr>
            <a:xfrm>
              <a:off x="606626" y="4356331"/>
              <a:ext cx="55194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1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十二五”期间，农业经济发展良好，经济总产值逐年递增。</a:t>
              </a:r>
              <a:endPara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606626" y="4635823"/>
              <a:ext cx="5475701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      2011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年完成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11.48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亿元；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2012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年完成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12.74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亿元，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2013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年完成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14.48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亿元，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2014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年预计完成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15.55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亿元，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年完成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18.3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亿元，平均增速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13.44%</a:t>
              </a:r>
              <a:r>
                <a:rPr lang="zh-CN" altLang="zh-CN" sz="14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34" name="直接连接符 133"/>
          <p:cNvCxnSpPr/>
          <p:nvPr/>
        </p:nvCxnSpPr>
        <p:spPr>
          <a:xfrm>
            <a:off x="6419850" y="1680660"/>
            <a:ext cx="0" cy="3933170"/>
          </a:xfrm>
          <a:prstGeom prst="line">
            <a:avLst/>
          </a:prstGeom>
          <a:ln>
            <a:solidFill>
              <a:schemeClr val="bg1">
                <a:lumMod val="5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/>
          <p:cNvGrpSpPr/>
          <p:nvPr/>
        </p:nvGrpSpPr>
        <p:grpSpPr>
          <a:xfrm>
            <a:off x="6745288" y="1612928"/>
            <a:ext cx="4939326" cy="3045245"/>
            <a:chOff x="6745288" y="1612928"/>
            <a:chExt cx="4939326" cy="3045245"/>
          </a:xfrm>
        </p:grpSpPr>
        <p:sp>
          <p:nvSpPr>
            <p:cNvPr id="136" name="矩形 135"/>
            <p:cNvSpPr/>
            <p:nvPr/>
          </p:nvSpPr>
          <p:spPr>
            <a:xfrm>
              <a:off x="6745288" y="2631400"/>
              <a:ext cx="4939326" cy="2026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建成省级重点示范园区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个、示范园区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个，入驻涉农企业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30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家，建设农产品交易市场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21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个，专业合作经济组织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138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家。果品、蔬菜、肉鸡三大主导产业分别占全市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10%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15%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32%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的市场份额。加大农村基础设施建设，加强农产品品牌培育，获国家地理标志产品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个、有机农产品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个，无公害农产品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99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个。农业总产值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24.78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亿元，年均增长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15.5%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，畜牧业占比达到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28.8%</a:t>
              </a:r>
              <a:r>
                <a:rPr lang="zh-CN" altLang="zh-CN" sz="1400" dirty="0" smtClean="0"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8" name="文本框 137"/>
            <p:cNvSpPr txBox="1"/>
            <p:nvPr/>
          </p:nvSpPr>
          <p:spPr>
            <a:xfrm>
              <a:off x="6745288" y="1612928"/>
              <a:ext cx="4801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0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en-US" sz="20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”“</a:t>
              </a:r>
              <a:r>
                <a:rPr lang="zh-CN" altLang="zh-CN" sz="20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十二五”期间</a:t>
              </a:r>
              <a:endParaRPr lang="en-US" altLang="zh-CN" sz="2000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zh-CN" sz="2000" dirty="0" smtClean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息烽县都市现代农业逐步发挥品牌效应。</a:t>
              </a:r>
              <a:endParaRPr lang="zh-CN" altLang="en-US" sz="20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9743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467">
            <a:off x="-40778" y="4265331"/>
            <a:ext cx="993143" cy="11530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息烽县农业发展优势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591300" y="4057650"/>
            <a:ext cx="5600700" cy="2800350"/>
          </a:xfrm>
          <a:prstGeom prst="rect">
            <a:avLst/>
          </a:prstGeom>
        </p:spPr>
      </p:pic>
      <p:sp>
        <p:nvSpPr>
          <p:cNvPr id="7" name="矩形 1"/>
          <p:cNvSpPr/>
          <p:nvPr/>
        </p:nvSpPr>
        <p:spPr>
          <a:xfrm>
            <a:off x="-1" y="2475792"/>
            <a:ext cx="1717289" cy="2098281"/>
          </a:xfrm>
          <a:custGeom>
            <a:avLst/>
            <a:gdLst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705100 w 1705100"/>
              <a:gd name="connsiteY2" fmla="*/ 2088232 h 2088232"/>
              <a:gd name="connsiteX3" fmla="*/ 0 w 1705100"/>
              <a:gd name="connsiteY3" fmla="*/ 2088232 h 2088232"/>
              <a:gd name="connsiteX4" fmla="*/ 0 w 1705100"/>
              <a:gd name="connsiteY4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922602 w 1705100"/>
              <a:gd name="connsiteY2" fmla="*/ 1013988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090721 w 1705100"/>
              <a:gd name="connsiteY2" fmla="*/ 1075495 h 2088232"/>
              <a:gd name="connsiteX3" fmla="*/ 1705100 w 1705100"/>
              <a:gd name="connsiteY3" fmla="*/ 2088232 h 2088232"/>
              <a:gd name="connsiteX4" fmla="*/ 0 w 1705100"/>
              <a:gd name="connsiteY4" fmla="*/ 2088232 h 2088232"/>
              <a:gd name="connsiteX5" fmla="*/ 0 w 1705100"/>
              <a:gd name="connsiteY5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705100 w 1705100"/>
              <a:gd name="connsiteY2" fmla="*/ 2088232 h 2088232"/>
              <a:gd name="connsiteX3" fmla="*/ 0 w 1705100"/>
              <a:gd name="connsiteY3" fmla="*/ 2088232 h 2088232"/>
              <a:gd name="connsiteX4" fmla="*/ 0 w 1705100"/>
              <a:gd name="connsiteY4" fmla="*/ 0 h 2088232"/>
              <a:gd name="connsiteX0" fmla="*/ 0 w 1739059"/>
              <a:gd name="connsiteY0" fmla="*/ 0 h 2088232"/>
              <a:gd name="connsiteX1" fmla="*/ 1705100 w 1739059"/>
              <a:gd name="connsiteY1" fmla="*/ 0 h 2088232"/>
              <a:gd name="connsiteX2" fmla="*/ 1705100 w 1739059"/>
              <a:gd name="connsiteY2" fmla="*/ 2088232 h 2088232"/>
              <a:gd name="connsiteX3" fmla="*/ 0 w 1739059"/>
              <a:gd name="connsiteY3" fmla="*/ 2088232 h 2088232"/>
              <a:gd name="connsiteX4" fmla="*/ 0 w 1739059"/>
              <a:gd name="connsiteY4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705100 w 1705100"/>
              <a:gd name="connsiteY2" fmla="*/ 2088232 h 2088232"/>
              <a:gd name="connsiteX3" fmla="*/ 0 w 1705100"/>
              <a:gd name="connsiteY3" fmla="*/ 2088232 h 2088232"/>
              <a:gd name="connsiteX4" fmla="*/ 0 w 1705100"/>
              <a:gd name="connsiteY4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705100 w 1705100"/>
              <a:gd name="connsiteY2" fmla="*/ 2088232 h 2088232"/>
              <a:gd name="connsiteX3" fmla="*/ 0 w 1705100"/>
              <a:gd name="connsiteY3" fmla="*/ 2088232 h 2088232"/>
              <a:gd name="connsiteX4" fmla="*/ 0 w 1705100"/>
              <a:gd name="connsiteY4" fmla="*/ 0 h 2088232"/>
              <a:gd name="connsiteX0" fmla="*/ 0 w 1705100"/>
              <a:gd name="connsiteY0" fmla="*/ 0 h 2088232"/>
              <a:gd name="connsiteX1" fmla="*/ 1705100 w 1705100"/>
              <a:gd name="connsiteY1" fmla="*/ 0 h 2088232"/>
              <a:gd name="connsiteX2" fmla="*/ 1705100 w 1705100"/>
              <a:gd name="connsiteY2" fmla="*/ 2088232 h 2088232"/>
              <a:gd name="connsiteX3" fmla="*/ 0 w 1705100"/>
              <a:gd name="connsiteY3" fmla="*/ 2088232 h 2088232"/>
              <a:gd name="connsiteX4" fmla="*/ 0 w 1705100"/>
              <a:gd name="connsiteY4" fmla="*/ 0 h 2088232"/>
              <a:gd name="connsiteX0" fmla="*/ 0 w 1746105"/>
              <a:gd name="connsiteY0" fmla="*/ 0 h 2088232"/>
              <a:gd name="connsiteX1" fmla="*/ 1746105 w 1746105"/>
              <a:gd name="connsiteY1" fmla="*/ 0 h 2088232"/>
              <a:gd name="connsiteX2" fmla="*/ 1705100 w 1746105"/>
              <a:gd name="connsiteY2" fmla="*/ 2088232 h 2088232"/>
              <a:gd name="connsiteX3" fmla="*/ 0 w 1746105"/>
              <a:gd name="connsiteY3" fmla="*/ 2088232 h 2088232"/>
              <a:gd name="connsiteX4" fmla="*/ 0 w 1746105"/>
              <a:gd name="connsiteY4" fmla="*/ 0 h 2088232"/>
              <a:gd name="connsiteX0" fmla="*/ 0 w 1746105"/>
              <a:gd name="connsiteY0" fmla="*/ 0 h 2088232"/>
              <a:gd name="connsiteX1" fmla="*/ 1746105 w 1746105"/>
              <a:gd name="connsiteY1" fmla="*/ 0 h 2088232"/>
              <a:gd name="connsiteX2" fmla="*/ 1705100 w 1746105"/>
              <a:gd name="connsiteY2" fmla="*/ 2088232 h 2088232"/>
              <a:gd name="connsiteX3" fmla="*/ 0 w 1746105"/>
              <a:gd name="connsiteY3" fmla="*/ 2088232 h 2088232"/>
              <a:gd name="connsiteX4" fmla="*/ 0 w 1746105"/>
              <a:gd name="connsiteY4" fmla="*/ 0 h 2088232"/>
              <a:gd name="connsiteX0" fmla="*/ 0 w 1746105"/>
              <a:gd name="connsiteY0" fmla="*/ 0 h 2088232"/>
              <a:gd name="connsiteX1" fmla="*/ 1746105 w 1746105"/>
              <a:gd name="connsiteY1" fmla="*/ 0 h 2088232"/>
              <a:gd name="connsiteX2" fmla="*/ 1705100 w 1746105"/>
              <a:gd name="connsiteY2" fmla="*/ 2088232 h 2088232"/>
              <a:gd name="connsiteX3" fmla="*/ 0 w 1746105"/>
              <a:gd name="connsiteY3" fmla="*/ 2088232 h 2088232"/>
              <a:gd name="connsiteX4" fmla="*/ 0 w 1746105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2"/>
              <a:gd name="connsiteX1" fmla="*/ 1746105 w 1762506"/>
              <a:gd name="connsiteY1" fmla="*/ 0 h 2088232"/>
              <a:gd name="connsiteX2" fmla="*/ 1762506 w 1762506"/>
              <a:gd name="connsiteY2" fmla="*/ 2088232 h 2088232"/>
              <a:gd name="connsiteX3" fmla="*/ 0 w 1762506"/>
              <a:gd name="connsiteY3" fmla="*/ 2088232 h 2088232"/>
              <a:gd name="connsiteX4" fmla="*/ 0 w 1762506"/>
              <a:gd name="connsiteY4" fmla="*/ 0 h 2088232"/>
              <a:gd name="connsiteX0" fmla="*/ 0 w 1762506"/>
              <a:gd name="connsiteY0" fmla="*/ 0 h 2088237"/>
              <a:gd name="connsiteX1" fmla="*/ 1746105 w 1762506"/>
              <a:gd name="connsiteY1" fmla="*/ 0 h 2088237"/>
              <a:gd name="connsiteX2" fmla="*/ 1762506 w 1762506"/>
              <a:gd name="connsiteY2" fmla="*/ 2088232 h 2088237"/>
              <a:gd name="connsiteX3" fmla="*/ 0 w 1762506"/>
              <a:gd name="connsiteY3" fmla="*/ 2088232 h 2088237"/>
              <a:gd name="connsiteX4" fmla="*/ 0 w 1762506"/>
              <a:gd name="connsiteY4" fmla="*/ 0 h 2088237"/>
              <a:gd name="connsiteX0" fmla="*/ 0 w 1762506"/>
              <a:gd name="connsiteY0" fmla="*/ 0 h 2088236"/>
              <a:gd name="connsiteX1" fmla="*/ 1746105 w 1762506"/>
              <a:gd name="connsiteY1" fmla="*/ 0 h 2088236"/>
              <a:gd name="connsiteX2" fmla="*/ 1762506 w 1762506"/>
              <a:gd name="connsiteY2" fmla="*/ 2088232 h 2088236"/>
              <a:gd name="connsiteX3" fmla="*/ 0 w 1762506"/>
              <a:gd name="connsiteY3" fmla="*/ 2088232 h 2088236"/>
              <a:gd name="connsiteX4" fmla="*/ 0 w 1762506"/>
              <a:gd name="connsiteY4" fmla="*/ 0 h 2088236"/>
              <a:gd name="connsiteX0" fmla="*/ 0 w 1762506"/>
              <a:gd name="connsiteY0" fmla="*/ 0 h 2088237"/>
              <a:gd name="connsiteX1" fmla="*/ 1746105 w 1762506"/>
              <a:gd name="connsiteY1" fmla="*/ 0 h 2088237"/>
              <a:gd name="connsiteX2" fmla="*/ 1762506 w 1762506"/>
              <a:gd name="connsiteY2" fmla="*/ 2088232 h 2088237"/>
              <a:gd name="connsiteX3" fmla="*/ 0 w 1762506"/>
              <a:gd name="connsiteY3" fmla="*/ 2088232 h 2088237"/>
              <a:gd name="connsiteX4" fmla="*/ 0 w 1762506"/>
              <a:gd name="connsiteY4" fmla="*/ 0 h 2088237"/>
              <a:gd name="connsiteX0" fmla="*/ 0 w 1762506"/>
              <a:gd name="connsiteY0" fmla="*/ 0 h 2088685"/>
              <a:gd name="connsiteX1" fmla="*/ 1746105 w 1762506"/>
              <a:gd name="connsiteY1" fmla="*/ 0 h 2088685"/>
              <a:gd name="connsiteX2" fmla="*/ 1762506 w 1762506"/>
              <a:gd name="connsiteY2" fmla="*/ 2088232 h 2088685"/>
              <a:gd name="connsiteX3" fmla="*/ 0 w 1762506"/>
              <a:gd name="connsiteY3" fmla="*/ 2088232 h 2088685"/>
              <a:gd name="connsiteX4" fmla="*/ 0 w 1762506"/>
              <a:gd name="connsiteY4" fmla="*/ 0 h 2088685"/>
              <a:gd name="connsiteX0" fmla="*/ 0 w 1762506"/>
              <a:gd name="connsiteY0" fmla="*/ 0 h 2088685"/>
              <a:gd name="connsiteX1" fmla="*/ 1690839 w 1762506"/>
              <a:gd name="connsiteY1" fmla="*/ 0 h 2088685"/>
              <a:gd name="connsiteX2" fmla="*/ 1762506 w 1762506"/>
              <a:gd name="connsiteY2" fmla="*/ 2088232 h 2088685"/>
              <a:gd name="connsiteX3" fmla="*/ 0 w 1762506"/>
              <a:gd name="connsiteY3" fmla="*/ 2088232 h 2088685"/>
              <a:gd name="connsiteX4" fmla="*/ 0 w 1762506"/>
              <a:gd name="connsiteY4" fmla="*/ 0 h 2088685"/>
              <a:gd name="connsiteX0" fmla="*/ 0 w 1762506"/>
              <a:gd name="connsiteY0" fmla="*/ 0 h 2088676"/>
              <a:gd name="connsiteX1" fmla="*/ 1690839 w 1762506"/>
              <a:gd name="connsiteY1" fmla="*/ 0 h 2088676"/>
              <a:gd name="connsiteX2" fmla="*/ 1762506 w 1762506"/>
              <a:gd name="connsiteY2" fmla="*/ 2088232 h 2088676"/>
              <a:gd name="connsiteX3" fmla="*/ 0 w 1762506"/>
              <a:gd name="connsiteY3" fmla="*/ 2088232 h 2088676"/>
              <a:gd name="connsiteX4" fmla="*/ 0 w 1762506"/>
              <a:gd name="connsiteY4" fmla="*/ 0 h 2088676"/>
              <a:gd name="connsiteX0" fmla="*/ 0 w 1762506"/>
              <a:gd name="connsiteY0" fmla="*/ 0 h 2088845"/>
              <a:gd name="connsiteX1" fmla="*/ 1690839 w 1762506"/>
              <a:gd name="connsiteY1" fmla="*/ 0 h 2088845"/>
              <a:gd name="connsiteX2" fmla="*/ 1762506 w 1762506"/>
              <a:gd name="connsiteY2" fmla="*/ 2088232 h 2088845"/>
              <a:gd name="connsiteX3" fmla="*/ 0 w 1762506"/>
              <a:gd name="connsiteY3" fmla="*/ 2088232 h 2088845"/>
              <a:gd name="connsiteX4" fmla="*/ 0 w 1762506"/>
              <a:gd name="connsiteY4" fmla="*/ 0 h 2088845"/>
              <a:gd name="connsiteX0" fmla="*/ 0 w 1717289"/>
              <a:gd name="connsiteY0" fmla="*/ 0 h 2098890"/>
              <a:gd name="connsiteX1" fmla="*/ 1690839 w 1717289"/>
              <a:gd name="connsiteY1" fmla="*/ 0 h 2098890"/>
              <a:gd name="connsiteX2" fmla="*/ 1717289 w 1717289"/>
              <a:gd name="connsiteY2" fmla="*/ 2098281 h 2098890"/>
              <a:gd name="connsiteX3" fmla="*/ 0 w 1717289"/>
              <a:gd name="connsiteY3" fmla="*/ 2088232 h 2098890"/>
              <a:gd name="connsiteX4" fmla="*/ 0 w 1717289"/>
              <a:gd name="connsiteY4" fmla="*/ 0 h 2098890"/>
              <a:gd name="connsiteX0" fmla="*/ 0 w 1717289"/>
              <a:gd name="connsiteY0" fmla="*/ 0 h 2098281"/>
              <a:gd name="connsiteX1" fmla="*/ 1690839 w 1717289"/>
              <a:gd name="connsiteY1" fmla="*/ 0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  <a:gd name="connsiteX0" fmla="*/ 0 w 1717289"/>
              <a:gd name="connsiteY0" fmla="*/ 0 h 2098281"/>
              <a:gd name="connsiteX1" fmla="*/ 1690839 w 1717289"/>
              <a:gd name="connsiteY1" fmla="*/ 0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  <a:gd name="connsiteX0" fmla="*/ 0 w 1717289"/>
              <a:gd name="connsiteY0" fmla="*/ 0 h 2098281"/>
              <a:gd name="connsiteX1" fmla="*/ 1690839 w 1717289"/>
              <a:gd name="connsiteY1" fmla="*/ 0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  <a:gd name="connsiteX0" fmla="*/ 0 w 1717289"/>
              <a:gd name="connsiteY0" fmla="*/ 0 h 2098281"/>
              <a:gd name="connsiteX1" fmla="*/ 1690839 w 1717289"/>
              <a:gd name="connsiteY1" fmla="*/ 0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  <a:gd name="connsiteX0" fmla="*/ 0 w 1717289"/>
              <a:gd name="connsiteY0" fmla="*/ 0 h 2098281"/>
              <a:gd name="connsiteX1" fmla="*/ 1690839 w 1717289"/>
              <a:gd name="connsiteY1" fmla="*/ 0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  <a:gd name="connsiteX0" fmla="*/ 0 w 1717289"/>
              <a:gd name="connsiteY0" fmla="*/ 0 h 2098281"/>
              <a:gd name="connsiteX1" fmla="*/ 1690839 w 1717289"/>
              <a:gd name="connsiteY1" fmla="*/ 0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  <a:gd name="connsiteX0" fmla="*/ 0 w 1717289"/>
              <a:gd name="connsiteY0" fmla="*/ 0 h 2098281"/>
              <a:gd name="connsiteX1" fmla="*/ 1674437 w 1717289"/>
              <a:gd name="connsiteY1" fmla="*/ 4101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  <a:gd name="connsiteX0" fmla="*/ 0 w 1717289"/>
              <a:gd name="connsiteY0" fmla="*/ 0 h 2098281"/>
              <a:gd name="connsiteX1" fmla="*/ 1674437 w 1717289"/>
              <a:gd name="connsiteY1" fmla="*/ 4101 h 2098281"/>
              <a:gd name="connsiteX2" fmla="*/ 1717289 w 1717289"/>
              <a:gd name="connsiteY2" fmla="*/ 2098281 h 2098281"/>
              <a:gd name="connsiteX3" fmla="*/ 0 w 1717289"/>
              <a:gd name="connsiteY3" fmla="*/ 2088232 h 2098281"/>
              <a:gd name="connsiteX4" fmla="*/ 0 w 1717289"/>
              <a:gd name="connsiteY4" fmla="*/ 0 h 209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289" h="2098281">
                <a:moveTo>
                  <a:pt x="0" y="0"/>
                </a:moveTo>
                <a:lnTo>
                  <a:pt x="1674437" y="4101"/>
                </a:lnTo>
                <a:cubicBezTo>
                  <a:pt x="536394" y="826531"/>
                  <a:pt x="1385887" y="2096234"/>
                  <a:pt x="1717289" y="2098281"/>
                </a:cubicBezTo>
                <a:lnTo>
                  <a:pt x="0" y="2088232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BC54B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1201043" y="2331776"/>
            <a:ext cx="2376264" cy="2376264"/>
          </a:xfrm>
          <a:prstGeom prst="ellipse">
            <a:avLst/>
          </a:prstGeom>
          <a:solidFill>
            <a:srgbClr val="5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832263" y="2619808"/>
            <a:ext cx="1062068" cy="1025712"/>
            <a:chOff x="5512720" y="2152017"/>
            <a:chExt cx="583915" cy="496874"/>
          </a:xfrm>
        </p:grpSpPr>
        <p:sp>
          <p:nvSpPr>
            <p:cNvPr id="11" name="Freeform 159"/>
            <p:cNvSpPr>
              <a:spLocks/>
            </p:cNvSpPr>
            <p:nvPr/>
          </p:nvSpPr>
          <p:spPr bwMode="auto">
            <a:xfrm>
              <a:off x="5574376" y="2246314"/>
              <a:ext cx="460603" cy="402577"/>
            </a:xfrm>
            <a:custGeom>
              <a:avLst/>
              <a:gdLst>
                <a:gd name="T0" fmla="*/ 29 w 54"/>
                <a:gd name="T1" fmla="*/ 1 h 47"/>
                <a:gd name="T2" fmla="*/ 24 w 54"/>
                <a:gd name="T3" fmla="*/ 1 h 47"/>
                <a:gd name="T4" fmla="*/ 2 w 54"/>
                <a:gd name="T5" fmla="*/ 15 h 47"/>
                <a:gd name="T6" fmla="*/ 0 w 54"/>
                <a:gd name="T7" fmla="*/ 20 h 47"/>
                <a:gd name="T8" fmla="*/ 0 w 54"/>
                <a:gd name="T9" fmla="*/ 44 h 47"/>
                <a:gd name="T10" fmla="*/ 3 w 54"/>
                <a:gd name="T11" fmla="*/ 47 h 47"/>
                <a:gd name="T12" fmla="*/ 13 w 54"/>
                <a:gd name="T13" fmla="*/ 47 h 47"/>
                <a:gd name="T14" fmla="*/ 16 w 54"/>
                <a:gd name="T15" fmla="*/ 44 h 47"/>
                <a:gd name="T16" fmla="*/ 16 w 54"/>
                <a:gd name="T17" fmla="*/ 27 h 47"/>
                <a:gd name="T18" fmla="*/ 19 w 54"/>
                <a:gd name="T19" fmla="*/ 24 h 47"/>
                <a:gd name="T20" fmla="*/ 35 w 54"/>
                <a:gd name="T21" fmla="*/ 24 h 47"/>
                <a:gd name="T22" fmla="*/ 38 w 54"/>
                <a:gd name="T23" fmla="*/ 27 h 47"/>
                <a:gd name="T24" fmla="*/ 38 w 54"/>
                <a:gd name="T25" fmla="*/ 44 h 47"/>
                <a:gd name="T26" fmla="*/ 41 w 54"/>
                <a:gd name="T27" fmla="*/ 47 h 47"/>
                <a:gd name="T28" fmla="*/ 51 w 54"/>
                <a:gd name="T29" fmla="*/ 47 h 47"/>
                <a:gd name="T30" fmla="*/ 54 w 54"/>
                <a:gd name="T31" fmla="*/ 44 h 47"/>
                <a:gd name="T32" fmla="*/ 54 w 54"/>
                <a:gd name="T33" fmla="*/ 20 h 47"/>
                <a:gd name="T34" fmla="*/ 52 w 54"/>
                <a:gd name="T35" fmla="*/ 16 h 47"/>
                <a:gd name="T36" fmla="*/ 29 w 54"/>
                <a:gd name="T3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7">
                  <a:moveTo>
                    <a:pt x="29" y="1"/>
                  </a:moveTo>
                  <a:cubicBezTo>
                    <a:pt x="28" y="0"/>
                    <a:pt x="25" y="0"/>
                    <a:pt x="24" y="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0" y="18"/>
                    <a:pt x="0" y="2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1" y="47"/>
                    <a:pt x="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4" y="47"/>
                    <a:pt x="16" y="46"/>
                    <a:pt x="16" y="44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7" y="24"/>
                    <a:pt x="19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7" y="24"/>
                    <a:pt x="38" y="26"/>
                    <a:pt x="38" y="27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6"/>
                    <a:pt x="39" y="47"/>
                    <a:pt x="4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7"/>
                    <a:pt x="54" y="46"/>
                    <a:pt x="54" y="44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3" y="17"/>
                    <a:pt x="52" y="16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89"/>
            </a:p>
          </p:txBody>
        </p:sp>
        <p:sp>
          <p:nvSpPr>
            <p:cNvPr id="12" name="Freeform 160"/>
            <p:cNvSpPr>
              <a:spLocks/>
            </p:cNvSpPr>
            <p:nvPr/>
          </p:nvSpPr>
          <p:spPr bwMode="auto">
            <a:xfrm>
              <a:off x="5512720" y="2152017"/>
              <a:ext cx="583915" cy="224863"/>
            </a:xfrm>
            <a:custGeom>
              <a:avLst/>
              <a:gdLst>
                <a:gd name="T0" fmla="*/ 64 w 68"/>
                <a:gd name="T1" fmla="*/ 20 h 26"/>
                <a:gd name="T2" fmla="*/ 61 w 68"/>
                <a:gd name="T3" fmla="*/ 15 h 26"/>
                <a:gd name="T4" fmla="*/ 61 w 68"/>
                <a:gd name="T5" fmla="*/ 10 h 26"/>
                <a:gd name="T6" fmla="*/ 58 w 68"/>
                <a:gd name="T7" fmla="*/ 7 h 26"/>
                <a:gd name="T8" fmla="*/ 57 w 68"/>
                <a:gd name="T9" fmla="*/ 7 h 26"/>
                <a:gd name="T10" fmla="*/ 54 w 68"/>
                <a:gd name="T11" fmla="*/ 10 h 26"/>
                <a:gd name="T12" fmla="*/ 54 w 68"/>
                <a:gd name="T13" fmla="*/ 10 h 26"/>
                <a:gd name="T14" fmla="*/ 52 w 68"/>
                <a:gd name="T15" fmla="*/ 12 h 26"/>
                <a:gd name="T16" fmla="*/ 36 w 68"/>
                <a:gd name="T17" fmla="*/ 1 h 26"/>
                <a:gd name="T18" fmla="*/ 33 w 68"/>
                <a:gd name="T19" fmla="*/ 0 h 26"/>
                <a:gd name="T20" fmla="*/ 30 w 68"/>
                <a:gd name="T21" fmla="*/ 1 h 26"/>
                <a:gd name="T22" fmla="*/ 2 w 68"/>
                <a:gd name="T23" fmla="*/ 20 h 26"/>
                <a:gd name="T24" fmla="*/ 1 w 68"/>
                <a:gd name="T25" fmla="*/ 24 h 26"/>
                <a:gd name="T26" fmla="*/ 5 w 68"/>
                <a:gd name="T27" fmla="*/ 24 h 26"/>
                <a:gd name="T28" fmla="*/ 31 w 68"/>
                <a:gd name="T29" fmla="*/ 7 h 26"/>
                <a:gd name="T30" fmla="*/ 36 w 68"/>
                <a:gd name="T31" fmla="*/ 7 h 26"/>
                <a:gd name="T32" fmla="*/ 63 w 68"/>
                <a:gd name="T33" fmla="*/ 25 h 26"/>
                <a:gd name="T34" fmla="*/ 67 w 68"/>
                <a:gd name="T35" fmla="*/ 25 h 26"/>
                <a:gd name="T36" fmla="*/ 66 w 68"/>
                <a:gd name="T37" fmla="*/ 21 h 26"/>
                <a:gd name="T38" fmla="*/ 64 w 68"/>
                <a:gd name="T3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6">
                  <a:moveTo>
                    <a:pt x="64" y="20"/>
                  </a:moveTo>
                  <a:cubicBezTo>
                    <a:pt x="62" y="19"/>
                    <a:pt x="61" y="17"/>
                    <a:pt x="61" y="15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8"/>
                    <a:pt x="60" y="7"/>
                    <a:pt x="58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6" y="7"/>
                    <a:pt x="54" y="8"/>
                    <a:pt x="54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2"/>
                    <a:pt x="53" y="13"/>
                    <a:pt x="52" y="1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3" y="0"/>
                    <a:pt x="33" y="0"/>
                  </a:cubicBezTo>
                  <a:cubicBezTo>
                    <a:pt x="33" y="0"/>
                    <a:pt x="32" y="1"/>
                    <a:pt x="30" y="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2" y="25"/>
                    <a:pt x="3" y="25"/>
                    <a:pt x="5" y="2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6"/>
                    <a:pt x="34" y="6"/>
                    <a:pt x="36" y="7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4" y="26"/>
                    <a:pt x="66" y="26"/>
                    <a:pt x="67" y="25"/>
                  </a:cubicBezTo>
                  <a:cubicBezTo>
                    <a:pt x="68" y="24"/>
                    <a:pt x="67" y="22"/>
                    <a:pt x="66" y="21"/>
                  </a:cubicBezTo>
                  <a:lnTo>
                    <a:pt x="6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89"/>
            </a:p>
          </p:txBody>
        </p:sp>
      </p:grpSp>
      <p:sp>
        <p:nvSpPr>
          <p:cNvPr id="13" name="标题 4"/>
          <p:cNvSpPr txBox="1">
            <a:spLocks/>
          </p:cNvSpPr>
          <p:nvPr/>
        </p:nvSpPr>
        <p:spPr>
          <a:xfrm>
            <a:off x="1692442" y="3771873"/>
            <a:ext cx="1457160" cy="803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发展优势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345059" y="2463603"/>
            <a:ext cx="2100421" cy="2100421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4017907" y="1397008"/>
            <a:ext cx="3888432" cy="480689"/>
          </a:xfrm>
          <a:prstGeom prst="roundRect">
            <a:avLst>
              <a:gd name="adj" fmla="val 50000"/>
            </a:avLst>
          </a:prstGeom>
          <a:solidFill>
            <a:srgbClr val="5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729875" y="1349320"/>
            <a:ext cx="576064" cy="576064"/>
          </a:xfrm>
          <a:prstGeom prst="ellipse">
            <a:avLst/>
          </a:prstGeom>
          <a:solidFill>
            <a:srgbClr val="5C9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4"/>
          <p:cNvSpPr txBox="1">
            <a:spLocks/>
          </p:cNvSpPr>
          <p:nvPr/>
        </p:nvSpPr>
        <p:spPr>
          <a:xfrm>
            <a:off x="3729875" y="1530157"/>
            <a:ext cx="576064" cy="497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标题 4"/>
          <p:cNvSpPr txBox="1">
            <a:spLocks/>
          </p:cNvSpPr>
          <p:nvPr/>
        </p:nvSpPr>
        <p:spPr>
          <a:xfrm>
            <a:off x="4377947" y="1379892"/>
            <a:ext cx="3600400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交通优势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369395" y="2089289"/>
            <a:ext cx="3888432" cy="480689"/>
          </a:xfrm>
          <a:prstGeom prst="roundRect">
            <a:avLst>
              <a:gd name="adj" fmla="val 50000"/>
            </a:avLst>
          </a:prstGeom>
          <a:solidFill>
            <a:srgbClr val="5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081363" y="2041601"/>
            <a:ext cx="576064" cy="576064"/>
          </a:xfrm>
          <a:prstGeom prst="ellipse">
            <a:avLst/>
          </a:prstGeom>
          <a:solidFill>
            <a:srgbClr val="5C9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4081363" y="2222438"/>
            <a:ext cx="576064" cy="497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4"/>
          <p:cNvSpPr txBox="1">
            <a:spLocks/>
          </p:cNvSpPr>
          <p:nvPr/>
        </p:nvSpPr>
        <p:spPr>
          <a:xfrm>
            <a:off x="4729435" y="2174752"/>
            <a:ext cx="3600400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旅游资源优势</a:t>
            </a: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513411" y="2798503"/>
            <a:ext cx="3888432" cy="480689"/>
          </a:xfrm>
          <a:prstGeom prst="roundRect">
            <a:avLst>
              <a:gd name="adj" fmla="val 50000"/>
            </a:avLst>
          </a:prstGeom>
          <a:solidFill>
            <a:srgbClr val="5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25379" y="2750815"/>
            <a:ext cx="576064" cy="576064"/>
          </a:xfrm>
          <a:prstGeom prst="ellipse">
            <a:avLst/>
          </a:prstGeom>
          <a:solidFill>
            <a:srgbClr val="5C9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标题 4"/>
          <p:cNvSpPr txBox="1">
            <a:spLocks/>
          </p:cNvSpPr>
          <p:nvPr/>
        </p:nvSpPr>
        <p:spPr>
          <a:xfrm>
            <a:off x="4225379" y="2931652"/>
            <a:ext cx="576064" cy="497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标题 4"/>
          <p:cNvSpPr txBox="1">
            <a:spLocks/>
          </p:cNvSpPr>
          <p:nvPr/>
        </p:nvSpPr>
        <p:spPr>
          <a:xfrm>
            <a:off x="4873451" y="2883966"/>
            <a:ext cx="3600400" cy="4734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劳动力优势</a:t>
            </a: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504859" y="3507717"/>
            <a:ext cx="3888432" cy="480689"/>
          </a:xfrm>
          <a:prstGeom prst="roundRect">
            <a:avLst>
              <a:gd name="adj" fmla="val 50000"/>
            </a:avLst>
          </a:prstGeom>
          <a:solidFill>
            <a:srgbClr val="5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4216827" y="3460029"/>
            <a:ext cx="576064" cy="576064"/>
          </a:xfrm>
          <a:prstGeom prst="ellipse">
            <a:avLst/>
          </a:prstGeom>
          <a:solidFill>
            <a:srgbClr val="5C9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标题 4"/>
          <p:cNvSpPr txBox="1">
            <a:spLocks/>
          </p:cNvSpPr>
          <p:nvPr/>
        </p:nvSpPr>
        <p:spPr>
          <a:xfrm>
            <a:off x="4216827" y="3640866"/>
            <a:ext cx="576064" cy="497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标题 4"/>
          <p:cNvSpPr txBox="1">
            <a:spLocks/>
          </p:cNvSpPr>
          <p:nvPr/>
        </p:nvSpPr>
        <p:spPr>
          <a:xfrm>
            <a:off x="4864899" y="3593180"/>
            <a:ext cx="3600400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经济发展优势</a:t>
            </a:r>
            <a:endParaRPr lang="zh-CN" altLang="en-US" sz="105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254969" y="4218958"/>
            <a:ext cx="3888432" cy="480689"/>
          </a:xfrm>
          <a:prstGeom prst="roundRect">
            <a:avLst>
              <a:gd name="adj" fmla="val 50000"/>
            </a:avLst>
          </a:prstGeom>
          <a:solidFill>
            <a:srgbClr val="5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66937" y="4171270"/>
            <a:ext cx="576064" cy="576064"/>
          </a:xfrm>
          <a:prstGeom prst="ellipse">
            <a:avLst/>
          </a:prstGeom>
          <a:solidFill>
            <a:srgbClr val="5C9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标题 4"/>
          <p:cNvSpPr txBox="1">
            <a:spLocks/>
          </p:cNvSpPr>
          <p:nvPr/>
        </p:nvSpPr>
        <p:spPr>
          <a:xfrm>
            <a:off x="3966937" y="4352107"/>
            <a:ext cx="576064" cy="4978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标题 4"/>
          <p:cNvSpPr txBox="1">
            <a:spLocks/>
          </p:cNvSpPr>
          <p:nvPr/>
        </p:nvSpPr>
        <p:spPr>
          <a:xfrm>
            <a:off x="4615009" y="4212707"/>
            <a:ext cx="3600400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企业带动优势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4051765" y="4930156"/>
            <a:ext cx="3888432" cy="480689"/>
          </a:xfrm>
          <a:prstGeom prst="roundRect">
            <a:avLst>
              <a:gd name="adj" fmla="val 50000"/>
            </a:avLst>
          </a:prstGeom>
          <a:solidFill>
            <a:srgbClr val="5C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3763733" y="4882468"/>
            <a:ext cx="576064" cy="576064"/>
          </a:xfrm>
          <a:prstGeom prst="ellipse">
            <a:avLst/>
          </a:prstGeom>
          <a:solidFill>
            <a:srgbClr val="5C9A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标题 4"/>
          <p:cNvSpPr txBox="1">
            <a:spLocks/>
          </p:cNvSpPr>
          <p:nvPr/>
        </p:nvSpPr>
        <p:spPr>
          <a:xfrm>
            <a:off x="3763733" y="5063305"/>
            <a:ext cx="576064" cy="4978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endParaRPr lang="zh-CN" altLang="en-US" sz="11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标题 4"/>
          <p:cNvSpPr txBox="1">
            <a:spLocks/>
          </p:cNvSpPr>
          <p:nvPr/>
        </p:nvSpPr>
        <p:spPr>
          <a:xfrm>
            <a:off x="4411805" y="4923905"/>
            <a:ext cx="3600400" cy="473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农业推广体系优势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056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8" grpId="0" animBg="1"/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/>
      <p:bldP spid="34" grpId="0"/>
      <p:bldP spid="40" grpId="0" animBg="1"/>
      <p:bldP spid="41" grpId="0" animBg="1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2"/>
          <p:cNvGrpSpPr/>
          <p:nvPr/>
        </p:nvGrpSpPr>
        <p:grpSpPr>
          <a:xfrm rot="19372681">
            <a:off x="6815012" y="4234527"/>
            <a:ext cx="1873128" cy="1574285"/>
            <a:chOff x="7389348" y="1316607"/>
            <a:chExt cx="1840096" cy="154652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3162">
              <a:off x="8015129" y="1648812"/>
              <a:ext cx="1123820" cy="1304811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588">
              <a:off x="7389348" y="1316607"/>
              <a:ext cx="921578" cy="1069997"/>
            </a:xfrm>
            <a:prstGeom prst="rect">
              <a:avLst/>
            </a:prstGeom>
          </p:spPr>
        </p:pic>
      </p:grpSp>
      <p:grpSp>
        <p:nvGrpSpPr>
          <p:cNvPr id="6" name="组合 4"/>
          <p:cNvGrpSpPr/>
          <p:nvPr/>
        </p:nvGrpSpPr>
        <p:grpSpPr>
          <a:xfrm rot="2138607">
            <a:off x="9501603" y="2524291"/>
            <a:ext cx="1164704" cy="1177811"/>
            <a:chOff x="7346096" y="1084680"/>
            <a:chExt cx="1164704" cy="1177811"/>
          </a:xfrm>
        </p:grpSpPr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80916">
              <a:off x="7517657" y="1084680"/>
              <a:ext cx="993143" cy="1153088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7588">
              <a:off x="7346096" y="1275945"/>
              <a:ext cx="849702" cy="98654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30661" y="1831620"/>
            <a:ext cx="1400285" cy="15798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5509">
            <a:off x="924422" y="1488260"/>
            <a:ext cx="993143" cy="11530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产业政策支持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1392437" y="1605634"/>
            <a:ext cx="7751563" cy="561827"/>
          </a:xfrm>
          <a:prstGeom prst="roundRect">
            <a:avLst>
              <a:gd name="adj" fmla="val 13269"/>
            </a:avLst>
          </a:prstGeom>
          <a:solidFill>
            <a:schemeClr val="bg1">
              <a:alpha val="88000"/>
            </a:schemeClr>
          </a:solidFill>
          <a:ln w="69850">
            <a:solidFill>
              <a:schemeClr val="accent2">
                <a:alpha val="38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2066508" y="2336802"/>
            <a:ext cx="7077492" cy="548408"/>
          </a:xfrm>
          <a:prstGeom prst="roundRect">
            <a:avLst>
              <a:gd name="adj" fmla="val 13269"/>
            </a:avLst>
          </a:prstGeom>
          <a:solidFill>
            <a:schemeClr val="bg1">
              <a:alpha val="88000"/>
            </a:schemeClr>
          </a:solidFill>
          <a:ln w="69850">
            <a:solidFill>
              <a:schemeClr val="accent2">
                <a:alpha val="38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2353733" y="3081868"/>
            <a:ext cx="7877228" cy="491061"/>
          </a:xfrm>
          <a:prstGeom prst="roundRect">
            <a:avLst>
              <a:gd name="adj" fmla="val 13269"/>
            </a:avLst>
          </a:prstGeom>
          <a:solidFill>
            <a:schemeClr val="bg1">
              <a:alpha val="88000"/>
            </a:schemeClr>
          </a:solidFill>
          <a:ln w="69850">
            <a:solidFill>
              <a:schemeClr val="accent2">
                <a:alpha val="38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5509">
            <a:off x="1211066" y="3604429"/>
            <a:ext cx="993143" cy="1153088"/>
          </a:xfrm>
          <a:prstGeom prst="rect">
            <a:avLst/>
          </a:prstGeom>
        </p:spPr>
      </p:pic>
      <p:sp>
        <p:nvSpPr>
          <p:cNvPr id="54" name="圆角矩形 53"/>
          <p:cNvSpPr/>
          <p:nvPr/>
        </p:nvSpPr>
        <p:spPr>
          <a:xfrm>
            <a:off x="1679081" y="3742262"/>
            <a:ext cx="7854385" cy="541368"/>
          </a:xfrm>
          <a:prstGeom prst="roundRect">
            <a:avLst>
              <a:gd name="adj" fmla="val 13269"/>
            </a:avLst>
          </a:prstGeom>
          <a:solidFill>
            <a:schemeClr val="bg1">
              <a:alpha val="88000"/>
            </a:schemeClr>
          </a:solidFill>
          <a:ln w="69850">
            <a:solidFill>
              <a:schemeClr val="accent2">
                <a:alpha val="38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2962771" y="4419596"/>
            <a:ext cx="3962962" cy="514044"/>
          </a:xfrm>
          <a:prstGeom prst="roundRect">
            <a:avLst>
              <a:gd name="adj" fmla="val 13269"/>
            </a:avLst>
          </a:prstGeom>
          <a:solidFill>
            <a:schemeClr val="bg1">
              <a:alpha val="88000"/>
            </a:schemeClr>
          </a:solidFill>
          <a:ln w="69850">
            <a:solidFill>
              <a:schemeClr val="accent2">
                <a:alpha val="38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54673" y="1676397"/>
            <a:ext cx="8635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《国务院关于进一步促进旅游投资和消费的若干意见》（国办发〔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〕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62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号）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82807" y="2404534"/>
            <a:ext cx="655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《国务院关于促进旅游业改革发展的若干意见》（国发〔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〕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31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号）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370655" y="3132665"/>
            <a:ext cx="782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《贵州省关于深化改革开放加快旅游业转型发展的若干意见》（黔府发〔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〕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号）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10273" y="3826929"/>
            <a:ext cx="8635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《关于印发贵阳市加快旅游产业发展若干政策措施的通知》（筑府发〔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〕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47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号）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31094" y="4487330"/>
            <a:ext cx="425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《贵阳市“十三五”旅游产业发展规划》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2641600" y="5164663"/>
            <a:ext cx="5689600" cy="530977"/>
          </a:xfrm>
          <a:prstGeom prst="roundRect">
            <a:avLst>
              <a:gd name="adj" fmla="val 13269"/>
            </a:avLst>
          </a:prstGeom>
          <a:solidFill>
            <a:schemeClr val="bg1">
              <a:alpha val="88000"/>
            </a:schemeClr>
          </a:solidFill>
          <a:ln w="69850">
            <a:solidFill>
              <a:schemeClr val="accent2">
                <a:alpha val="38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048005" y="5249328"/>
            <a:ext cx="5029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《息烽县国民经济和社会发展第十三个五年规划纲要》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16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  <p:bldP spid="46" grpId="0" animBg="1"/>
      <p:bldP spid="69" grpId="0" animBg="1"/>
      <p:bldP spid="54" grpId="0" animBg="1"/>
      <p:bldP spid="55" grpId="0" animBg="1"/>
      <p:bldP spid="57" grpId="0"/>
      <p:bldP spid="58" grpId="0"/>
      <p:bldP spid="59" grpId="0"/>
      <p:bldP spid="62" grpId="0"/>
      <p:bldP spid="63" grpId="0"/>
      <p:bldP spid="64" grpId="0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162300" y="2325699"/>
            <a:ext cx="7481888" cy="2206603"/>
          </a:xfrm>
          <a:prstGeom prst="rect">
            <a:avLst/>
          </a:prstGeom>
          <a:noFill/>
          <a:ln w="9525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405322" y="521084"/>
            <a:ext cx="6723186" cy="59506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52716" y="2644170"/>
            <a:ext cx="5904742" cy="1569660"/>
            <a:chOff x="5956255" y="183524"/>
            <a:chExt cx="5904742" cy="1569660"/>
          </a:xfrm>
        </p:grpSpPr>
        <p:sp>
          <p:nvSpPr>
            <p:cNvPr id="4" name="文本框 3"/>
            <p:cNvSpPr txBox="1"/>
            <p:nvPr/>
          </p:nvSpPr>
          <p:spPr>
            <a:xfrm>
              <a:off x="6751906" y="322117"/>
              <a:ext cx="5109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3800">
                  <a:solidFill>
                    <a:srgbClr val="497A00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方正细谭黑简体" panose="02000000000000000000" pitchFamily="2" charset="-122"/>
                  <a:ea typeface="方正细谭黑简体" panose="02000000000000000000" pitchFamily="2" charset="-122"/>
                </a:defRPr>
              </a:lvl1pPr>
            </a:lstStyle>
            <a:p>
              <a:r>
                <a:rPr lang="zh-CN" altLang="en-US" sz="3200" dirty="0" smtClean="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西山镇概况及产业发展规划</a:t>
              </a:r>
              <a:endParaRPr lang="zh-CN" altLang="en-US" sz="3200" dirty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672223" y="907107"/>
              <a:ext cx="2611814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9397663" y="907107"/>
              <a:ext cx="6416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235863" y="907107"/>
              <a:ext cx="37498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712113" y="907107"/>
              <a:ext cx="127337" cy="0"/>
            </a:xfrm>
            <a:prstGeom prst="line">
              <a:avLst/>
            </a:prstGeom>
            <a:ln>
              <a:solidFill>
                <a:schemeClr val="accent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773485" y="1008400"/>
              <a:ext cx="46587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西山镇概况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Arial" pitchFamily="34" charset="0"/>
                <a:buChar char="•"/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产业发展规划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56255" y="183524"/>
              <a:ext cx="90601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accent1"/>
                  </a:solidFill>
                  <a:effectLst>
                    <a:outerShdw blurRad="139700" sx="102000" sy="102000" algn="ctr" rotWithShape="0">
                      <a:srgbClr val="9BC54B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600" dirty="0" smtClean="0">
                  <a:effectLst>
                    <a:outerShdw blurRad="139700" sx="102000" sy="102000" algn="ctr" rotWithShape="0">
                      <a:srgbClr val="9BC54B">
                        <a:alpha val="73000"/>
                      </a:srgbClr>
                    </a:outerShdw>
                  </a:effectLst>
                </a:rPr>
                <a:t>2</a:t>
              </a:r>
              <a:endParaRPr lang="zh-CN" altLang="en-US" sz="9600" dirty="0">
                <a:effectLst>
                  <a:outerShdw blurRad="139700" sx="102000" sy="102000" algn="ctr" rotWithShape="0">
                    <a:srgbClr val="9BC54B">
                      <a:alpha val="7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03094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西山镇概况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6196228" y="807537"/>
            <a:ext cx="5066131" cy="1641781"/>
            <a:chOff x="6196228" y="525351"/>
            <a:chExt cx="5066131" cy="1641781"/>
          </a:xfrm>
        </p:grpSpPr>
        <p:sp>
          <p:nvSpPr>
            <p:cNvPr id="68" name="矩形 67"/>
            <p:cNvSpPr/>
            <p:nvPr/>
          </p:nvSpPr>
          <p:spPr>
            <a:xfrm>
              <a:off x="6196228" y="960206"/>
              <a:ext cx="5066131" cy="489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475352" y="525351"/>
              <a:ext cx="24657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森林覆盖率为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43.6%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7475352" y="1040670"/>
              <a:ext cx="3432401" cy="112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境内有森林面积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23971.3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亩（其中原始森林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3000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余亩），疏林地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8545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亩，灌木林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6733.6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;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幼林地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4951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;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荒地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7618.7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;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天然草地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8985.8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;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迹地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112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238045" y="3855850"/>
            <a:ext cx="4353238" cy="1253983"/>
            <a:chOff x="7238045" y="3984595"/>
            <a:chExt cx="4353238" cy="1253983"/>
          </a:xfrm>
        </p:grpSpPr>
        <p:sp>
          <p:nvSpPr>
            <p:cNvPr id="72" name="矩形 71"/>
            <p:cNvSpPr/>
            <p:nvPr/>
          </p:nvSpPr>
          <p:spPr>
            <a:xfrm>
              <a:off x="7238045" y="4416245"/>
              <a:ext cx="377952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7475352" y="3984595"/>
              <a:ext cx="2236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全乡水利资源丰富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7475352" y="4499914"/>
              <a:ext cx="411593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鱼简河水库座落我乡，底寨河、小鹿窝河、胜利河贯穿全境，水域面积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855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亩。有山塘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口，小二型水库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个。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26492" y="2615999"/>
            <a:ext cx="3786637" cy="1383249"/>
            <a:chOff x="326492" y="2361215"/>
            <a:chExt cx="3786637" cy="1383249"/>
          </a:xfrm>
        </p:grpSpPr>
        <p:sp>
          <p:nvSpPr>
            <p:cNvPr id="76" name="矩形 75"/>
            <p:cNvSpPr/>
            <p:nvPr/>
          </p:nvSpPr>
          <p:spPr>
            <a:xfrm>
              <a:off x="326492" y="2825368"/>
              <a:ext cx="377952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337736" y="2361215"/>
              <a:ext cx="37753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能源及矿产资源主要有煤和硅石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600719" y="2876534"/>
              <a:ext cx="3512409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煤的储量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300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万吨以上，发热量都在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6600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大卡以上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;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硅石储量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亿吨以上，含量在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97%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以上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775278" y="5191144"/>
            <a:ext cx="5156217" cy="1684870"/>
            <a:chOff x="1775278" y="5367844"/>
            <a:chExt cx="5156217" cy="1684870"/>
          </a:xfrm>
        </p:grpSpPr>
        <p:sp>
          <p:nvSpPr>
            <p:cNvPr id="80" name="矩形 79"/>
            <p:cNvSpPr/>
            <p:nvPr/>
          </p:nvSpPr>
          <p:spPr>
            <a:xfrm>
              <a:off x="1775278" y="5813940"/>
              <a:ext cx="5156217" cy="46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4223396" y="5367844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旅游资源丰富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1947333" y="5883163"/>
              <a:ext cx="4690533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      </a:t>
              </a:r>
              <a:r>
                <a:rPr lang="zh-CN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有被称为“南来第一山”的西望山，曾是明清以至民国时期西南佛教圣地，山间有闻名遐迩的“凤池传灯”、“瞿昙问道”等八大景；有“瞿昙寺”、“知非寺”、“凤池寺”等八大庙和“玉乳泉”、“万卷书”、“公公背媳妇”等二十四小景观。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10075" y="564245"/>
            <a:ext cx="3371852" cy="5550805"/>
            <a:chOff x="4410075" y="564245"/>
            <a:chExt cx="3371852" cy="5550805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2821921">
              <a:off x="5943758" y="3880419"/>
              <a:ext cx="1456567" cy="15246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16906091">
              <a:off x="4812116" y="539878"/>
              <a:ext cx="1042506" cy="1091239"/>
            </a:xfrm>
            <a:prstGeom prst="rect">
              <a:avLst/>
            </a:prstGeom>
          </p:spPr>
        </p:pic>
        <p:grpSp>
          <p:nvGrpSpPr>
            <p:cNvPr id="51" name="组合 50"/>
            <p:cNvGrpSpPr/>
            <p:nvPr/>
          </p:nvGrpSpPr>
          <p:grpSpPr>
            <a:xfrm>
              <a:off x="4410075" y="742950"/>
              <a:ext cx="3371852" cy="5372100"/>
              <a:chOff x="4290506" y="552450"/>
              <a:chExt cx="3610989" cy="5753100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4290506" y="552450"/>
                <a:ext cx="3610989" cy="5753100"/>
                <a:chOff x="4290506" y="552450"/>
                <a:chExt cx="3610989" cy="5753100"/>
              </a:xfrm>
              <a:effectLst>
                <a:outerShdw blurRad="203200" dist="38100" dir="2700000" sx="102000" sy="102000" algn="tl" rotWithShape="0">
                  <a:prstClr val="black">
                    <a:alpha val="32000"/>
                  </a:prstClr>
                </a:outerShdw>
              </a:effectLst>
            </p:grpSpPr>
            <p:sp>
              <p:nvSpPr>
                <p:cNvPr id="58" name="Freeform 9"/>
                <p:cNvSpPr>
                  <a:spLocks/>
                </p:cNvSpPr>
                <p:nvPr/>
              </p:nvSpPr>
              <p:spPr bwMode="auto">
                <a:xfrm>
                  <a:off x="4290506" y="552450"/>
                  <a:ext cx="3610989" cy="5753100"/>
                </a:xfrm>
                <a:custGeom>
                  <a:avLst/>
                  <a:gdLst>
                    <a:gd name="T0" fmla="*/ 93 w 97"/>
                    <a:gd name="T1" fmla="*/ 133 h 156"/>
                    <a:gd name="T2" fmla="*/ 85 w 97"/>
                    <a:gd name="T3" fmla="*/ 133 h 156"/>
                    <a:gd name="T4" fmla="*/ 74 w 97"/>
                    <a:gd name="T5" fmla="*/ 118 h 156"/>
                    <a:gd name="T6" fmla="*/ 74 w 97"/>
                    <a:gd name="T7" fmla="*/ 108 h 156"/>
                    <a:gd name="T8" fmla="*/ 69 w 97"/>
                    <a:gd name="T9" fmla="*/ 103 h 156"/>
                    <a:gd name="T10" fmla="*/ 59 w 97"/>
                    <a:gd name="T11" fmla="*/ 103 h 156"/>
                    <a:gd name="T12" fmla="*/ 59 w 97"/>
                    <a:gd name="T13" fmla="*/ 103 h 156"/>
                    <a:gd name="T14" fmla="*/ 44 w 97"/>
                    <a:gd name="T15" fmla="*/ 81 h 156"/>
                    <a:gd name="T16" fmla="*/ 44 w 97"/>
                    <a:gd name="T17" fmla="*/ 81 h 156"/>
                    <a:gd name="T18" fmla="*/ 44 w 97"/>
                    <a:gd name="T19" fmla="*/ 81 h 156"/>
                    <a:gd name="T20" fmla="*/ 44 w 97"/>
                    <a:gd name="T21" fmla="*/ 81 h 156"/>
                    <a:gd name="T22" fmla="*/ 62 w 97"/>
                    <a:gd name="T23" fmla="*/ 59 h 156"/>
                    <a:gd name="T24" fmla="*/ 76 w 97"/>
                    <a:gd name="T25" fmla="*/ 59 h 156"/>
                    <a:gd name="T26" fmla="*/ 81 w 97"/>
                    <a:gd name="T27" fmla="*/ 54 h 156"/>
                    <a:gd name="T28" fmla="*/ 81 w 97"/>
                    <a:gd name="T29" fmla="*/ 26 h 156"/>
                    <a:gd name="T30" fmla="*/ 76 w 97"/>
                    <a:gd name="T31" fmla="*/ 22 h 156"/>
                    <a:gd name="T32" fmla="*/ 62 w 97"/>
                    <a:gd name="T33" fmla="*/ 22 h 156"/>
                    <a:gd name="T34" fmla="*/ 62 w 97"/>
                    <a:gd name="T35" fmla="*/ 22 h 156"/>
                    <a:gd name="T36" fmla="*/ 44 w 97"/>
                    <a:gd name="T37" fmla="*/ 11 h 156"/>
                    <a:gd name="T38" fmla="*/ 44 w 97"/>
                    <a:gd name="T39" fmla="*/ 4 h 156"/>
                    <a:gd name="T40" fmla="*/ 40 w 97"/>
                    <a:gd name="T41" fmla="*/ 0 h 156"/>
                    <a:gd name="T42" fmla="*/ 26 w 97"/>
                    <a:gd name="T43" fmla="*/ 0 h 156"/>
                    <a:gd name="T44" fmla="*/ 22 w 97"/>
                    <a:gd name="T45" fmla="*/ 4 h 156"/>
                    <a:gd name="T46" fmla="*/ 22 w 97"/>
                    <a:gd name="T47" fmla="*/ 18 h 156"/>
                    <a:gd name="T48" fmla="*/ 26 w 97"/>
                    <a:gd name="T49" fmla="*/ 22 h 156"/>
                    <a:gd name="T50" fmla="*/ 33 w 97"/>
                    <a:gd name="T51" fmla="*/ 22 h 156"/>
                    <a:gd name="T52" fmla="*/ 33 w 97"/>
                    <a:gd name="T53" fmla="*/ 22 h 156"/>
                    <a:gd name="T54" fmla="*/ 44 w 97"/>
                    <a:gd name="T55" fmla="*/ 40 h 156"/>
                    <a:gd name="T56" fmla="*/ 44 w 97"/>
                    <a:gd name="T57" fmla="*/ 40 h 156"/>
                    <a:gd name="T58" fmla="*/ 44 w 97"/>
                    <a:gd name="T59" fmla="*/ 41 h 156"/>
                    <a:gd name="T60" fmla="*/ 44 w 97"/>
                    <a:gd name="T61" fmla="*/ 40 h 156"/>
                    <a:gd name="T62" fmla="*/ 22 w 97"/>
                    <a:gd name="T63" fmla="*/ 59 h 156"/>
                    <a:gd name="T64" fmla="*/ 5 w 97"/>
                    <a:gd name="T65" fmla="*/ 59 h 156"/>
                    <a:gd name="T66" fmla="*/ 0 w 97"/>
                    <a:gd name="T67" fmla="*/ 64 h 156"/>
                    <a:gd name="T68" fmla="*/ 0 w 97"/>
                    <a:gd name="T69" fmla="*/ 98 h 156"/>
                    <a:gd name="T70" fmla="*/ 5 w 97"/>
                    <a:gd name="T71" fmla="*/ 103 h 156"/>
                    <a:gd name="T72" fmla="*/ 22 w 97"/>
                    <a:gd name="T73" fmla="*/ 103 h 156"/>
                    <a:gd name="T74" fmla="*/ 44 w 97"/>
                    <a:gd name="T75" fmla="*/ 118 h 156"/>
                    <a:gd name="T76" fmla="*/ 44 w 97"/>
                    <a:gd name="T77" fmla="*/ 118 h 156"/>
                    <a:gd name="T78" fmla="*/ 44 w 97"/>
                    <a:gd name="T79" fmla="*/ 128 h 156"/>
                    <a:gd name="T80" fmla="*/ 49 w 97"/>
                    <a:gd name="T81" fmla="*/ 133 h 156"/>
                    <a:gd name="T82" fmla="*/ 59 w 97"/>
                    <a:gd name="T83" fmla="*/ 133 h 156"/>
                    <a:gd name="T84" fmla="*/ 74 w 97"/>
                    <a:gd name="T85" fmla="*/ 144 h 156"/>
                    <a:gd name="T86" fmla="*/ 74 w 97"/>
                    <a:gd name="T87" fmla="*/ 152 h 156"/>
                    <a:gd name="T88" fmla="*/ 78 w 97"/>
                    <a:gd name="T89" fmla="*/ 156 h 156"/>
                    <a:gd name="T90" fmla="*/ 93 w 97"/>
                    <a:gd name="T91" fmla="*/ 156 h 156"/>
                    <a:gd name="T92" fmla="*/ 97 w 97"/>
                    <a:gd name="T93" fmla="*/ 152 h 156"/>
                    <a:gd name="T94" fmla="*/ 97 w 97"/>
                    <a:gd name="T95" fmla="*/ 137 h 156"/>
                    <a:gd name="T96" fmla="*/ 93 w 97"/>
                    <a:gd name="T97" fmla="*/ 1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7" h="156">
                      <a:moveTo>
                        <a:pt x="93" y="133"/>
                      </a:moveTo>
                      <a:cubicBezTo>
                        <a:pt x="85" y="133"/>
                        <a:pt x="85" y="133"/>
                        <a:pt x="85" y="133"/>
                      </a:cubicBezTo>
                      <a:cubicBezTo>
                        <a:pt x="74" y="133"/>
                        <a:pt x="74" y="133"/>
                        <a:pt x="74" y="118"/>
                      </a:cubicBezTo>
                      <a:cubicBezTo>
                        <a:pt x="74" y="108"/>
                        <a:pt x="74" y="108"/>
                        <a:pt x="74" y="108"/>
                      </a:cubicBezTo>
                      <a:cubicBezTo>
                        <a:pt x="74" y="105"/>
                        <a:pt x="72" y="103"/>
                        <a:pt x="69" y="103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45" y="103"/>
                        <a:pt x="44" y="102"/>
                        <a:pt x="44" y="81"/>
                      </a:cubicBezTo>
                      <a:cubicBezTo>
                        <a:pt x="44" y="81"/>
                        <a:pt x="44" y="81"/>
                        <a:pt x="44" y="81"/>
                      </a:cubicBezTo>
                      <a:cubicBezTo>
                        <a:pt x="44" y="81"/>
                        <a:pt x="44" y="81"/>
                        <a:pt x="44" y="81"/>
                      </a:cubicBezTo>
                      <a:cubicBezTo>
                        <a:pt x="44" y="81"/>
                        <a:pt x="44" y="81"/>
                        <a:pt x="44" y="81"/>
                      </a:cubicBezTo>
                      <a:cubicBezTo>
                        <a:pt x="44" y="59"/>
                        <a:pt x="44" y="59"/>
                        <a:pt x="62" y="59"/>
                      </a:cubicBezTo>
                      <a:cubicBezTo>
                        <a:pt x="76" y="59"/>
                        <a:pt x="76" y="59"/>
                        <a:pt x="76" y="59"/>
                      </a:cubicBezTo>
                      <a:cubicBezTo>
                        <a:pt x="79" y="59"/>
                        <a:pt x="81" y="57"/>
                        <a:pt x="81" y="54"/>
                      </a:cubicBezTo>
                      <a:cubicBezTo>
                        <a:pt x="81" y="26"/>
                        <a:pt x="81" y="26"/>
                        <a:pt x="81" y="26"/>
                      </a:cubicBezTo>
                      <a:cubicBezTo>
                        <a:pt x="81" y="24"/>
                        <a:pt x="79" y="22"/>
                        <a:pt x="76" y="22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44" y="22"/>
                        <a:pt x="44" y="22"/>
                        <a:pt x="44" y="11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44" y="2"/>
                        <a:pt x="42" y="0"/>
                        <a:pt x="40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4" y="0"/>
                        <a:pt x="22" y="2"/>
                        <a:pt x="22" y="4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ubicBezTo>
                        <a:pt x="22" y="20"/>
                        <a:pt x="24" y="22"/>
                        <a:pt x="26" y="22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44" y="22"/>
                        <a:pt x="44" y="22"/>
                        <a:pt x="44" y="40"/>
                      </a:cubicBezTo>
                      <a:cubicBezTo>
                        <a:pt x="44" y="40"/>
                        <a:pt x="44" y="40"/>
                        <a:pt x="44" y="40"/>
                      </a:cubicBezTo>
                      <a:cubicBezTo>
                        <a:pt x="44" y="41"/>
                        <a:pt x="44" y="41"/>
                        <a:pt x="44" y="41"/>
                      </a:cubicBezTo>
                      <a:cubicBezTo>
                        <a:pt x="44" y="40"/>
                        <a:pt x="44" y="40"/>
                        <a:pt x="44" y="40"/>
                      </a:cubicBezTo>
                      <a:cubicBezTo>
                        <a:pt x="44" y="59"/>
                        <a:pt x="44" y="59"/>
                        <a:pt x="22" y="59"/>
                      </a:cubicBezTo>
                      <a:cubicBezTo>
                        <a:pt x="5" y="59"/>
                        <a:pt x="5" y="59"/>
                        <a:pt x="5" y="59"/>
                      </a:cubicBezTo>
                      <a:cubicBezTo>
                        <a:pt x="2" y="59"/>
                        <a:pt x="0" y="61"/>
                        <a:pt x="0" y="64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0" y="101"/>
                        <a:pt x="2" y="103"/>
                        <a:pt x="5" y="103"/>
                      </a:cubicBezTo>
                      <a:cubicBezTo>
                        <a:pt x="22" y="103"/>
                        <a:pt x="22" y="103"/>
                        <a:pt x="22" y="103"/>
                      </a:cubicBezTo>
                      <a:cubicBezTo>
                        <a:pt x="41" y="103"/>
                        <a:pt x="44" y="105"/>
                        <a:pt x="44" y="118"/>
                      </a:cubicBezTo>
                      <a:cubicBezTo>
                        <a:pt x="44" y="118"/>
                        <a:pt x="44" y="118"/>
                        <a:pt x="44" y="118"/>
                      </a:cubicBezTo>
                      <a:cubicBezTo>
                        <a:pt x="44" y="128"/>
                        <a:pt x="44" y="128"/>
                        <a:pt x="44" y="128"/>
                      </a:cubicBezTo>
                      <a:cubicBezTo>
                        <a:pt x="44" y="131"/>
                        <a:pt x="46" y="133"/>
                        <a:pt x="49" y="133"/>
                      </a:cubicBezTo>
                      <a:cubicBezTo>
                        <a:pt x="59" y="133"/>
                        <a:pt x="59" y="133"/>
                        <a:pt x="59" y="133"/>
                      </a:cubicBezTo>
                      <a:cubicBezTo>
                        <a:pt x="74" y="133"/>
                        <a:pt x="74" y="133"/>
                        <a:pt x="74" y="144"/>
                      </a:cubicBezTo>
                      <a:cubicBezTo>
                        <a:pt x="74" y="152"/>
                        <a:pt x="74" y="152"/>
                        <a:pt x="74" y="152"/>
                      </a:cubicBezTo>
                      <a:cubicBezTo>
                        <a:pt x="74" y="154"/>
                        <a:pt x="76" y="156"/>
                        <a:pt x="78" y="156"/>
                      </a:cubicBezTo>
                      <a:cubicBezTo>
                        <a:pt x="93" y="156"/>
                        <a:pt x="93" y="156"/>
                        <a:pt x="93" y="156"/>
                      </a:cubicBezTo>
                      <a:cubicBezTo>
                        <a:pt x="95" y="156"/>
                        <a:pt x="97" y="154"/>
                        <a:pt x="97" y="152"/>
                      </a:cubicBezTo>
                      <a:cubicBezTo>
                        <a:pt x="97" y="137"/>
                        <a:pt x="97" y="137"/>
                        <a:pt x="97" y="137"/>
                      </a:cubicBezTo>
                      <a:cubicBezTo>
                        <a:pt x="97" y="135"/>
                        <a:pt x="95" y="133"/>
                        <a:pt x="93" y="13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8000">
                      <a:schemeClr val="accent4"/>
                    </a:gs>
                    <a:gs pos="100000">
                      <a:schemeClr val="accent3"/>
                    </a:gs>
                    <a:gs pos="31000">
                      <a:schemeClr val="accent2"/>
                    </a:gs>
                    <a:gs pos="0">
                      <a:schemeClr val="accent1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10"/>
                <p:cNvSpPr>
                  <a:spLocks/>
                </p:cNvSpPr>
                <p:nvPr/>
              </p:nvSpPr>
              <p:spPr bwMode="auto">
                <a:xfrm>
                  <a:off x="4390957" y="2825368"/>
                  <a:ext cx="1436284" cy="1421476"/>
                </a:xfrm>
                <a:custGeom>
                  <a:avLst/>
                  <a:gdLst>
                    <a:gd name="T0" fmla="*/ 40 w 40"/>
                    <a:gd name="T1" fmla="*/ 4 h 40"/>
                    <a:gd name="T2" fmla="*/ 35 w 40"/>
                    <a:gd name="T3" fmla="*/ 0 h 40"/>
                    <a:gd name="T4" fmla="*/ 5 w 40"/>
                    <a:gd name="T5" fmla="*/ 0 h 40"/>
                    <a:gd name="T6" fmla="*/ 0 w 40"/>
                    <a:gd name="T7" fmla="*/ 4 h 40"/>
                    <a:gd name="T8" fmla="*/ 0 w 40"/>
                    <a:gd name="T9" fmla="*/ 35 h 40"/>
                    <a:gd name="T10" fmla="*/ 5 w 40"/>
                    <a:gd name="T11" fmla="*/ 40 h 40"/>
                    <a:gd name="T12" fmla="*/ 35 w 40"/>
                    <a:gd name="T13" fmla="*/ 40 h 40"/>
                    <a:gd name="T14" fmla="*/ 40 w 40"/>
                    <a:gd name="T15" fmla="*/ 35 h 40"/>
                    <a:gd name="T16" fmla="*/ 40 w 40"/>
                    <a:gd name="T17" fmla="*/ 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40">
                      <a:moveTo>
                        <a:pt x="40" y="4"/>
                      </a:moveTo>
                      <a:cubicBezTo>
                        <a:pt x="40" y="2"/>
                        <a:pt x="38" y="0"/>
                        <a:pt x="3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8"/>
                        <a:pt x="2" y="40"/>
                        <a:pt x="5" y="40"/>
                      </a:cubicBezTo>
                      <a:cubicBezTo>
                        <a:pt x="35" y="40"/>
                        <a:pt x="35" y="40"/>
                        <a:pt x="35" y="40"/>
                      </a:cubicBezTo>
                      <a:cubicBezTo>
                        <a:pt x="38" y="40"/>
                        <a:pt x="40" y="38"/>
                        <a:pt x="40" y="35"/>
                      </a:cubicBezTo>
                      <a:lnTo>
                        <a:pt x="40" y="4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  <a:lin ang="5400000" scaled="1"/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11"/>
                <p:cNvSpPr>
                  <a:spLocks/>
                </p:cNvSpPr>
                <p:nvPr/>
              </p:nvSpPr>
              <p:spPr bwMode="auto">
                <a:xfrm>
                  <a:off x="6023946" y="1459401"/>
                  <a:ext cx="1184562" cy="1169754"/>
                </a:xfrm>
                <a:custGeom>
                  <a:avLst/>
                  <a:gdLst>
                    <a:gd name="T0" fmla="*/ 33 w 33"/>
                    <a:gd name="T1" fmla="*/ 4 h 33"/>
                    <a:gd name="T2" fmla="*/ 29 w 33"/>
                    <a:gd name="T3" fmla="*/ 0 h 33"/>
                    <a:gd name="T4" fmla="*/ 4 w 33"/>
                    <a:gd name="T5" fmla="*/ 0 h 33"/>
                    <a:gd name="T6" fmla="*/ 0 w 33"/>
                    <a:gd name="T7" fmla="*/ 4 h 33"/>
                    <a:gd name="T8" fmla="*/ 0 w 33"/>
                    <a:gd name="T9" fmla="*/ 29 h 33"/>
                    <a:gd name="T10" fmla="*/ 4 w 33"/>
                    <a:gd name="T11" fmla="*/ 33 h 33"/>
                    <a:gd name="T12" fmla="*/ 29 w 33"/>
                    <a:gd name="T13" fmla="*/ 33 h 33"/>
                    <a:gd name="T14" fmla="*/ 33 w 33"/>
                    <a:gd name="T15" fmla="*/ 29 h 33"/>
                    <a:gd name="T16" fmla="*/ 33 w 33"/>
                    <a:gd name="T17" fmla="*/ 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33">
                      <a:moveTo>
                        <a:pt x="33" y="4"/>
                      </a:moveTo>
                      <a:cubicBezTo>
                        <a:pt x="33" y="2"/>
                        <a:pt x="31" y="0"/>
                        <a:pt x="29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31"/>
                        <a:pt x="2" y="33"/>
                        <a:pt x="4" y="33"/>
                      </a:cubicBezTo>
                      <a:cubicBezTo>
                        <a:pt x="29" y="33"/>
                        <a:pt x="29" y="33"/>
                        <a:pt x="29" y="33"/>
                      </a:cubicBezTo>
                      <a:cubicBezTo>
                        <a:pt x="31" y="33"/>
                        <a:pt x="33" y="31"/>
                        <a:pt x="33" y="29"/>
                      </a:cubicBezTo>
                      <a:lnTo>
                        <a:pt x="33" y="4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Freeform 12"/>
                <p:cNvSpPr>
                  <a:spLocks/>
                </p:cNvSpPr>
                <p:nvPr/>
              </p:nvSpPr>
              <p:spPr bwMode="auto">
                <a:xfrm>
                  <a:off x="6019748" y="4439105"/>
                  <a:ext cx="932844" cy="932844"/>
                </a:xfrm>
                <a:custGeom>
                  <a:avLst/>
                  <a:gdLst>
                    <a:gd name="T0" fmla="*/ 26 w 26"/>
                    <a:gd name="T1" fmla="*/ 5 h 26"/>
                    <a:gd name="T2" fmla="*/ 22 w 26"/>
                    <a:gd name="T3" fmla="*/ 0 h 26"/>
                    <a:gd name="T4" fmla="*/ 5 w 26"/>
                    <a:gd name="T5" fmla="*/ 0 h 26"/>
                    <a:gd name="T6" fmla="*/ 0 w 26"/>
                    <a:gd name="T7" fmla="*/ 5 h 26"/>
                    <a:gd name="T8" fmla="*/ 0 w 26"/>
                    <a:gd name="T9" fmla="*/ 22 h 26"/>
                    <a:gd name="T10" fmla="*/ 5 w 26"/>
                    <a:gd name="T11" fmla="*/ 26 h 26"/>
                    <a:gd name="T12" fmla="*/ 22 w 26"/>
                    <a:gd name="T13" fmla="*/ 26 h 26"/>
                    <a:gd name="T14" fmla="*/ 26 w 26"/>
                    <a:gd name="T15" fmla="*/ 22 h 26"/>
                    <a:gd name="T16" fmla="*/ 26 w 26"/>
                    <a:gd name="T17" fmla="*/ 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6">
                      <a:moveTo>
                        <a:pt x="26" y="5"/>
                      </a:moveTo>
                      <a:cubicBezTo>
                        <a:pt x="26" y="2"/>
                        <a:pt x="24" y="0"/>
                        <a:pt x="22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2" y="26"/>
                        <a:pt x="5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4" y="26"/>
                        <a:pt x="26" y="24"/>
                        <a:pt x="26" y="22"/>
                      </a:cubicBezTo>
                      <a:lnTo>
                        <a:pt x="26" y="5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13"/>
                <p:cNvSpPr>
                  <a:spLocks/>
                </p:cNvSpPr>
                <p:nvPr/>
              </p:nvSpPr>
              <p:spPr bwMode="auto">
                <a:xfrm>
                  <a:off x="7132584" y="5536906"/>
                  <a:ext cx="685536" cy="701478"/>
                </a:xfrm>
                <a:custGeom>
                  <a:avLst/>
                  <a:gdLst>
                    <a:gd name="T0" fmla="*/ 18 w 18"/>
                    <a:gd name="T1" fmla="*/ 3 h 18"/>
                    <a:gd name="T2" fmla="*/ 15 w 18"/>
                    <a:gd name="T3" fmla="*/ 0 h 18"/>
                    <a:gd name="T4" fmla="*/ 3 w 18"/>
                    <a:gd name="T5" fmla="*/ 0 h 18"/>
                    <a:gd name="T6" fmla="*/ 0 w 18"/>
                    <a:gd name="T7" fmla="*/ 3 h 18"/>
                    <a:gd name="T8" fmla="*/ 0 w 18"/>
                    <a:gd name="T9" fmla="*/ 15 h 18"/>
                    <a:gd name="T10" fmla="*/ 3 w 18"/>
                    <a:gd name="T11" fmla="*/ 18 h 18"/>
                    <a:gd name="T12" fmla="*/ 15 w 18"/>
                    <a:gd name="T13" fmla="*/ 18 h 18"/>
                    <a:gd name="T14" fmla="*/ 18 w 18"/>
                    <a:gd name="T15" fmla="*/ 15 h 18"/>
                    <a:gd name="T16" fmla="*/ 18 w 18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18" y="3"/>
                      </a:moveTo>
                      <a:cubicBezTo>
                        <a:pt x="18" y="2"/>
                        <a:pt x="17" y="0"/>
                        <a:pt x="1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0" y="2"/>
                        <a:pt x="0" y="3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7"/>
                        <a:pt x="2" y="18"/>
                        <a:pt x="3" y="18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7" y="18"/>
                        <a:pt x="18" y="17"/>
                        <a:pt x="18" y="15"/>
                      </a:cubicBezTo>
                      <a:lnTo>
                        <a:pt x="18" y="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6" name="Freeform 14"/>
                <p:cNvSpPr>
                  <a:spLocks/>
                </p:cNvSpPr>
                <p:nvPr/>
              </p:nvSpPr>
              <p:spPr bwMode="auto">
                <a:xfrm>
                  <a:off x="5203869" y="639570"/>
                  <a:ext cx="636702" cy="636702"/>
                </a:xfrm>
                <a:custGeom>
                  <a:avLst/>
                  <a:gdLst>
                    <a:gd name="T0" fmla="*/ 18 w 18"/>
                    <a:gd name="T1" fmla="*/ 3 h 18"/>
                    <a:gd name="T2" fmla="*/ 15 w 18"/>
                    <a:gd name="T3" fmla="*/ 0 h 18"/>
                    <a:gd name="T4" fmla="*/ 3 w 18"/>
                    <a:gd name="T5" fmla="*/ 0 h 18"/>
                    <a:gd name="T6" fmla="*/ 0 w 18"/>
                    <a:gd name="T7" fmla="*/ 3 h 18"/>
                    <a:gd name="T8" fmla="*/ 0 w 18"/>
                    <a:gd name="T9" fmla="*/ 15 h 18"/>
                    <a:gd name="T10" fmla="*/ 3 w 18"/>
                    <a:gd name="T11" fmla="*/ 18 h 18"/>
                    <a:gd name="T12" fmla="*/ 15 w 18"/>
                    <a:gd name="T13" fmla="*/ 18 h 18"/>
                    <a:gd name="T14" fmla="*/ 18 w 18"/>
                    <a:gd name="T15" fmla="*/ 15 h 18"/>
                    <a:gd name="T16" fmla="*/ 18 w 18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18" y="3"/>
                      </a:moveTo>
                      <a:cubicBezTo>
                        <a:pt x="18" y="1"/>
                        <a:pt x="17" y="0"/>
                        <a:pt x="1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7"/>
                        <a:pt x="1" y="18"/>
                        <a:pt x="3" y="18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7" y="18"/>
                        <a:pt x="18" y="17"/>
                        <a:pt x="18" y="15"/>
                      </a:cubicBezTo>
                      <a:lnTo>
                        <a:pt x="18" y="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bg1"/>
                    </a:gs>
                    <a:gs pos="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gradFill>
                    <a:gsLst>
                      <a:gs pos="0">
                        <a:schemeClr val="bg1">
                          <a:alpha val="88000"/>
                        </a:schemeClr>
                      </a:gs>
                      <a:gs pos="100000">
                        <a:schemeClr val="bg1">
                          <a:lumMod val="50000"/>
                          <a:alpha val="40000"/>
                        </a:schemeClr>
                      </a:gs>
                    </a:gsLst>
                  </a:gra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3" name="Freeform 51"/>
              <p:cNvSpPr>
                <a:spLocks noEditPoints="1"/>
              </p:cNvSpPr>
              <p:nvPr/>
            </p:nvSpPr>
            <p:spPr bwMode="auto">
              <a:xfrm>
                <a:off x="5329439" y="817533"/>
                <a:ext cx="385562" cy="280776"/>
              </a:xfrm>
              <a:custGeom>
                <a:avLst/>
                <a:gdLst>
                  <a:gd name="T0" fmla="*/ 56 w 376"/>
                  <a:gd name="T1" fmla="*/ 29 h 274"/>
                  <a:gd name="T2" fmla="*/ 318 w 376"/>
                  <a:gd name="T3" fmla="*/ 29 h 274"/>
                  <a:gd name="T4" fmla="*/ 318 w 376"/>
                  <a:gd name="T5" fmla="*/ 187 h 274"/>
                  <a:gd name="T6" fmla="*/ 56 w 376"/>
                  <a:gd name="T7" fmla="*/ 187 h 274"/>
                  <a:gd name="T8" fmla="*/ 56 w 376"/>
                  <a:gd name="T9" fmla="*/ 29 h 274"/>
                  <a:gd name="T10" fmla="*/ 86 w 376"/>
                  <a:gd name="T11" fmla="*/ 146 h 274"/>
                  <a:gd name="T12" fmla="*/ 86 w 376"/>
                  <a:gd name="T13" fmla="*/ 155 h 274"/>
                  <a:gd name="T14" fmla="*/ 256 w 376"/>
                  <a:gd name="T15" fmla="*/ 155 h 274"/>
                  <a:gd name="T16" fmla="*/ 256 w 376"/>
                  <a:gd name="T17" fmla="*/ 146 h 274"/>
                  <a:gd name="T18" fmla="*/ 86 w 376"/>
                  <a:gd name="T19" fmla="*/ 146 h 274"/>
                  <a:gd name="T20" fmla="*/ 86 w 376"/>
                  <a:gd name="T21" fmla="*/ 125 h 274"/>
                  <a:gd name="T22" fmla="*/ 86 w 376"/>
                  <a:gd name="T23" fmla="*/ 134 h 274"/>
                  <a:gd name="T24" fmla="*/ 256 w 376"/>
                  <a:gd name="T25" fmla="*/ 134 h 274"/>
                  <a:gd name="T26" fmla="*/ 256 w 376"/>
                  <a:gd name="T27" fmla="*/ 125 h 274"/>
                  <a:gd name="T28" fmla="*/ 86 w 376"/>
                  <a:gd name="T29" fmla="*/ 125 h 274"/>
                  <a:gd name="T30" fmla="*/ 86 w 376"/>
                  <a:gd name="T31" fmla="*/ 100 h 274"/>
                  <a:gd name="T32" fmla="*/ 86 w 376"/>
                  <a:gd name="T33" fmla="*/ 108 h 274"/>
                  <a:gd name="T34" fmla="*/ 304 w 376"/>
                  <a:gd name="T35" fmla="*/ 108 h 274"/>
                  <a:gd name="T36" fmla="*/ 304 w 376"/>
                  <a:gd name="T37" fmla="*/ 100 h 274"/>
                  <a:gd name="T38" fmla="*/ 86 w 376"/>
                  <a:gd name="T39" fmla="*/ 100 h 274"/>
                  <a:gd name="T40" fmla="*/ 86 w 376"/>
                  <a:gd name="T41" fmla="*/ 76 h 274"/>
                  <a:gd name="T42" fmla="*/ 86 w 376"/>
                  <a:gd name="T43" fmla="*/ 85 h 274"/>
                  <a:gd name="T44" fmla="*/ 304 w 376"/>
                  <a:gd name="T45" fmla="*/ 85 h 274"/>
                  <a:gd name="T46" fmla="*/ 304 w 376"/>
                  <a:gd name="T47" fmla="*/ 76 h 274"/>
                  <a:gd name="T48" fmla="*/ 86 w 376"/>
                  <a:gd name="T49" fmla="*/ 76 h 274"/>
                  <a:gd name="T50" fmla="*/ 86 w 376"/>
                  <a:gd name="T51" fmla="*/ 52 h 274"/>
                  <a:gd name="T52" fmla="*/ 86 w 376"/>
                  <a:gd name="T53" fmla="*/ 61 h 274"/>
                  <a:gd name="T54" fmla="*/ 304 w 376"/>
                  <a:gd name="T55" fmla="*/ 61 h 274"/>
                  <a:gd name="T56" fmla="*/ 304 w 376"/>
                  <a:gd name="T57" fmla="*/ 52 h 274"/>
                  <a:gd name="T58" fmla="*/ 86 w 376"/>
                  <a:gd name="T59" fmla="*/ 52 h 274"/>
                  <a:gd name="T60" fmla="*/ 167 w 376"/>
                  <a:gd name="T61" fmla="*/ 230 h 274"/>
                  <a:gd name="T62" fmla="*/ 207 w 376"/>
                  <a:gd name="T63" fmla="*/ 230 h 274"/>
                  <a:gd name="T64" fmla="*/ 221 w 376"/>
                  <a:gd name="T65" fmla="*/ 253 h 274"/>
                  <a:gd name="T66" fmla="*/ 155 w 376"/>
                  <a:gd name="T67" fmla="*/ 253 h 274"/>
                  <a:gd name="T68" fmla="*/ 167 w 376"/>
                  <a:gd name="T69" fmla="*/ 230 h 274"/>
                  <a:gd name="T70" fmla="*/ 57 w 376"/>
                  <a:gd name="T71" fmla="*/ 0 h 274"/>
                  <a:gd name="T72" fmla="*/ 30 w 376"/>
                  <a:gd name="T73" fmla="*/ 27 h 274"/>
                  <a:gd name="T74" fmla="*/ 30 w 376"/>
                  <a:gd name="T75" fmla="*/ 183 h 274"/>
                  <a:gd name="T76" fmla="*/ 50 w 376"/>
                  <a:gd name="T77" fmla="*/ 210 h 274"/>
                  <a:gd name="T78" fmla="*/ 50 w 376"/>
                  <a:gd name="T79" fmla="*/ 210 h 274"/>
                  <a:gd name="T80" fmla="*/ 0 w 376"/>
                  <a:gd name="T81" fmla="*/ 249 h 274"/>
                  <a:gd name="T82" fmla="*/ 0 w 376"/>
                  <a:gd name="T83" fmla="*/ 274 h 274"/>
                  <a:gd name="T84" fmla="*/ 376 w 376"/>
                  <a:gd name="T85" fmla="*/ 274 h 274"/>
                  <a:gd name="T86" fmla="*/ 376 w 376"/>
                  <a:gd name="T87" fmla="*/ 249 h 274"/>
                  <a:gd name="T88" fmla="*/ 322 w 376"/>
                  <a:gd name="T89" fmla="*/ 210 h 274"/>
                  <a:gd name="T90" fmla="*/ 344 w 376"/>
                  <a:gd name="T91" fmla="*/ 183 h 274"/>
                  <a:gd name="T92" fmla="*/ 344 w 376"/>
                  <a:gd name="T93" fmla="*/ 27 h 274"/>
                  <a:gd name="T94" fmla="*/ 316 w 376"/>
                  <a:gd name="T95" fmla="*/ 0 h 274"/>
                  <a:gd name="T96" fmla="*/ 57 w 376"/>
                  <a:gd name="T97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76" h="274">
                    <a:moveTo>
                      <a:pt x="56" y="29"/>
                    </a:moveTo>
                    <a:cubicBezTo>
                      <a:pt x="318" y="29"/>
                      <a:pt x="318" y="29"/>
                      <a:pt x="318" y="29"/>
                    </a:cubicBezTo>
                    <a:cubicBezTo>
                      <a:pt x="318" y="187"/>
                      <a:pt x="318" y="187"/>
                      <a:pt x="318" y="187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29"/>
                      <a:pt x="56" y="29"/>
                      <a:pt x="56" y="29"/>
                    </a:cubicBezTo>
                    <a:close/>
                    <a:moveTo>
                      <a:pt x="86" y="146"/>
                    </a:moveTo>
                    <a:cubicBezTo>
                      <a:pt x="86" y="155"/>
                      <a:pt x="86" y="155"/>
                      <a:pt x="86" y="155"/>
                    </a:cubicBezTo>
                    <a:cubicBezTo>
                      <a:pt x="256" y="155"/>
                      <a:pt x="256" y="155"/>
                      <a:pt x="256" y="155"/>
                    </a:cubicBezTo>
                    <a:cubicBezTo>
                      <a:pt x="256" y="146"/>
                      <a:pt x="256" y="146"/>
                      <a:pt x="256" y="146"/>
                    </a:cubicBezTo>
                    <a:cubicBezTo>
                      <a:pt x="86" y="146"/>
                      <a:pt x="86" y="146"/>
                      <a:pt x="86" y="146"/>
                    </a:cubicBezTo>
                    <a:close/>
                    <a:moveTo>
                      <a:pt x="86" y="125"/>
                    </a:moveTo>
                    <a:cubicBezTo>
                      <a:pt x="86" y="134"/>
                      <a:pt x="86" y="134"/>
                      <a:pt x="86" y="134"/>
                    </a:cubicBezTo>
                    <a:cubicBezTo>
                      <a:pt x="256" y="134"/>
                      <a:pt x="256" y="134"/>
                      <a:pt x="256" y="134"/>
                    </a:cubicBezTo>
                    <a:cubicBezTo>
                      <a:pt x="256" y="125"/>
                      <a:pt x="256" y="125"/>
                      <a:pt x="256" y="125"/>
                    </a:cubicBezTo>
                    <a:cubicBezTo>
                      <a:pt x="86" y="125"/>
                      <a:pt x="86" y="125"/>
                      <a:pt x="86" y="125"/>
                    </a:cubicBezTo>
                    <a:close/>
                    <a:moveTo>
                      <a:pt x="86" y="100"/>
                    </a:moveTo>
                    <a:cubicBezTo>
                      <a:pt x="86" y="108"/>
                      <a:pt x="86" y="108"/>
                      <a:pt x="86" y="108"/>
                    </a:cubicBezTo>
                    <a:cubicBezTo>
                      <a:pt x="304" y="108"/>
                      <a:pt x="304" y="108"/>
                      <a:pt x="304" y="108"/>
                    </a:cubicBezTo>
                    <a:cubicBezTo>
                      <a:pt x="304" y="100"/>
                      <a:pt x="304" y="100"/>
                      <a:pt x="304" y="100"/>
                    </a:cubicBezTo>
                    <a:cubicBezTo>
                      <a:pt x="86" y="100"/>
                      <a:pt x="86" y="100"/>
                      <a:pt x="86" y="100"/>
                    </a:cubicBezTo>
                    <a:close/>
                    <a:moveTo>
                      <a:pt x="86" y="76"/>
                    </a:moveTo>
                    <a:cubicBezTo>
                      <a:pt x="86" y="85"/>
                      <a:pt x="86" y="85"/>
                      <a:pt x="86" y="85"/>
                    </a:cubicBezTo>
                    <a:cubicBezTo>
                      <a:pt x="304" y="85"/>
                      <a:pt x="304" y="85"/>
                      <a:pt x="304" y="85"/>
                    </a:cubicBezTo>
                    <a:cubicBezTo>
                      <a:pt x="304" y="76"/>
                      <a:pt x="304" y="76"/>
                      <a:pt x="304" y="76"/>
                    </a:cubicBezTo>
                    <a:cubicBezTo>
                      <a:pt x="86" y="76"/>
                      <a:pt x="86" y="76"/>
                      <a:pt x="86" y="76"/>
                    </a:cubicBezTo>
                    <a:close/>
                    <a:moveTo>
                      <a:pt x="86" y="52"/>
                    </a:moveTo>
                    <a:cubicBezTo>
                      <a:pt x="86" y="61"/>
                      <a:pt x="86" y="61"/>
                      <a:pt x="86" y="61"/>
                    </a:cubicBezTo>
                    <a:cubicBezTo>
                      <a:pt x="304" y="61"/>
                      <a:pt x="304" y="61"/>
                      <a:pt x="304" y="61"/>
                    </a:cubicBezTo>
                    <a:cubicBezTo>
                      <a:pt x="304" y="52"/>
                      <a:pt x="304" y="52"/>
                      <a:pt x="304" y="52"/>
                    </a:cubicBezTo>
                    <a:cubicBezTo>
                      <a:pt x="86" y="52"/>
                      <a:pt x="86" y="52"/>
                      <a:pt x="86" y="52"/>
                    </a:cubicBezTo>
                    <a:close/>
                    <a:moveTo>
                      <a:pt x="167" y="230"/>
                    </a:moveTo>
                    <a:cubicBezTo>
                      <a:pt x="207" y="230"/>
                      <a:pt x="207" y="230"/>
                      <a:pt x="207" y="230"/>
                    </a:cubicBezTo>
                    <a:cubicBezTo>
                      <a:pt x="221" y="253"/>
                      <a:pt x="221" y="253"/>
                      <a:pt x="221" y="253"/>
                    </a:cubicBezTo>
                    <a:cubicBezTo>
                      <a:pt x="155" y="253"/>
                      <a:pt x="155" y="253"/>
                      <a:pt x="155" y="253"/>
                    </a:cubicBezTo>
                    <a:cubicBezTo>
                      <a:pt x="167" y="230"/>
                      <a:pt x="167" y="230"/>
                      <a:pt x="167" y="230"/>
                    </a:cubicBezTo>
                    <a:close/>
                    <a:moveTo>
                      <a:pt x="57" y="0"/>
                    </a:moveTo>
                    <a:cubicBezTo>
                      <a:pt x="42" y="0"/>
                      <a:pt x="30" y="12"/>
                      <a:pt x="30" y="27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0" y="196"/>
                      <a:pt x="38" y="207"/>
                      <a:pt x="50" y="210"/>
                    </a:cubicBezTo>
                    <a:cubicBezTo>
                      <a:pt x="50" y="210"/>
                      <a:pt x="50" y="210"/>
                      <a:pt x="50" y="21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0" y="274"/>
                      <a:pt x="0" y="274"/>
                      <a:pt x="0" y="274"/>
                    </a:cubicBezTo>
                    <a:cubicBezTo>
                      <a:pt x="376" y="274"/>
                      <a:pt x="376" y="274"/>
                      <a:pt x="376" y="274"/>
                    </a:cubicBezTo>
                    <a:cubicBezTo>
                      <a:pt x="376" y="249"/>
                      <a:pt x="376" y="249"/>
                      <a:pt x="376" y="249"/>
                    </a:cubicBezTo>
                    <a:cubicBezTo>
                      <a:pt x="322" y="210"/>
                      <a:pt x="322" y="210"/>
                      <a:pt x="322" y="210"/>
                    </a:cubicBezTo>
                    <a:cubicBezTo>
                      <a:pt x="335" y="208"/>
                      <a:pt x="344" y="196"/>
                      <a:pt x="344" y="183"/>
                    </a:cubicBezTo>
                    <a:cubicBezTo>
                      <a:pt x="344" y="27"/>
                      <a:pt x="344" y="27"/>
                      <a:pt x="344" y="27"/>
                    </a:cubicBezTo>
                    <a:cubicBezTo>
                      <a:pt x="344" y="12"/>
                      <a:pt x="332" y="0"/>
                      <a:pt x="316" y="0"/>
                    </a:cubicBez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27"/>
              <p:cNvSpPr>
                <a:spLocks noEditPoints="1"/>
              </p:cNvSpPr>
              <p:nvPr/>
            </p:nvSpPr>
            <p:spPr bwMode="auto">
              <a:xfrm>
                <a:off x="4806115" y="3220840"/>
                <a:ext cx="605968" cy="630532"/>
              </a:xfrm>
              <a:custGeom>
                <a:avLst/>
                <a:gdLst>
                  <a:gd name="T0" fmla="*/ 81 w 94"/>
                  <a:gd name="T1" fmla="*/ 57 h 98"/>
                  <a:gd name="T2" fmla="*/ 81 w 94"/>
                  <a:gd name="T3" fmla="*/ 95 h 98"/>
                  <a:gd name="T4" fmla="*/ 81 w 94"/>
                  <a:gd name="T5" fmla="*/ 98 h 98"/>
                  <a:gd name="T6" fmla="*/ 78 w 94"/>
                  <a:gd name="T7" fmla="*/ 98 h 98"/>
                  <a:gd name="T8" fmla="*/ 67 w 94"/>
                  <a:gd name="T9" fmla="*/ 98 h 98"/>
                  <a:gd name="T10" fmla="*/ 67 w 94"/>
                  <a:gd name="T11" fmla="*/ 68 h 98"/>
                  <a:gd name="T12" fmla="*/ 62 w 94"/>
                  <a:gd name="T13" fmla="*/ 64 h 98"/>
                  <a:gd name="T14" fmla="*/ 49 w 94"/>
                  <a:gd name="T15" fmla="*/ 64 h 98"/>
                  <a:gd name="T16" fmla="*/ 45 w 94"/>
                  <a:gd name="T17" fmla="*/ 68 h 98"/>
                  <a:gd name="T18" fmla="*/ 45 w 94"/>
                  <a:gd name="T19" fmla="*/ 98 h 98"/>
                  <a:gd name="T20" fmla="*/ 15 w 94"/>
                  <a:gd name="T21" fmla="*/ 98 h 98"/>
                  <a:gd name="T22" fmla="*/ 12 w 94"/>
                  <a:gd name="T23" fmla="*/ 98 h 98"/>
                  <a:gd name="T24" fmla="*/ 12 w 94"/>
                  <a:gd name="T25" fmla="*/ 95 h 98"/>
                  <a:gd name="T26" fmla="*/ 12 w 94"/>
                  <a:gd name="T27" fmla="*/ 57 h 98"/>
                  <a:gd name="T28" fmla="*/ 3 w 94"/>
                  <a:gd name="T29" fmla="*/ 57 h 98"/>
                  <a:gd name="T30" fmla="*/ 0 w 94"/>
                  <a:gd name="T31" fmla="*/ 50 h 98"/>
                  <a:gd name="T32" fmla="*/ 44 w 94"/>
                  <a:gd name="T33" fmla="*/ 3 h 98"/>
                  <a:gd name="T34" fmla="*/ 47 w 94"/>
                  <a:gd name="T35" fmla="*/ 0 h 98"/>
                  <a:gd name="T36" fmla="*/ 50 w 94"/>
                  <a:gd name="T37" fmla="*/ 3 h 98"/>
                  <a:gd name="T38" fmla="*/ 94 w 94"/>
                  <a:gd name="T39" fmla="*/ 50 h 98"/>
                  <a:gd name="T40" fmla="*/ 90 w 94"/>
                  <a:gd name="T41" fmla="*/ 57 h 98"/>
                  <a:gd name="T42" fmla="*/ 81 w 94"/>
                  <a:gd name="T43" fmla="*/ 57 h 98"/>
                  <a:gd name="T44" fmla="*/ 74 w 94"/>
                  <a:gd name="T45" fmla="*/ 8 h 98"/>
                  <a:gd name="T46" fmla="*/ 77 w 94"/>
                  <a:gd name="T47" fmla="*/ 8 h 98"/>
                  <a:gd name="T48" fmla="*/ 77 w 94"/>
                  <a:gd name="T49" fmla="*/ 2 h 98"/>
                  <a:gd name="T50" fmla="*/ 61 w 94"/>
                  <a:gd name="T51" fmla="*/ 2 h 98"/>
                  <a:gd name="T52" fmla="*/ 61 w 94"/>
                  <a:gd name="T53" fmla="*/ 8 h 98"/>
                  <a:gd name="T54" fmla="*/ 64 w 94"/>
                  <a:gd name="T55" fmla="*/ 8 h 98"/>
                  <a:gd name="T56" fmla="*/ 64 w 94"/>
                  <a:gd name="T57" fmla="*/ 13 h 98"/>
                  <a:gd name="T58" fmla="*/ 74 w 94"/>
                  <a:gd name="T59" fmla="*/ 25 h 98"/>
                  <a:gd name="T60" fmla="*/ 74 w 94"/>
                  <a:gd name="T61" fmla="*/ 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98">
                    <a:moveTo>
                      <a:pt x="81" y="57"/>
                    </a:moveTo>
                    <a:cubicBezTo>
                      <a:pt x="81" y="95"/>
                      <a:pt x="81" y="95"/>
                      <a:pt x="81" y="95"/>
                    </a:cubicBezTo>
                    <a:cubicBezTo>
                      <a:pt x="81" y="98"/>
                      <a:pt x="81" y="98"/>
                      <a:pt x="81" y="98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67" y="66"/>
                      <a:pt x="65" y="64"/>
                      <a:pt x="62" y="64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47" y="64"/>
                      <a:pt x="45" y="66"/>
                      <a:pt x="45" y="6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2" y="98"/>
                      <a:pt x="12" y="98"/>
                      <a:pt x="12" y="98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94" y="50"/>
                      <a:pt x="94" y="50"/>
                      <a:pt x="94" y="50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81" y="57"/>
                      <a:pt x="81" y="57"/>
                      <a:pt x="81" y="57"/>
                    </a:cubicBezTo>
                    <a:close/>
                    <a:moveTo>
                      <a:pt x="74" y="8"/>
                    </a:moveTo>
                    <a:cubicBezTo>
                      <a:pt x="77" y="8"/>
                      <a:pt x="77" y="8"/>
                      <a:pt x="77" y="8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74" y="25"/>
                      <a:pt x="74" y="25"/>
                      <a:pt x="74" y="25"/>
                    </a:cubicBezTo>
                    <a:lnTo>
                      <a:pt x="74" y="8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56"/>
              <p:cNvSpPr>
                <a:spLocks noEditPoints="1"/>
              </p:cNvSpPr>
              <p:nvPr/>
            </p:nvSpPr>
            <p:spPr bwMode="auto">
              <a:xfrm>
                <a:off x="6300958" y="1761189"/>
                <a:ext cx="630538" cy="633264"/>
              </a:xfrm>
              <a:custGeom>
                <a:avLst/>
                <a:gdLst>
                  <a:gd name="T0" fmla="*/ 49 w 98"/>
                  <a:gd name="T1" fmla="*/ 0 h 98"/>
                  <a:gd name="T2" fmla="*/ 83 w 98"/>
                  <a:gd name="T3" fmla="*/ 15 h 98"/>
                  <a:gd name="T4" fmla="*/ 98 w 98"/>
                  <a:gd name="T5" fmla="*/ 49 h 98"/>
                  <a:gd name="T6" fmla="*/ 83 w 98"/>
                  <a:gd name="T7" fmla="*/ 83 h 98"/>
                  <a:gd name="T8" fmla="*/ 49 w 98"/>
                  <a:gd name="T9" fmla="*/ 98 h 98"/>
                  <a:gd name="T10" fmla="*/ 15 w 98"/>
                  <a:gd name="T11" fmla="*/ 83 h 98"/>
                  <a:gd name="T12" fmla="*/ 0 w 98"/>
                  <a:gd name="T13" fmla="*/ 49 h 98"/>
                  <a:gd name="T14" fmla="*/ 15 w 98"/>
                  <a:gd name="T15" fmla="*/ 15 h 98"/>
                  <a:gd name="T16" fmla="*/ 49 w 98"/>
                  <a:gd name="T17" fmla="*/ 0 h 98"/>
                  <a:gd name="T18" fmla="*/ 55 w 98"/>
                  <a:gd name="T19" fmla="*/ 47 h 98"/>
                  <a:gd name="T20" fmla="*/ 54 w 98"/>
                  <a:gd name="T21" fmla="*/ 45 h 98"/>
                  <a:gd name="T22" fmla="*/ 69 w 98"/>
                  <a:gd name="T23" fmla="*/ 24 h 98"/>
                  <a:gd name="T24" fmla="*/ 65 w 98"/>
                  <a:gd name="T25" fmla="*/ 22 h 98"/>
                  <a:gd name="T26" fmla="*/ 50 w 98"/>
                  <a:gd name="T27" fmla="*/ 43 h 98"/>
                  <a:gd name="T28" fmla="*/ 46 w 98"/>
                  <a:gd name="T29" fmla="*/ 44 h 98"/>
                  <a:gd name="T30" fmla="*/ 42 w 98"/>
                  <a:gd name="T31" fmla="*/ 53 h 98"/>
                  <a:gd name="T32" fmla="*/ 51 w 98"/>
                  <a:gd name="T33" fmla="*/ 57 h 98"/>
                  <a:gd name="T34" fmla="*/ 53 w 98"/>
                  <a:gd name="T35" fmla="*/ 56 h 98"/>
                  <a:gd name="T36" fmla="*/ 70 w 98"/>
                  <a:gd name="T37" fmla="*/ 61 h 98"/>
                  <a:gd name="T38" fmla="*/ 71 w 98"/>
                  <a:gd name="T39" fmla="*/ 57 h 98"/>
                  <a:gd name="T40" fmla="*/ 56 w 98"/>
                  <a:gd name="T41" fmla="*/ 50 h 98"/>
                  <a:gd name="T42" fmla="*/ 55 w 98"/>
                  <a:gd name="T43" fmla="*/ 47 h 98"/>
                  <a:gd name="T44" fmla="*/ 74 w 98"/>
                  <a:gd name="T45" fmla="*/ 24 h 98"/>
                  <a:gd name="T46" fmla="*/ 49 w 98"/>
                  <a:gd name="T47" fmla="*/ 14 h 98"/>
                  <a:gd name="T48" fmla="*/ 24 w 98"/>
                  <a:gd name="T49" fmla="*/ 24 h 98"/>
                  <a:gd name="T50" fmla="*/ 13 w 98"/>
                  <a:gd name="T51" fmla="*/ 49 h 98"/>
                  <a:gd name="T52" fmla="*/ 24 w 98"/>
                  <a:gd name="T53" fmla="*/ 74 h 98"/>
                  <a:gd name="T54" fmla="*/ 49 w 98"/>
                  <a:gd name="T55" fmla="*/ 85 h 98"/>
                  <a:gd name="T56" fmla="*/ 74 w 98"/>
                  <a:gd name="T57" fmla="*/ 74 h 98"/>
                  <a:gd name="T58" fmla="*/ 84 w 98"/>
                  <a:gd name="T59" fmla="*/ 49 h 98"/>
                  <a:gd name="T60" fmla="*/ 74 w 98"/>
                  <a:gd name="T61" fmla="*/ 2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8" h="98">
                    <a:moveTo>
                      <a:pt x="49" y="0"/>
                    </a:moveTo>
                    <a:cubicBezTo>
                      <a:pt x="62" y="0"/>
                      <a:pt x="75" y="6"/>
                      <a:pt x="83" y="15"/>
                    </a:cubicBezTo>
                    <a:cubicBezTo>
                      <a:pt x="92" y="23"/>
                      <a:pt x="98" y="36"/>
                      <a:pt x="98" y="49"/>
                    </a:cubicBezTo>
                    <a:cubicBezTo>
                      <a:pt x="98" y="62"/>
                      <a:pt x="92" y="75"/>
                      <a:pt x="83" y="83"/>
                    </a:cubicBezTo>
                    <a:cubicBezTo>
                      <a:pt x="75" y="92"/>
                      <a:pt x="62" y="98"/>
                      <a:pt x="49" y="98"/>
                    </a:cubicBezTo>
                    <a:cubicBezTo>
                      <a:pt x="36" y="98"/>
                      <a:pt x="23" y="92"/>
                      <a:pt x="15" y="83"/>
                    </a:cubicBezTo>
                    <a:cubicBezTo>
                      <a:pt x="6" y="75"/>
                      <a:pt x="0" y="62"/>
                      <a:pt x="0" y="49"/>
                    </a:cubicBezTo>
                    <a:cubicBezTo>
                      <a:pt x="0" y="36"/>
                      <a:pt x="6" y="23"/>
                      <a:pt x="15" y="15"/>
                    </a:cubicBezTo>
                    <a:cubicBezTo>
                      <a:pt x="23" y="6"/>
                      <a:pt x="36" y="0"/>
                      <a:pt x="49" y="0"/>
                    </a:cubicBezTo>
                    <a:close/>
                    <a:moveTo>
                      <a:pt x="55" y="47"/>
                    </a:moveTo>
                    <a:cubicBezTo>
                      <a:pt x="55" y="46"/>
                      <a:pt x="54" y="46"/>
                      <a:pt x="54" y="45"/>
                    </a:cubicBezTo>
                    <a:cubicBezTo>
                      <a:pt x="59" y="39"/>
                      <a:pt x="64" y="32"/>
                      <a:pt x="69" y="24"/>
                    </a:cubicBezTo>
                    <a:cubicBezTo>
                      <a:pt x="68" y="23"/>
                      <a:pt x="67" y="22"/>
                      <a:pt x="65" y="22"/>
                    </a:cubicBezTo>
                    <a:cubicBezTo>
                      <a:pt x="59" y="28"/>
                      <a:pt x="54" y="35"/>
                      <a:pt x="50" y="43"/>
                    </a:cubicBezTo>
                    <a:cubicBezTo>
                      <a:pt x="49" y="43"/>
                      <a:pt x="47" y="43"/>
                      <a:pt x="46" y="44"/>
                    </a:cubicBezTo>
                    <a:cubicBezTo>
                      <a:pt x="42" y="45"/>
                      <a:pt x="41" y="49"/>
                      <a:pt x="42" y="53"/>
                    </a:cubicBezTo>
                    <a:cubicBezTo>
                      <a:pt x="44" y="56"/>
                      <a:pt x="48" y="58"/>
                      <a:pt x="51" y="57"/>
                    </a:cubicBezTo>
                    <a:cubicBezTo>
                      <a:pt x="52" y="56"/>
                      <a:pt x="52" y="56"/>
                      <a:pt x="53" y="56"/>
                    </a:cubicBezTo>
                    <a:cubicBezTo>
                      <a:pt x="58" y="58"/>
                      <a:pt x="64" y="60"/>
                      <a:pt x="70" y="61"/>
                    </a:cubicBezTo>
                    <a:cubicBezTo>
                      <a:pt x="70" y="60"/>
                      <a:pt x="71" y="58"/>
                      <a:pt x="71" y="57"/>
                    </a:cubicBezTo>
                    <a:cubicBezTo>
                      <a:pt x="66" y="54"/>
                      <a:pt x="61" y="52"/>
                      <a:pt x="56" y="50"/>
                    </a:cubicBezTo>
                    <a:cubicBezTo>
                      <a:pt x="56" y="49"/>
                      <a:pt x="56" y="48"/>
                      <a:pt x="55" y="47"/>
                    </a:cubicBezTo>
                    <a:close/>
                    <a:moveTo>
                      <a:pt x="74" y="24"/>
                    </a:moveTo>
                    <a:cubicBezTo>
                      <a:pt x="68" y="18"/>
                      <a:pt x="59" y="14"/>
                      <a:pt x="49" y="14"/>
                    </a:cubicBezTo>
                    <a:cubicBezTo>
                      <a:pt x="39" y="14"/>
                      <a:pt x="30" y="18"/>
                      <a:pt x="24" y="24"/>
                    </a:cubicBezTo>
                    <a:cubicBezTo>
                      <a:pt x="17" y="30"/>
                      <a:pt x="13" y="39"/>
                      <a:pt x="13" y="49"/>
                    </a:cubicBezTo>
                    <a:cubicBezTo>
                      <a:pt x="13" y="59"/>
                      <a:pt x="17" y="68"/>
                      <a:pt x="24" y="74"/>
                    </a:cubicBezTo>
                    <a:cubicBezTo>
                      <a:pt x="30" y="81"/>
                      <a:pt x="39" y="85"/>
                      <a:pt x="49" y="85"/>
                    </a:cubicBezTo>
                    <a:cubicBezTo>
                      <a:pt x="59" y="85"/>
                      <a:pt x="68" y="81"/>
                      <a:pt x="74" y="74"/>
                    </a:cubicBezTo>
                    <a:cubicBezTo>
                      <a:pt x="80" y="68"/>
                      <a:pt x="84" y="59"/>
                      <a:pt x="84" y="49"/>
                    </a:cubicBezTo>
                    <a:cubicBezTo>
                      <a:pt x="84" y="39"/>
                      <a:pt x="80" y="30"/>
                      <a:pt x="74" y="2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04"/>
              <p:cNvSpPr>
                <a:spLocks noEditPoints="1"/>
              </p:cNvSpPr>
              <p:nvPr/>
            </p:nvSpPr>
            <p:spPr bwMode="auto">
              <a:xfrm>
                <a:off x="6271393" y="4645907"/>
                <a:ext cx="429554" cy="519240"/>
              </a:xfrm>
              <a:custGeom>
                <a:avLst/>
                <a:gdLst>
                  <a:gd name="T0" fmla="*/ 0 w 77"/>
                  <a:gd name="T1" fmla="*/ 85 h 93"/>
                  <a:gd name="T2" fmla="*/ 30 w 77"/>
                  <a:gd name="T3" fmla="*/ 20 h 93"/>
                  <a:gd name="T4" fmla="*/ 38 w 77"/>
                  <a:gd name="T5" fmla="*/ 26 h 93"/>
                  <a:gd name="T6" fmla="*/ 39 w 77"/>
                  <a:gd name="T7" fmla="*/ 27 h 93"/>
                  <a:gd name="T8" fmla="*/ 39 w 77"/>
                  <a:gd name="T9" fmla="*/ 27 h 93"/>
                  <a:gd name="T10" fmla="*/ 40 w 77"/>
                  <a:gd name="T11" fmla="*/ 27 h 93"/>
                  <a:gd name="T12" fmla="*/ 40 w 77"/>
                  <a:gd name="T13" fmla="*/ 28 h 93"/>
                  <a:gd name="T14" fmla="*/ 40 w 77"/>
                  <a:gd name="T15" fmla="*/ 28 h 93"/>
                  <a:gd name="T16" fmla="*/ 41 w 77"/>
                  <a:gd name="T17" fmla="*/ 28 h 93"/>
                  <a:gd name="T18" fmla="*/ 41 w 77"/>
                  <a:gd name="T19" fmla="*/ 29 h 93"/>
                  <a:gd name="T20" fmla="*/ 42 w 77"/>
                  <a:gd name="T21" fmla="*/ 29 h 93"/>
                  <a:gd name="T22" fmla="*/ 42 w 77"/>
                  <a:gd name="T23" fmla="*/ 29 h 93"/>
                  <a:gd name="T24" fmla="*/ 43 w 77"/>
                  <a:gd name="T25" fmla="*/ 29 h 93"/>
                  <a:gd name="T26" fmla="*/ 43 w 77"/>
                  <a:gd name="T27" fmla="*/ 30 h 93"/>
                  <a:gd name="T28" fmla="*/ 43 w 77"/>
                  <a:gd name="T29" fmla="*/ 30 h 93"/>
                  <a:gd name="T30" fmla="*/ 48 w 77"/>
                  <a:gd name="T31" fmla="*/ 33 h 93"/>
                  <a:gd name="T32" fmla="*/ 48 w 77"/>
                  <a:gd name="T33" fmla="*/ 33 h 93"/>
                  <a:gd name="T34" fmla="*/ 49 w 77"/>
                  <a:gd name="T35" fmla="*/ 34 h 93"/>
                  <a:gd name="T36" fmla="*/ 49 w 77"/>
                  <a:gd name="T37" fmla="*/ 34 h 93"/>
                  <a:gd name="T38" fmla="*/ 50 w 77"/>
                  <a:gd name="T39" fmla="*/ 34 h 93"/>
                  <a:gd name="T40" fmla="*/ 50 w 77"/>
                  <a:gd name="T41" fmla="*/ 35 h 93"/>
                  <a:gd name="T42" fmla="*/ 50 w 77"/>
                  <a:gd name="T43" fmla="*/ 35 h 93"/>
                  <a:gd name="T44" fmla="*/ 51 w 77"/>
                  <a:gd name="T45" fmla="*/ 35 h 93"/>
                  <a:gd name="T46" fmla="*/ 51 w 77"/>
                  <a:gd name="T47" fmla="*/ 36 h 93"/>
                  <a:gd name="T48" fmla="*/ 52 w 77"/>
                  <a:gd name="T49" fmla="*/ 36 h 93"/>
                  <a:gd name="T50" fmla="*/ 52 w 77"/>
                  <a:gd name="T51" fmla="*/ 36 h 93"/>
                  <a:gd name="T52" fmla="*/ 53 w 77"/>
                  <a:gd name="T53" fmla="*/ 37 h 93"/>
                  <a:gd name="T54" fmla="*/ 53 w 77"/>
                  <a:gd name="T55" fmla="*/ 37 h 93"/>
                  <a:gd name="T56" fmla="*/ 48 w 77"/>
                  <a:gd name="T57" fmla="*/ 79 h 93"/>
                  <a:gd name="T58" fmla="*/ 7 w 77"/>
                  <a:gd name="T59" fmla="*/ 91 h 93"/>
                  <a:gd name="T60" fmla="*/ 35 w 77"/>
                  <a:gd name="T61" fmla="*/ 64 h 93"/>
                  <a:gd name="T62" fmla="*/ 19 w 77"/>
                  <a:gd name="T63" fmla="*/ 53 h 93"/>
                  <a:gd name="T64" fmla="*/ 3 w 77"/>
                  <a:gd name="T65" fmla="*/ 88 h 93"/>
                  <a:gd name="T66" fmla="*/ 73 w 77"/>
                  <a:gd name="T67" fmla="*/ 93 h 93"/>
                  <a:gd name="T68" fmla="*/ 54 w 77"/>
                  <a:gd name="T69" fmla="*/ 83 h 93"/>
                  <a:gd name="T70" fmla="*/ 69 w 77"/>
                  <a:gd name="T71" fmla="*/ 42 h 93"/>
                  <a:gd name="T72" fmla="*/ 34 w 77"/>
                  <a:gd name="T73" fmla="*/ 0 h 93"/>
                  <a:gd name="T74" fmla="*/ 69 w 77"/>
                  <a:gd name="T75" fmla="*/ 4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93">
                    <a:moveTo>
                      <a:pt x="3" y="88"/>
                    </a:moveTo>
                    <a:cubicBezTo>
                      <a:pt x="2" y="87"/>
                      <a:pt x="1" y="86"/>
                      <a:pt x="0" y="85"/>
                    </a:cubicBezTo>
                    <a:cubicBezTo>
                      <a:pt x="0" y="72"/>
                      <a:pt x="0" y="58"/>
                      <a:pt x="0" y="45"/>
                    </a:cubicBezTo>
                    <a:cubicBezTo>
                      <a:pt x="12" y="40"/>
                      <a:pt x="21" y="32"/>
                      <a:pt x="30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53" y="55"/>
                      <a:pt x="49" y="67"/>
                      <a:pt x="48" y="79"/>
                    </a:cubicBezTo>
                    <a:cubicBezTo>
                      <a:pt x="36" y="84"/>
                      <a:pt x="23" y="88"/>
                      <a:pt x="11" y="93"/>
                    </a:cubicBezTo>
                    <a:cubicBezTo>
                      <a:pt x="9" y="92"/>
                      <a:pt x="8" y="91"/>
                      <a:pt x="7" y="91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7" y="69"/>
                      <a:pt x="32" y="68"/>
                      <a:pt x="35" y="64"/>
                    </a:cubicBezTo>
                    <a:cubicBezTo>
                      <a:pt x="38" y="60"/>
                      <a:pt x="37" y="54"/>
                      <a:pt x="32" y="51"/>
                    </a:cubicBezTo>
                    <a:cubicBezTo>
                      <a:pt x="28" y="47"/>
                      <a:pt x="22" y="49"/>
                      <a:pt x="19" y="53"/>
                    </a:cubicBezTo>
                    <a:cubicBezTo>
                      <a:pt x="16" y="57"/>
                      <a:pt x="16" y="62"/>
                      <a:pt x="19" y="65"/>
                    </a:cubicBezTo>
                    <a:cubicBezTo>
                      <a:pt x="3" y="88"/>
                      <a:pt x="3" y="88"/>
                      <a:pt x="3" y="88"/>
                    </a:cubicBezTo>
                    <a:close/>
                    <a:moveTo>
                      <a:pt x="27" y="93"/>
                    </a:moveTo>
                    <a:cubicBezTo>
                      <a:pt x="73" y="93"/>
                      <a:pt x="73" y="93"/>
                      <a:pt x="73" y="93"/>
                    </a:cubicBezTo>
                    <a:cubicBezTo>
                      <a:pt x="73" y="83"/>
                      <a:pt x="73" y="83"/>
                      <a:pt x="73" y="83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27" y="93"/>
                      <a:pt x="27" y="93"/>
                      <a:pt x="27" y="93"/>
                    </a:cubicBezTo>
                    <a:close/>
                    <a:moveTo>
                      <a:pt x="69" y="42"/>
                    </a:moveTo>
                    <a:cubicBezTo>
                      <a:pt x="77" y="31"/>
                      <a:pt x="77" y="31"/>
                      <a:pt x="77" y="31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6" y="12"/>
                      <a:pt x="26" y="12"/>
                      <a:pt x="26" y="12"/>
                    </a:cubicBezTo>
                    <a:lnTo>
                      <a:pt x="69" y="4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76"/>
              <p:cNvSpPr>
                <a:spLocks noEditPoints="1"/>
              </p:cNvSpPr>
              <p:nvPr/>
            </p:nvSpPr>
            <p:spPr bwMode="auto">
              <a:xfrm>
                <a:off x="7238045" y="5714999"/>
                <a:ext cx="479485" cy="375125"/>
              </a:xfrm>
              <a:custGeom>
                <a:avLst/>
                <a:gdLst>
                  <a:gd name="T0" fmla="*/ 72 w 72"/>
                  <a:gd name="T1" fmla="*/ 35 h 56"/>
                  <a:gd name="T2" fmla="*/ 31 w 72"/>
                  <a:gd name="T3" fmla="*/ 43 h 56"/>
                  <a:gd name="T4" fmla="*/ 31 w 72"/>
                  <a:gd name="T5" fmla="*/ 53 h 56"/>
                  <a:gd name="T6" fmla="*/ 71 w 72"/>
                  <a:gd name="T7" fmla="*/ 44 h 56"/>
                  <a:gd name="T8" fmla="*/ 72 w 72"/>
                  <a:gd name="T9" fmla="*/ 47 h 56"/>
                  <a:gd name="T10" fmla="*/ 30 w 72"/>
                  <a:gd name="T11" fmla="*/ 56 h 56"/>
                  <a:gd name="T12" fmla="*/ 29 w 72"/>
                  <a:gd name="T13" fmla="*/ 56 h 56"/>
                  <a:gd name="T14" fmla="*/ 2 w 72"/>
                  <a:gd name="T15" fmla="*/ 39 h 56"/>
                  <a:gd name="T16" fmla="*/ 2 w 72"/>
                  <a:gd name="T17" fmla="*/ 29 h 56"/>
                  <a:gd name="T18" fmla="*/ 5 w 72"/>
                  <a:gd name="T19" fmla="*/ 28 h 56"/>
                  <a:gd name="T20" fmla="*/ 5 w 72"/>
                  <a:gd name="T21" fmla="*/ 29 h 56"/>
                  <a:gd name="T22" fmla="*/ 40 w 72"/>
                  <a:gd name="T23" fmla="*/ 37 h 56"/>
                  <a:gd name="T24" fmla="*/ 40 w 72"/>
                  <a:gd name="T25" fmla="*/ 33 h 56"/>
                  <a:gd name="T26" fmla="*/ 40 w 72"/>
                  <a:gd name="T27" fmla="*/ 29 h 56"/>
                  <a:gd name="T28" fmla="*/ 5 w 72"/>
                  <a:gd name="T29" fmla="*/ 22 h 56"/>
                  <a:gd name="T30" fmla="*/ 5 w 72"/>
                  <a:gd name="T31" fmla="*/ 19 h 56"/>
                  <a:gd name="T32" fmla="*/ 5 w 72"/>
                  <a:gd name="T33" fmla="*/ 19 h 56"/>
                  <a:gd name="T34" fmla="*/ 5 w 72"/>
                  <a:gd name="T35" fmla="*/ 19 h 56"/>
                  <a:gd name="T36" fmla="*/ 5 w 72"/>
                  <a:gd name="T37" fmla="*/ 19 h 56"/>
                  <a:gd name="T38" fmla="*/ 7 w 72"/>
                  <a:gd name="T39" fmla="*/ 18 h 56"/>
                  <a:gd name="T40" fmla="*/ 7 w 72"/>
                  <a:gd name="T41" fmla="*/ 16 h 56"/>
                  <a:gd name="T42" fmla="*/ 40 w 72"/>
                  <a:gd name="T43" fmla="*/ 24 h 56"/>
                  <a:gd name="T44" fmla="*/ 40 w 72"/>
                  <a:gd name="T45" fmla="*/ 21 h 56"/>
                  <a:gd name="T46" fmla="*/ 40 w 72"/>
                  <a:gd name="T47" fmla="*/ 17 h 56"/>
                  <a:gd name="T48" fmla="*/ 7 w 72"/>
                  <a:gd name="T49" fmla="*/ 9 h 56"/>
                  <a:gd name="T50" fmla="*/ 7 w 72"/>
                  <a:gd name="T51" fmla="*/ 6 h 56"/>
                  <a:gd name="T52" fmla="*/ 33 w 72"/>
                  <a:gd name="T53" fmla="*/ 0 h 56"/>
                  <a:gd name="T54" fmla="*/ 63 w 72"/>
                  <a:gd name="T55" fmla="*/ 6 h 56"/>
                  <a:gd name="T56" fmla="*/ 63 w 72"/>
                  <a:gd name="T57" fmla="*/ 14 h 56"/>
                  <a:gd name="T58" fmla="*/ 60 w 72"/>
                  <a:gd name="T59" fmla="*/ 15 h 56"/>
                  <a:gd name="T60" fmla="*/ 64 w 72"/>
                  <a:gd name="T61" fmla="*/ 16 h 56"/>
                  <a:gd name="T62" fmla="*/ 64 w 72"/>
                  <a:gd name="T63" fmla="*/ 25 h 56"/>
                  <a:gd name="T64" fmla="*/ 58 w 72"/>
                  <a:gd name="T65" fmla="*/ 29 h 56"/>
                  <a:gd name="T66" fmla="*/ 72 w 72"/>
                  <a:gd name="T67" fmla="*/ 33 h 56"/>
                  <a:gd name="T68" fmla="*/ 72 w 72"/>
                  <a:gd name="T69" fmla="*/ 35 h 56"/>
                  <a:gd name="T70" fmla="*/ 33 w 72"/>
                  <a:gd name="T71" fmla="*/ 50 h 56"/>
                  <a:gd name="T72" fmla="*/ 33 w 72"/>
                  <a:gd name="T73" fmla="*/ 50 h 56"/>
                  <a:gd name="T74" fmla="*/ 70 w 72"/>
                  <a:gd name="T75" fmla="*/ 43 h 56"/>
                  <a:gd name="T76" fmla="*/ 70 w 72"/>
                  <a:gd name="T77" fmla="*/ 42 h 56"/>
                  <a:gd name="T78" fmla="*/ 33 w 72"/>
                  <a:gd name="T79" fmla="*/ 50 h 56"/>
                  <a:gd name="T80" fmla="*/ 33 w 72"/>
                  <a:gd name="T81" fmla="*/ 47 h 56"/>
                  <a:gd name="T82" fmla="*/ 33 w 72"/>
                  <a:gd name="T83" fmla="*/ 48 h 56"/>
                  <a:gd name="T84" fmla="*/ 70 w 72"/>
                  <a:gd name="T85" fmla="*/ 40 h 56"/>
                  <a:gd name="T86" fmla="*/ 70 w 72"/>
                  <a:gd name="T87" fmla="*/ 39 h 56"/>
                  <a:gd name="T88" fmla="*/ 33 w 72"/>
                  <a:gd name="T89" fmla="*/ 47 h 56"/>
                  <a:gd name="T90" fmla="*/ 32 w 72"/>
                  <a:gd name="T91" fmla="*/ 45 h 56"/>
                  <a:gd name="T92" fmla="*/ 33 w 72"/>
                  <a:gd name="T93" fmla="*/ 46 h 56"/>
                  <a:gd name="T94" fmla="*/ 70 w 72"/>
                  <a:gd name="T95" fmla="*/ 38 h 56"/>
                  <a:gd name="T96" fmla="*/ 70 w 72"/>
                  <a:gd name="T97" fmla="*/ 37 h 56"/>
                  <a:gd name="T98" fmla="*/ 32 w 72"/>
                  <a:gd name="T99" fmla="*/ 4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56">
                    <a:moveTo>
                      <a:pt x="72" y="35"/>
                    </a:moveTo>
                    <a:cubicBezTo>
                      <a:pt x="31" y="43"/>
                      <a:pt x="31" y="43"/>
                      <a:pt x="31" y="43"/>
                    </a:cubicBezTo>
                    <a:cubicBezTo>
                      <a:pt x="30" y="47"/>
                      <a:pt x="30" y="50"/>
                      <a:pt x="31" y="53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36"/>
                      <a:pt x="0" y="32"/>
                      <a:pt x="2" y="29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6"/>
                      <a:pt x="40" y="34"/>
                      <a:pt x="40" y="33"/>
                    </a:cubicBezTo>
                    <a:cubicBezTo>
                      <a:pt x="40" y="32"/>
                      <a:pt x="40" y="30"/>
                      <a:pt x="40" y="29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19"/>
                      <a:pt x="40" y="18"/>
                      <a:pt x="40" y="1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4" y="9"/>
                      <a:pt x="64" y="11"/>
                      <a:pt x="63" y="14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6" y="19"/>
                      <a:pt x="66" y="22"/>
                      <a:pt x="64" y="25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72" y="33"/>
                      <a:pt x="72" y="33"/>
                      <a:pt x="72" y="33"/>
                    </a:cubicBezTo>
                    <a:cubicBezTo>
                      <a:pt x="72" y="35"/>
                      <a:pt x="72" y="35"/>
                      <a:pt x="72" y="35"/>
                    </a:cubicBezTo>
                    <a:close/>
                    <a:moveTo>
                      <a:pt x="33" y="50"/>
                    </a:moveTo>
                    <a:cubicBezTo>
                      <a:pt x="33" y="50"/>
                      <a:pt x="33" y="50"/>
                      <a:pt x="33" y="50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33" y="50"/>
                      <a:pt x="33" y="50"/>
                      <a:pt x="33" y="50"/>
                    </a:cubicBezTo>
                    <a:close/>
                    <a:moveTo>
                      <a:pt x="33" y="47"/>
                    </a:moveTo>
                    <a:cubicBezTo>
                      <a:pt x="33" y="48"/>
                      <a:pt x="33" y="48"/>
                      <a:pt x="33" y="48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33" y="47"/>
                      <a:pt x="33" y="47"/>
                      <a:pt x="33" y="47"/>
                    </a:cubicBezTo>
                    <a:close/>
                    <a:moveTo>
                      <a:pt x="32" y="45"/>
                    </a:moveTo>
                    <a:cubicBezTo>
                      <a:pt x="33" y="46"/>
                      <a:pt x="33" y="46"/>
                      <a:pt x="33" y="46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0" y="37"/>
                      <a:pt x="70" y="37"/>
                      <a:pt x="70" y="37"/>
                    </a:cubicBezTo>
                    <a:lnTo>
                      <a:pt x="32" y="4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885633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84249" y="436405"/>
            <a:ext cx="570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产业发展规划</a:t>
            </a:r>
            <a:endParaRPr lang="zh-CN" altLang="en-US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 flipV="1">
            <a:off x="694268" y="4436530"/>
            <a:ext cx="10098300" cy="1779559"/>
          </a:xfrm>
          <a:prstGeom prst="rect">
            <a:avLst/>
          </a:prstGeom>
          <a:noFill/>
          <a:ln w="9525">
            <a:solidFill>
              <a:srgbClr val="9BC54B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"/>
          <p:cNvSpPr txBox="1"/>
          <p:nvPr/>
        </p:nvSpPr>
        <p:spPr>
          <a:xfrm>
            <a:off x="7745581" y="367304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4000" dirty="0" smtClean="0">
                <a:solidFill>
                  <a:schemeClr val="accent1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微软雅黑" pitchFamily="34" charset="-122"/>
                <a:ea typeface="微软雅黑" pitchFamily="34" charset="-122"/>
              </a:rPr>
              <a:t>农业观光项目</a:t>
            </a:r>
            <a:endParaRPr lang="zh-CN" altLang="en-US" sz="4000" dirty="0">
              <a:solidFill>
                <a:schemeClr val="accent1"/>
              </a:solidFill>
              <a:effectLst>
                <a:outerShdw blurRad="139700" sx="102000" sy="102000" algn="ctr" rotWithShape="0">
                  <a:srgbClr val="9BC54B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3" name="图片 52" descr="http://media.china.com.cn/upload/2015/11-05/112421657050052_8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86" y="1075935"/>
            <a:ext cx="6007014" cy="310325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/>
          <p:cNvSpPr txBox="1"/>
          <p:nvPr/>
        </p:nvSpPr>
        <p:spPr>
          <a:xfrm>
            <a:off x="965200" y="4572000"/>
            <a:ext cx="9431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项目充分利用西山镇生态环境条件，大力引进农业种植项目，发展现代农业种植业。通过大面积、多品种的种植各种农作物、经济作物、引进各类花卉，合理建设相应的基础设施和配套设施，打造现代农业观光园，发展农业观光项目。</a:t>
            </a:r>
          </a:p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同时，有效利用西山镇的自然资源，充分挖掘当地旅游资源，大力发展以自然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观光为主的旅游业，与农业观光项目相辅相成。</a:t>
            </a: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16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8" grpId="0"/>
      <p:bldP spid="54" grpId="0"/>
    </p:bldLst>
  </p:timing>
</p:sld>
</file>

<file path=ppt/theme/theme1.xml><?xml version="1.0" encoding="utf-8"?>
<a:theme xmlns:a="http://schemas.openxmlformats.org/drawingml/2006/main" name="微软雅黑">
  <a:themeElements>
    <a:clrScheme name="自定义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9600"/>
      </a:accent1>
      <a:accent2>
        <a:srgbClr val="7FC44C"/>
      </a:accent2>
      <a:accent3>
        <a:srgbClr val="3D9600"/>
      </a:accent3>
      <a:accent4>
        <a:srgbClr val="7FC44C"/>
      </a:accent4>
      <a:accent5>
        <a:srgbClr val="3D9600"/>
      </a:accent5>
      <a:accent6>
        <a:srgbClr val="7FC44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微软雅黑 Light" panose="020B0502040204020203" pitchFamily="34" charset="-122"/>
            <a:ea typeface="微软雅黑 Light" panose="020B0502040204020203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微软雅黑" id="{3E5E0507-0DD5-4F3F-BEAB-EA1E7E1D7A0F}" vid="{617B5E1D-EDAA-47A6-85A5-3E9FA5C64B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690</TotalTime>
  <Words>3404</Words>
  <Application>Microsoft Office PowerPoint</Application>
  <PresentationFormat>自定义</PresentationFormat>
  <Paragraphs>142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宋体</vt:lpstr>
      <vt:lpstr>Calibri</vt:lpstr>
      <vt:lpstr>微软雅黑</vt:lpstr>
      <vt:lpstr>田氏宋体旧字形</vt:lpstr>
      <vt:lpstr>方正细谭黑简体</vt:lpstr>
      <vt:lpstr>Calibri Light</vt:lpstr>
      <vt:lpstr>Agency FB</vt:lpstr>
      <vt:lpstr>微软雅黑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杨桉楠</dc:creator>
  <cp:lastModifiedBy>Administrator</cp:lastModifiedBy>
  <cp:revision>59</cp:revision>
  <dcterms:created xsi:type="dcterms:W3CDTF">2015-06-28T07:45:39Z</dcterms:created>
  <dcterms:modified xsi:type="dcterms:W3CDTF">2016-12-02T03:02:14Z</dcterms:modified>
</cp:coreProperties>
</file>