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374" r:id="rId2"/>
    <p:sldId id="277" r:id="rId3"/>
    <p:sldId id="265" r:id="rId4"/>
    <p:sldId id="365" r:id="rId5"/>
    <p:sldId id="376" r:id="rId6"/>
    <p:sldId id="268" r:id="rId7"/>
    <p:sldId id="354" r:id="rId8"/>
    <p:sldId id="270" r:id="rId9"/>
    <p:sldId id="377" r:id="rId10"/>
    <p:sldId id="378" r:id="rId11"/>
    <p:sldId id="379" r:id="rId12"/>
    <p:sldId id="356" r:id="rId13"/>
    <p:sldId id="269" r:id="rId14"/>
    <p:sldId id="362" r:id="rId15"/>
    <p:sldId id="358" r:id="rId16"/>
    <p:sldId id="389" r:id="rId17"/>
    <p:sldId id="388" r:id="rId18"/>
    <p:sldId id="387" r:id="rId19"/>
    <p:sldId id="390" r:id="rId20"/>
    <p:sldId id="353" r:id="rId21"/>
    <p:sldId id="391" r:id="rId22"/>
    <p:sldId id="274" r:id="rId23"/>
    <p:sldId id="297" r:id="rId24"/>
    <p:sldId id="364" r:id="rId25"/>
    <p:sldId id="37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125A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71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3354"/>
    </p:cViewPr>
  </p:sorterViewPr>
  <p:notesViewPr>
    <p:cSldViewPr snapToGrid="0" showGuides="1">
      <p:cViewPr varScale="1">
        <p:scale>
          <a:sx n="57" d="100"/>
          <a:sy n="57" d="100"/>
        </p:scale>
        <p:origin x="198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9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ubbleChart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alpha val="80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2">
                  <a:alpha val="80000"/>
                </a:schemeClr>
              </a:solidFill>
              <a:ln>
                <a:noFill/>
              </a:ln>
              <a:effectLst/>
            </c:spPr>
          </c:dPt>
          <c:xVal>
            <c:numRef>
              <c:f>Sheet1!$A$2:$A$4</c:f>
              <c:numCache>
                <c:formatCode>General</c:formatCode>
                <c:ptCount val="3"/>
                <c:pt idx="0">
                  <c:v>0.7000000000000004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</c:ser>
        <c:bubbleScale val="100"/>
        <c:axId val="102153216"/>
        <c:axId val="102159104"/>
      </c:bubbleChart>
      <c:valAx>
        <c:axId val="102153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2159104"/>
        <c:crosses val="autoZero"/>
        <c:crossBetween val="midCat"/>
      </c:valAx>
      <c:valAx>
        <c:axId val="102159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215321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CD9F-B9AE-4B60-970F-0451D3B5214E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6C46-8E1C-4958-9341-FF76185B23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787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AC8B-1AE9-4B2B-A084-27CAAF74865A}" type="datetimeFigureOut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02EC-97C0-4E19-AA45-E904FCC1D1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170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554" y="0"/>
            <a:ext cx="12190481" cy="6858000"/>
            <a:chOff x="-1" y="0"/>
            <a:chExt cx="12190481" cy="6858000"/>
          </a:xfrm>
        </p:grpSpPr>
        <p:pic>
          <p:nvPicPr>
            <p:cNvPr id="9" name="Picture 6" descr="首页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937" y="4762"/>
              <a:ext cx="9128126" cy="684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 userDrawn="1"/>
          </p:nvSpPr>
          <p:spPr>
            <a:xfrm>
              <a:off x="-1" y="0"/>
              <a:ext cx="1548000" cy="68580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0660063" y="0"/>
              <a:ext cx="1530417" cy="685800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4364961" y="3873671"/>
            <a:ext cx="3646099" cy="37916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4123427" y="2047571"/>
            <a:ext cx="4029974" cy="1720077"/>
          </a:xfrm>
        </p:spPr>
        <p:txBody>
          <a:bodyPr lIns="90000" rIns="90000">
            <a:noAutofit/>
          </a:bodyPr>
          <a:lstStyle>
            <a:lvl1pPr algn="ctr">
              <a:lnSpc>
                <a:spcPct val="110000"/>
              </a:lnSpc>
              <a:defRPr sz="3600" b="1" baseline="0">
                <a:solidFill>
                  <a:schemeClr val="accent4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标题文字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798243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66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72981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4518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09008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58798" y="162557"/>
            <a:ext cx="10795001" cy="699594"/>
          </a:xfrm>
        </p:spPr>
        <p:txBody>
          <a:bodyPr/>
          <a:lstStyle/>
          <a:p>
            <a:r>
              <a:rPr lang="zh-CN" altLang="en-US" dirty="0" smtClean="0"/>
              <a:t>单击此处添加目录页标题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1939107" y="1328738"/>
            <a:ext cx="9414692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ea"/>
              <a:buAutoNum type="ea1JpnChsDb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 smtClean="0"/>
              <a:t>单击此处添加目录条目</a:t>
            </a:r>
          </a:p>
        </p:txBody>
      </p:sp>
    </p:spTree>
    <p:extLst>
      <p:ext uri="{BB962C8B-B14F-4D97-AF65-F5344CB8AC3E}">
        <p14:creationId xmlns="" xmlns:p14="http://schemas.microsoft.com/office/powerpoint/2010/main" val="37920073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8370" y="126928"/>
            <a:ext cx="9041230" cy="112605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90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02940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69493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2168060" y="-95437"/>
            <a:ext cx="48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68766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18335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40352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82750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内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15"/>
          <a:stretch/>
        </p:blipFill>
        <p:spPr bwMode="auto">
          <a:xfrm>
            <a:off x="-14816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39008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64089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内页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15"/>
          <a:stretch/>
        </p:blipFill>
        <p:spPr bwMode="auto">
          <a:xfrm>
            <a:off x="-14816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58798" y="162557"/>
            <a:ext cx="1105606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EE5-FD50-4F03-8D15-A287B8F0869C}" type="datetime1">
              <a:rPr lang="en-GB" smtClean="0"/>
              <a:pPr/>
              <a:t>15/12/2016</a:t>
            </a:fld>
            <a:endParaRPr lang="en-GB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1812-CA6E-4CF7-A597-B03BE0D22F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558799" y="1026615"/>
            <a:ext cx="11056060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27628" y="951464"/>
            <a:ext cx="11376000" cy="0"/>
          </a:xfrm>
          <a:prstGeom prst="line">
            <a:avLst/>
          </a:prstGeom>
          <a:noFill/>
          <a:ln w="12700" cmpd="sng">
            <a:solidFill>
              <a:srgbClr val="19B5B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pic>
        <p:nvPicPr>
          <p:cNvPr id="8" name="Picture 6" descr="半圆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8" y="949556"/>
            <a:ext cx="330200" cy="1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769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656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accent2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57188" indent="-271463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75000"/>
          </a:schemeClr>
        </a:buClr>
        <a:buSzPct val="100000"/>
        <a:buFont typeface="Wingdings 2" panose="05020102010507070707" pitchFamily="18" charset="2"/>
        <a:buChar char=""/>
        <a:defRPr sz="2000" kern="1200" baseline="0">
          <a:solidFill>
            <a:schemeClr val="accent2"/>
          </a:solidFill>
          <a:latin typeface="+mn-ea"/>
          <a:ea typeface="+mn-ea"/>
          <a:cs typeface="+mn-cs"/>
        </a:defRPr>
      </a:lvl1pPr>
      <a:lvl2pPr marL="357188" indent="-357188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5" y="-56445"/>
            <a:ext cx="12395200" cy="6972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56445" y="2314222"/>
            <a:ext cx="12508089" cy="1670756"/>
          </a:xfrm>
          <a:prstGeom prst="rect">
            <a:avLst/>
          </a:prstGeom>
          <a:solidFill>
            <a:srgbClr val="125A20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194756" y="2546703"/>
            <a:ext cx="5700888" cy="695325"/>
          </a:xfrm>
        </p:spPr>
        <p:txBody>
          <a:bodyPr>
            <a:noAutofit/>
          </a:bodyPr>
          <a:lstStyle/>
          <a:p>
            <a:pPr algn="dist"/>
            <a:r>
              <a:rPr lang="zh-CN" altLang="en-US" sz="4800" dirty="0" smtClean="0">
                <a:solidFill>
                  <a:schemeClr val="bg1"/>
                </a:solidFill>
              </a:rPr>
              <a:t>招商推介书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3285067" y="3267428"/>
            <a:ext cx="5508977" cy="436563"/>
          </a:xfrm>
        </p:spPr>
        <p:txBody>
          <a:bodyPr/>
          <a:lstStyle/>
          <a:p>
            <a:pPr marL="85725" indent="0" algn="dist"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Verdana" pitchFamily="34" charset="0"/>
                <a:sym typeface="微软雅黑" pitchFamily="34" charset="-122"/>
              </a:rPr>
              <a:t>息烽县红岩葡萄种植示</a:t>
            </a:r>
            <a:r>
              <a:rPr lang="zh-CN" altLang="en-US" smtClean="0">
                <a:solidFill>
                  <a:schemeClr val="bg1"/>
                </a:solidFill>
                <a:latin typeface="Verdana" pitchFamily="34" charset="0"/>
                <a:sym typeface="微软雅黑" pitchFamily="34" charset="-122"/>
              </a:rPr>
              <a:t>范园项目</a:t>
            </a:r>
            <a:endParaRPr lang="zh-CN" altLang="en-US" dirty="0">
              <a:solidFill>
                <a:schemeClr val="bg1"/>
              </a:solidFill>
              <a:latin typeface="Verdana" pitchFamily="34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58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葡萄采摘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860500" y="1075067"/>
            <a:ext cx="4259056" cy="5302362"/>
            <a:chOff x="5370366" y="1028992"/>
            <a:chExt cx="2369986" cy="1580473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18459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050861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充分利用当地葡萄种植园、种植基地的规模，大力发展与葡萄相关的旅游产业，如观光、采摘、乡村摄影、旅游节等，开发葡萄种植产业，增加产业附加值。</a:t>
              </a:r>
              <a:endParaRPr lang="zh-CN" altLang="zh-CN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图片 7" descr="http://www.gywb.com.cn/xinwen/attachement/jpg/site2/20140818/a41f728af5b7155bd3d14f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52309" y="1857023"/>
            <a:ext cx="5898445" cy="3735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611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葡萄加工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860500" y="1075067"/>
            <a:ext cx="4259056" cy="5302362"/>
            <a:chOff x="5370366" y="1028992"/>
            <a:chExt cx="2369986" cy="1580473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18459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050861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充分利用本地葡萄种植基地的规模、葡萄原料和本地葡萄特有的原生态味道，运用先进技术加工，研发葡萄酒，创建葡萄酒新品牌。</a:t>
              </a:r>
              <a:endParaRPr lang="zh-CN" altLang="zh-CN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图片 6" descr="http://www.shalahe.com/images/201509/goods_img/1267_P_144114779618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09" y="1354843"/>
            <a:ext cx="4783491" cy="4783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611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休</a:t>
            </a:r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闲娱乐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0635" y="1976964"/>
            <a:ext cx="6840415" cy="1497301"/>
            <a:chOff x="967802" y="1902099"/>
            <a:chExt cx="7524444" cy="1647031"/>
          </a:xfrm>
        </p:grpSpPr>
        <p:grpSp>
          <p:nvGrpSpPr>
            <p:cNvPr id="5" name="Group 4"/>
            <p:cNvGrpSpPr/>
            <p:nvPr/>
          </p:nvGrpSpPr>
          <p:grpSpPr>
            <a:xfrm>
              <a:off x="967802" y="1902099"/>
              <a:ext cx="7524444" cy="1647031"/>
              <a:chOff x="-1123401" y="2523132"/>
              <a:chExt cx="8276844" cy="1811734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033366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43811" y="2903596"/>
                <a:ext cx="1050798" cy="1050805"/>
              </a:xfrm>
              <a:custGeom>
                <a:avLst/>
                <a:gdLst>
                  <a:gd name="connsiteX0" fmla="*/ 139284 w 1050805"/>
                  <a:gd name="connsiteY0" fmla="*/ 216466 h 1050805"/>
                  <a:gd name="connsiteX1" fmla="*/ 911521 w 1050805"/>
                  <a:gd name="connsiteY1" fmla="*/ 216466 h 1050805"/>
                  <a:gd name="connsiteX2" fmla="*/ 911521 w 1050805"/>
                  <a:gd name="connsiteY2" fmla="*/ 463615 h 1050805"/>
                  <a:gd name="connsiteX3" fmla="*/ 139284 w 1050805"/>
                  <a:gd name="connsiteY3" fmla="*/ 463615 h 1050805"/>
                  <a:gd name="connsiteX4" fmla="*/ 139284 w 1050805"/>
                  <a:gd name="connsiteY4" fmla="*/ 216466 h 1050805"/>
                  <a:gd name="connsiteX5" fmla="*/ 139284 w 1050805"/>
                  <a:gd name="connsiteY5" fmla="*/ 587190 h 1050805"/>
                  <a:gd name="connsiteX6" fmla="*/ 911521 w 1050805"/>
                  <a:gd name="connsiteY6" fmla="*/ 587190 h 1050805"/>
                  <a:gd name="connsiteX7" fmla="*/ 911521 w 1050805"/>
                  <a:gd name="connsiteY7" fmla="*/ 834339 h 1050805"/>
                  <a:gd name="connsiteX8" fmla="*/ 139284 w 1050805"/>
                  <a:gd name="connsiteY8" fmla="*/ 834339 h 1050805"/>
                  <a:gd name="connsiteX9" fmla="*/ 139284 w 1050805"/>
                  <a:gd name="connsiteY9" fmla="*/ 587190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0805" h="1050805">
                    <a:moveTo>
                      <a:pt x="139284" y="216466"/>
                    </a:moveTo>
                    <a:lnTo>
                      <a:pt x="911521" y="216466"/>
                    </a:lnTo>
                    <a:lnTo>
                      <a:pt x="911521" y="463615"/>
                    </a:lnTo>
                    <a:lnTo>
                      <a:pt x="139284" y="463615"/>
                    </a:lnTo>
                    <a:lnTo>
                      <a:pt x="139284" y="216466"/>
                    </a:lnTo>
                    <a:close/>
                    <a:moveTo>
                      <a:pt x="139284" y="587190"/>
                    </a:moveTo>
                    <a:lnTo>
                      <a:pt x="911521" y="587190"/>
                    </a:lnTo>
                    <a:lnTo>
                      <a:pt x="911521" y="834339"/>
                    </a:lnTo>
                    <a:lnTo>
                      <a:pt x="139284" y="834339"/>
                    </a:lnTo>
                    <a:lnTo>
                      <a:pt x="139284" y="58719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284" tIns="216466" rIns="139284" bIns="21646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4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5341721" y="2523132"/>
                <a:ext cx="1811722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-1123401" y="2523132"/>
                <a:ext cx="1811734" cy="1811734"/>
              </a:xfrm>
              <a:custGeom>
                <a:avLst/>
                <a:gdLst>
                  <a:gd name="connsiteX0" fmla="*/ 0 w 1811734"/>
                  <a:gd name="connsiteY0" fmla="*/ 905867 h 1811734"/>
                  <a:gd name="connsiteX1" fmla="*/ 905867 w 1811734"/>
                  <a:gd name="connsiteY1" fmla="*/ 0 h 1811734"/>
                  <a:gd name="connsiteX2" fmla="*/ 1811734 w 1811734"/>
                  <a:gd name="connsiteY2" fmla="*/ 905867 h 1811734"/>
                  <a:gd name="connsiteX3" fmla="*/ 905867 w 1811734"/>
                  <a:gd name="connsiteY3" fmla="*/ 1811734 h 1811734"/>
                  <a:gd name="connsiteX4" fmla="*/ 0 w 1811734"/>
                  <a:gd name="connsiteY4" fmla="*/ 905867 h 181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734" h="1811734">
                    <a:moveTo>
                      <a:pt x="0" y="905867"/>
                    </a:moveTo>
                    <a:cubicBezTo>
                      <a:pt x="0" y="405570"/>
                      <a:pt x="405570" y="0"/>
                      <a:pt x="905867" y="0"/>
                    </a:cubicBezTo>
                    <a:cubicBezTo>
                      <a:pt x="1406164" y="0"/>
                      <a:pt x="1811734" y="405570"/>
                      <a:pt x="1811734" y="905867"/>
                    </a:cubicBezTo>
                    <a:cubicBezTo>
                      <a:pt x="1811734" y="1406164"/>
                      <a:pt x="1406164" y="1811734"/>
                      <a:pt x="905867" y="1811734"/>
                    </a:cubicBezTo>
                    <a:cubicBezTo>
                      <a:pt x="405570" y="1811734"/>
                      <a:pt x="0" y="1406164"/>
                      <a:pt x="0" y="9058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6122" tIns="316122" rIns="316122" bIns="316122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35447" y="2903596"/>
                <a:ext cx="1050805" cy="1050805"/>
              </a:xfrm>
              <a:custGeom>
                <a:avLst/>
                <a:gdLst>
                  <a:gd name="connsiteX0" fmla="*/ 139284 w 1050805"/>
                  <a:gd name="connsiteY0" fmla="*/ 401828 h 1050805"/>
                  <a:gd name="connsiteX1" fmla="*/ 401828 w 1050805"/>
                  <a:gd name="connsiteY1" fmla="*/ 401828 h 1050805"/>
                  <a:gd name="connsiteX2" fmla="*/ 401828 w 1050805"/>
                  <a:gd name="connsiteY2" fmla="*/ 139284 h 1050805"/>
                  <a:gd name="connsiteX3" fmla="*/ 648977 w 1050805"/>
                  <a:gd name="connsiteY3" fmla="*/ 139284 h 1050805"/>
                  <a:gd name="connsiteX4" fmla="*/ 648977 w 1050805"/>
                  <a:gd name="connsiteY4" fmla="*/ 401828 h 1050805"/>
                  <a:gd name="connsiteX5" fmla="*/ 911521 w 1050805"/>
                  <a:gd name="connsiteY5" fmla="*/ 401828 h 1050805"/>
                  <a:gd name="connsiteX6" fmla="*/ 911521 w 1050805"/>
                  <a:gd name="connsiteY6" fmla="*/ 648977 h 1050805"/>
                  <a:gd name="connsiteX7" fmla="*/ 648977 w 1050805"/>
                  <a:gd name="connsiteY7" fmla="*/ 648977 h 1050805"/>
                  <a:gd name="connsiteX8" fmla="*/ 648977 w 1050805"/>
                  <a:gd name="connsiteY8" fmla="*/ 911521 h 1050805"/>
                  <a:gd name="connsiteX9" fmla="*/ 401828 w 1050805"/>
                  <a:gd name="connsiteY9" fmla="*/ 911521 h 1050805"/>
                  <a:gd name="connsiteX10" fmla="*/ 401828 w 1050805"/>
                  <a:gd name="connsiteY10" fmla="*/ 648977 h 1050805"/>
                  <a:gd name="connsiteX11" fmla="*/ 139284 w 1050805"/>
                  <a:gd name="connsiteY11" fmla="*/ 648977 h 1050805"/>
                  <a:gd name="connsiteX12" fmla="*/ 139284 w 1050805"/>
                  <a:gd name="connsiteY12" fmla="*/ 401828 h 105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50805" h="1050805">
                    <a:moveTo>
                      <a:pt x="139284" y="401828"/>
                    </a:moveTo>
                    <a:lnTo>
                      <a:pt x="401828" y="401828"/>
                    </a:lnTo>
                    <a:lnTo>
                      <a:pt x="401828" y="139284"/>
                    </a:lnTo>
                    <a:lnTo>
                      <a:pt x="648977" y="139284"/>
                    </a:lnTo>
                    <a:lnTo>
                      <a:pt x="648977" y="401828"/>
                    </a:lnTo>
                    <a:lnTo>
                      <a:pt x="911521" y="401828"/>
                    </a:lnTo>
                    <a:lnTo>
                      <a:pt x="911521" y="648977"/>
                    </a:lnTo>
                    <a:lnTo>
                      <a:pt x="648977" y="648977"/>
                    </a:lnTo>
                    <a:lnTo>
                      <a:pt x="648977" y="911521"/>
                    </a:lnTo>
                    <a:lnTo>
                      <a:pt x="401828" y="911521"/>
                    </a:lnTo>
                    <a:lnTo>
                      <a:pt x="401828" y="648977"/>
                    </a:lnTo>
                    <a:lnTo>
                      <a:pt x="139284" y="648977"/>
                    </a:lnTo>
                    <a:lnTo>
                      <a:pt x="139284" y="401828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284" tIns="401828" rIns="139284" bIns="401828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7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01841" y="2407611"/>
              <a:ext cx="578952" cy="618042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1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2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sp>
          <p:nvSpPr>
            <p:cNvPr id="19" name="AutoShape 81"/>
            <p:cNvSpPr>
              <a:spLocks/>
            </p:cNvSpPr>
            <p:nvPr/>
          </p:nvSpPr>
          <p:spPr bwMode="auto">
            <a:xfrm>
              <a:off x="7359710" y="2416592"/>
              <a:ext cx="618041" cy="6180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352084" y="2484206"/>
              <a:ext cx="618042" cy="482812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0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3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4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1524000" y="511314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       </a:t>
            </a:r>
            <a:r>
              <a:rPr lang="zh-CN" altLang="zh-CN" sz="1600" dirty="0" smtClean="0"/>
              <a:t>充分利用小寨坝红岩葡萄沟现有的旅游产业基础，不断完善配套设施建设，大力发展旅游业上下游产业。充分利用本地资源，发展农家乐、烧烤、水上漂流等休闲产业项目，推动餐饮、住宿、培训、会议等系列产业大发展。</a:t>
            </a:r>
            <a:endParaRPr lang="zh-CN" altLang="zh-CN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4744" y="3626218"/>
            <a:ext cx="260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小寨坝红岩葡萄沟现有的旅游产业基础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62982" y="3671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本地资源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1867" y="4944533"/>
            <a:ext cx="1076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18567" y="3705241"/>
            <a:ext cx="260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推</a:t>
            </a:r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动餐饮、住宿、培训、会议等系列产业大发</a:t>
            </a:r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展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991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4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项目现状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18483" y="4303566"/>
            <a:ext cx="4487594" cy="1942035"/>
            <a:chOff x="7218483" y="1944165"/>
            <a:chExt cx="4487594" cy="1942035"/>
          </a:xfrm>
        </p:grpSpPr>
        <p:sp>
          <p:nvSpPr>
            <p:cNvPr id="45" name="Rectangle 44"/>
            <p:cNvSpPr/>
            <p:nvPr/>
          </p:nvSpPr>
          <p:spPr>
            <a:xfrm>
              <a:off x="7218483" y="1944165"/>
              <a:ext cx="4487594" cy="19420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515315" y="2347683"/>
              <a:ext cx="2920329" cy="1319664"/>
              <a:chOff x="8512415" y="2327889"/>
              <a:chExt cx="2920329" cy="131966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8512415" y="232788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项目现状</a:t>
                </a:r>
                <a:endParaRPr lang="en-GB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512415" y="2631890"/>
                <a:ext cx="29203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 smtClean="0"/>
                  <a:t>       2016</a:t>
                </a:r>
                <a:r>
                  <a:rPr lang="zh-CN" altLang="zh-CN" sz="1200" dirty="0" smtClean="0"/>
                  <a:t>年</a:t>
                </a:r>
                <a:r>
                  <a:rPr lang="en-US" altLang="zh-CN" sz="1200" dirty="0" smtClean="0"/>
                  <a:t>8</a:t>
                </a:r>
                <a:r>
                  <a:rPr lang="zh-CN" altLang="zh-CN" sz="1200" dirty="0" smtClean="0"/>
                  <a:t>月</a:t>
                </a:r>
                <a:r>
                  <a:rPr lang="en-US" altLang="zh-CN" sz="1200" dirty="0" smtClean="0"/>
                  <a:t>19</a:t>
                </a:r>
                <a:r>
                  <a:rPr lang="zh-CN" altLang="zh-CN" sz="1200" dirty="0" smtClean="0"/>
                  <a:t>日，</a:t>
                </a:r>
                <a:r>
                  <a:rPr lang="en-US" altLang="zh-CN" sz="1200" dirty="0" smtClean="0"/>
                  <a:t>2016</a:t>
                </a:r>
                <a:r>
                  <a:rPr lang="zh-CN" altLang="zh-CN" sz="1200" dirty="0" smtClean="0"/>
                  <a:t>年“息烽第十届葡萄节”在小寨坝镇红岩葡萄沟拉开帷幕，副县长邓召云主持开幕式，县委书记钮力卿致辞，上万亩葡萄园正式开园迎客。</a:t>
                </a:r>
                <a:endParaRPr lang="zh-CN" altLang="zh-CN" sz="1200" dirty="0"/>
              </a:p>
            </p:txBody>
          </p:sp>
        </p:grp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7429646" y="2478668"/>
              <a:ext cx="961289" cy="777215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912" y="1730326"/>
            <a:ext cx="6505138" cy="4642339"/>
            <a:chOff x="570912" y="1730326"/>
            <a:chExt cx="6505138" cy="4642339"/>
          </a:xfrm>
        </p:grpSpPr>
        <p:graphicFrame>
          <p:nvGraphicFramePr>
            <p:cNvPr id="56" name="Chart 55"/>
            <p:cNvGraphicFramePr/>
            <p:nvPr>
              <p:extLst>
                <p:ext uri="{D42A27DB-BD31-4B8C-83A1-F6EECF244321}">
                  <p14:modId xmlns="" xmlns:p14="http://schemas.microsoft.com/office/powerpoint/2010/main" val="998503772"/>
                </p:ext>
              </p:extLst>
            </p:nvPr>
          </p:nvGraphicFramePr>
          <p:xfrm>
            <a:off x="570912" y="1730326"/>
            <a:ext cx="6505138" cy="46423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7" name="Oval 56"/>
            <p:cNvSpPr/>
            <p:nvPr/>
          </p:nvSpPr>
          <p:spPr>
            <a:xfrm>
              <a:off x="2082018" y="3429000"/>
              <a:ext cx="914400" cy="914400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082018" y="2028715"/>
              <a:ext cx="624548" cy="62454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141344" y="4494589"/>
              <a:ext cx="624548" cy="62454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996418" y="3858758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765892" y="4974211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10818" y="4204737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996418" y="3255883"/>
              <a:ext cx="469232" cy="46923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861384" y="5419379"/>
              <a:ext cx="469232" cy="46923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58530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招商需求及方向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4135" y="2438401"/>
            <a:ext cx="9452575" cy="1140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zh-CN" sz="2000" dirty="0"/>
          </a:p>
        </p:txBody>
      </p:sp>
      <p:sp>
        <p:nvSpPr>
          <p:cNvPr id="19" name="Rectangle 18"/>
          <p:cNvSpPr/>
          <p:nvPr/>
        </p:nvSpPr>
        <p:spPr>
          <a:xfrm>
            <a:off x="1302556" y="4081603"/>
            <a:ext cx="9112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主要面向世界</a:t>
            </a:r>
            <a:r>
              <a:rPr lang="en-US" altLang="zh-CN" sz="1200" dirty="0" smtClean="0"/>
              <a:t>500</a:t>
            </a:r>
            <a:r>
              <a:rPr lang="zh-CN" altLang="zh-CN" sz="1200" dirty="0" smtClean="0"/>
              <a:t>强、国内</a:t>
            </a:r>
            <a:r>
              <a:rPr lang="en-US" altLang="zh-CN" sz="1200" dirty="0" smtClean="0"/>
              <a:t>500</a:t>
            </a:r>
            <a:r>
              <a:rPr lang="zh-CN" altLang="zh-CN" sz="1200" dirty="0" smtClean="0"/>
              <a:t>强、民营企业</a:t>
            </a:r>
            <a:r>
              <a:rPr lang="en-US" altLang="zh-CN" sz="1200" dirty="0" smtClean="0"/>
              <a:t>500</a:t>
            </a:r>
            <a:r>
              <a:rPr lang="zh-CN" altLang="zh-CN" sz="1200" dirty="0" smtClean="0"/>
              <a:t>强进行招商，重点招商企业有：拉菲、尼雅、威龙、龙徽、卡斯戴尔、张裕集团有限公司、长城葡萄酒、王朝葡萄酿酒有限公司、甘肃莫高实业发展股份有限公司、通化葡萄酒股份有限公司、中国国旅股份有限公司、中国青旅股份控股有限公司、国旅联合股份有限公司、北京首旅集团、深圳华侨城股份有限公司、香港中旅（集团）有限公司、香港专业旅运集团等企业。</a:t>
            </a:r>
            <a:endParaRPr lang="zh-CN" altLang="zh-C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77156" y="2686756"/>
            <a:ext cx="78796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zh-CN" dirty="0" smtClean="0">
                <a:solidFill>
                  <a:schemeClr val="bg1"/>
                </a:solidFill>
              </a:rPr>
              <a:t>本项目是种植业、旅游业项目，主要面向葡萄种植、葡萄酒加工以及旅游业开发、管理企业进行重点招商。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4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区位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14267" y="1256272"/>
            <a:ext cx="4909391" cy="4870848"/>
            <a:chOff x="2635700" y="942204"/>
            <a:chExt cx="3682043" cy="3653136"/>
          </a:xfrm>
        </p:grpSpPr>
        <p:grpSp>
          <p:nvGrpSpPr>
            <p:cNvPr id="66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80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WordArt 13"/>
              <p:cNvSpPr>
                <a:spLocks noChangeArrowheads="1" noChangeShapeType="1"/>
              </p:cNvSpPr>
              <p:nvPr/>
            </p:nvSpPr>
            <p:spPr bwMode="auto">
              <a:xfrm rot="3536091">
                <a:off x="5569104" y="2942127"/>
                <a:ext cx="1137781" cy="190328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zh-CN" altLang="en-US" sz="1900" kern="10" dirty="0" smtClean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南接修文</a:t>
                </a:r>
                <a:endParaRPr lang="zh-CN" altLang="en-US" sz="1900" kern="10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6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77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WordArt 14"/>
              <p:cNvSpPr>
                <a:spLocks noChangeArrowheads="1" noChangeShapeType="1"/>
              </p:cNvSpPr>
              <p:nvPr/>
            </p:nvSpPr>
            <p:spPr bwMode="auto">
              <a:xfrm rot="18000000">
                <a:off x="2503249" y="2938279"/>
                <a:ext cx="1137781" cy="190327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080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zh-CN" altLang="en-US" sz="1900" kern="10" dirty="0" smtClean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东临开阳</a:t>
                </a:r>
                <a:endParaRPr lang="zh-CN" altLang="en-US" sz="1900" kern="10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68" name="组合 12"/>
            <p:cNvGrpSpPr/>
            <p:nvPr/>
          </p:nvGrpSpPr>
          <p:grpSpPr>
            <a:xfrm>
              <a:off x="2886133" y="2774694"/>
              <a:ext cx="3177792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74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WordArt 15"/>
              <p:cNvSpPr>
                <a:spLocks noChangeArrowheads="1" noChangeShapeType="1"/>
              </p:cNvSpPr>
              <p:nvPr/>
            </p:nvSpPr>
            <p:spPr bwMode="auto">
              <a:xfrm>
                <a:off x="3191865" y="5175717"/>
                <a:ext cx="2811090" cy="470200"/>
              </a:xfrm>
              <a:prstGeom prst="rect">
                <a:avLst/>
              </a:prstGeom>
              <a:grpFill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spcFirstLastPara="1" wrap="none" fromWordArt="1">
                <a:prstTxWarp prst="textArchDown">
                  <a:avLst>
                    <a:gd name="adj" fmla="val 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zh-CN" altLang="en-US" sz="1900" kern="10" dirty="0" smtClean="0">
                    <a:solidFill>
                      <a:schemeClr val="bg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</a:rPr>
                  <a:t>西北与遵义、金沙两县相望</a:t>
                </a:r>
                <a:endParaRPr lang="zh-CN" altLang="en-US" sz="1900" kern="10" dirty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endParaRPr>
              </a:p>
            </p:txBody>
          </p:sp>
        </p:grpSp>
        <p:grpSp>
          <p:nvGrpSpPr>
            <p:cNvPr id="69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70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72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3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170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1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982399" y="3583714"/>
                <a:ext cx="1249539" cy="620608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170">
                  <a:defRPr/>
                </a:pPr>
                <a:r>
                  <a:rPr lang="zh-CN" altLang="en-US" sz="3200" b="1" kern="0" dirty="0" smtClean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方正兰亭中粗黑_GBK" panose="02000000000000000000" pitchFamily="2" charset="-122"/>
                    <a:ea typeface="方正兰亭中粗黑_GBK" panose="02000000000000000000" pitchFamily="2" charset="-122"/>
                  </a:rPr>
                  <a:t>息烽县位于</a:t>
                </a:r>
                <a:endParaRPr lang="en-US" altLang="zh-CN" sz="3200" b="1" kern="0" dirty="0" smtClean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endParaRPr>
              </a:p>
              <a:p>
                <a:pPr algn="ctr" defTabSz="1219170">
                  <a:defRPr/>
                </a:pPr>
                <a:r>
                  <a:rPr lang="zh-CN" altLang="en-US" sz="3200" b="1" kern="0" dirty="0" smtClean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方正兰亭中粗黑_GBK" panose="02000000000000000000" pitchFamily="2" charset="-122"/>
                    <a:ea typeface="方正兰亭中粗黑_GBK" panose="02000000000000000000" pitchFamily="2" charset="-122"/>
                  </a:rPr>
                  <a:t>贵州省中部</a:t>
                </a:r>
                <a:endParaRPr lang="zh-CN" altLang="en-US" sz="3200" b="1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endParaRPr>
              </a:p>
            </p:txBody>
          </p:sp>
        </p:grpSp>
      </p:grpSp>
      <p:sp>
        <p:nvSpPr>
          <p:cNvPr id="83" name="TextBox 82"/>
          <p:cNvSpPr txBox="1"/>
          <p:nvPr/>
        </p:nvSpPr>
        <p:spPr>
          <a:xfrm>
            <a:off x="8592278" y="1344954"/>
            <a:ext cx="2687724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北距遵义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85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千米，是黔北及重庆、四川两省市南下海的必经之地。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7435" y="3525011"/>
            <a:ext cx="2410821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在省会贵阳和历史名城遵义之间，县城所在地南距贵阳市中心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66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千米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80246" y="5147125"/>
            <a:ext cx="2687724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处于国务院确定的“黔中产业带”的黄金地段—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黔中经济区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和贵阳生态保护发展区、北部高新技术产业实体经济带上。</a:t>
            </a:r>
          </a:p>
        </p:txBody>
      </p:sp>
      <p:sp>
        <p:nvSpPr>
          <p:cNvPr id="86" name="矩形 28"/>
          <p:cNvSpPr/>
          <p:nvPr/>
        </p:nvSpPr>
        <p:spPr>
          <a:xfrm>
            <a:off x="8295087" y="1413117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7" name="矩形 28"/>
          <p:cNvSpPr/>
          <p:nvPr/>
        </p:nvSpPr>
        <p:spPr>
          <a:xfrm>
            <a:off x="7689127" y="5579425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8" name="矩形 28"/>
          <p:cNvSpPr/>
          <p:nvPr/>
        </p:nvSpPr>
        <p:spPr>
          <a:xfrm>
            <a:off x="751963" y="3807935"/>
            <a:ext cx="257141" cy="514283"/>
          </a:xfrm>
          <a:custGeom>
            <a:avLst/>
            <a:gdLst/>
            <a:ahLst/>
            <a:cxnLst/>
            <a:rect l="l" t="t" r="r" b="b"/>
            <a:pathLst>
              <a:path w="192856" h="385712">
                <a:moveTo>
                  <a:pt x="0" y="192856"/>
                </a:moveTo>
                <a:lnTo>
                  <a:pt x="96428" y="289284"/>
                </a:lnTo>
                <a:lnTo>
                  <a:pt x="0" y="385712"/>
                </a:lnTo>
                <a:close/>
                <a:moveTo>
                  <a:pt x="0" y="0"/>
                </a:moveTo>
                <a:lnTo>
                  <a:pt x="96429" y="96429"/>
                </a:lnTo>
                <a:lnTo>
                  <a:pt x="192856" y="192856"/>
                </a:lnTo>
                <a:lnTo>
                  <a:pt x="96428" y="289284"/>
                </a:lnTo>
                <a:lnTo>
                  <a:pt x="96428" y="96429"/>
                </a:lnTo>
                <a:lnTo>
                  <a:pt x="0" y="1928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2460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7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交通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43014" y="1894600"/>
            <a:ext cx="4377261" cy="4121217"/>
            <a:chOff x="2882260" y="1420949"/>
            <a:chExt cx="3282946" cy="3090913"/>
          </a:xfrm>
        </p:grpSpPr>
        <p:grpSp>
          <p:nvGrpSpPr>
            <p:cNvPr id="5" name="Group 2"/>
            <p:cNvGrpSpPr/>
            <p:nvPr/>
          </p:nvGrpSpPr>
          <p:grpSpPr bwMode="auto">
            <a:xfrm>
              <a:off x="2882260" y="1420949"/>
              <a:ext cx="3282946" cy="3090913"/>
              <a:chOff x="184" y="2688"/>
              <a:chExt cx="1268" cy="1194"/>
            </a:xfrm>
            <a:solidFill>
              <a:srgbClr val="2676FF">
                <a:lumMod val="20000"/>
                <a:lumOff val="80000"/>
              </a:srgbClr>
            </a:solidFill>
          </p:grpSpPr>
          <p:sp>
            <p:nvSpPr>
              <p:cNvPr id="12" name="Freeform 3"/>
              <p:cNvSpPr/>
              <p:nvPr/>
            </p:nvSpPr>
            <p:spPr bwMode="ltGray">
              <a:xfrm>
                <a:off x="184" y="2692"/>
                <a:ext cx="770" cy="942"/>
              </a:xfrm>
              <a:custGeom>
                <a:avLst/>
                <a:gdLst>
                  <a:gd name="T0" fmla="*/ 636 w 770"/>
                  <a:gd name="T1" fmla="*/ 0 h 942"/>
                  <a:gd name="T2" fmla="*/ 770 w 770"/>
                  <a:gd name="T3" fmla="*/ 602 h 942"/>
                  <a:gd name="T4" fmla="*/ 270 w 770"/>
                  <a:gd name="T5" fmla="*/ 942 h 942"/>
                  <a:gd name="T6" fmla="*/ 0 w 770"/>
                  <a:gd name="T7" fmla="*/ 216 h 942"/>
                  <a:gd name="T8" fmla="*/ 636 w 770"/>
                  <a:gd name="T9" fmla="*/ 0 h 9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942"/>
                  <a:gd name="T17" fmla="*/ 770 w 770"/>
                  <a:gd name="T18" fmla="*/ 942 h 9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942">
                    <a:moveTo>
                      <a:pt x="636" y="0"/>
                    </a:moveTo>
                    <a:lnTo>
                      <a:pt x="770" y="602"/>
                    </a:lnTo>
                    <a:lnTo>
                      <a:pt x="270" y="942"/>
                    </a:lnTo>
                    <a:lnTo>
                      <a:pt x="0" y="216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4"/>
              <p:cNvSpPr/>
              <p:nvPr/>
            </p:nvSpPr>
            <p:spPr bwMode="ltGray">
              <a:xfrm>
                <a:off x="816" y="2688"/>
                <a:ext cx="636" cy="724"/>
              </a:xfrm>
              <a:custGeom>
                <a:avLst/>
                <a:gdLst>
                  <a:gd name="T0" fmla="*/ 0 w 636"/>
                  <a:gd name="T1" fmla="*/ 2 h 724"/>
                  <a:gd name="T2" fmla="*/ 138 w 636"/>
                  <a:gd name="T3" fmla="*/ 606 h 724"/>
                  <a:gd name="T4" fmla="*/ 636 w 636"/>
                  <a:gd name="T5" fmla="*/ 724 h 724"/>
                  <a:gd name="T6" fmla="*/ 574 w 636"/>
                  <a:gd name="T7" fmla="*/ 0 h 724"/>
                  <a:gd name="T8" fmla="*/ 0 w 636"/>
                  <a:gd name="T9" fmla="*/ 2 h 7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6"/>
                  <a:gd name="T16" fmla="*/ 0 h 724"/>
                  <a:gd name="T17" fmla="*/ 636 w 636"/>
                  <a:gd name="T18" fmla="*/ 724 h 7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6" h="724">
                    <a:moveTo>
                      <a:pt x="0" y="2"/>
                    </a:moveTo>
                    <a:lnTo>
                      <a:pt x="138" y="606"/>
                    </a:lnTo>
                    <a:lnTo>
                      <a:pt x="636" y="724"/>
                    </a:lnTo>
                    <a:lnTo>
                      <a:pt x="57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ltGray">
              <a:xfrm>
                <a:off x="452" y="3296"/>
                <a:ext cx="998" cy="586"/>
              </a:xfrm>
              <a:custGeom>
                <a:avLst/>
                <a:gdLst>
                  <a:gd name="T0" fmla="*/ 0 w 998"/>
                  <a:gd name="T1" fmla="*/ 340 h 586"/>
                  <a:gd name="T2" fmla="*/ 500 w 998"/>
                  <a:gd name="T3" fmla="*/ 0 h 586"/>
                  <a:gd name="T4" fmla="*/ 998 w 998"/>
                  <a:gd name="T5" fmla="*/ 116 h 586"/>
                  <a:gd name="T6" fmla="*/ 540 w 998"/>
                  <a:gd name="T7" fmla="*/ 586 h 586"/>
                  <a:gd name="T8" fmla="*/ 0 w 998"/>
                  <a:gd name="T9" fmla="*/ 340 h 5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8"/>
                  <a:gd name="T16" fmla="*/ 0 h 586"/>
                  <a:gd name="T17" fmla="*/ 998 w 998"/>
                  <a:gd name="T18" fmla="*/ 586 h 5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8" h="586">
                    <a:moveTo>
                      <a:pt x="0" y="340"/>
                    </a:moveTo>
                    <a:lnTo>
                      <a:pt x="500" y="0"/>
                    </a:lnTo>
                    <a:lnTo>
                      <a:pt x="998" y="116"/>
                    </a:lnTo>
                    <a:lnTo>
                      <a:pt x="540" y="586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Freeform 8"/>
            <p:cNvSpPr/>
            <p:nvPr/>
          </p:nvSpPr>
          <p:spPr bwMode="gray">
            <a:xfrm>
              <a:off x="3261061" y="1744991"/>
              <a:ext cx="1611803" cy="1971602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770" y="602"/>
                </a:cxn>
                <a:cxn ang="0">
                  <a:pos x="270" y="942"/>
                </a:cxn>
                <a:cxn ang="0">
                  <a:pos x="0" y="216"/>
                </a:cxn>
                <a:cxn ang="0">
                  <a:pos x="636" y="0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defTabSz="1219170">
                <a:defRPr/>
              </a:pPr>
              <a:endParaRPr lang="zh-CN" altLang="en-US" sz="43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gray">
            <a:xfrm>
              <a:off x="4583995" y="1736619"/>
              <a:ext cx="1331307" cy="15153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8" y="606"/>
                </a:cxn>
                <a:cxn ang="0">
                  <a:pos x="636" y="724"/>
                </a:cxn>
                <a:cxn ang="0">
                  <a:pos x="574" y="0"/>
                </a:cxn>
                <a:cxn ang="0">
                  <a:pos x="0" y="2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defTabSz="1219170">
                <a:defRPr/>
              </a:pPr>
              <a:endParaRPr lang="zh-CN" altLang="en-US" sz="43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gray">
            <a:xfrm>
              <a:off x="3822052" y="3009160"/>
              <a:ext cx="2089064" cy="122649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00" y="0"/>
                </a:cxn>
                <a:cxn ang="0">
                  <a:pos x="998" y="116"/>
                </a:cxn>
                <a:cxn ang="0">
                  <a:pos x="540" y="586"/>
                </a:cxn>
                <a:cxn ang="0">
                  <a:pos x="0" y="340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 algn="ctr">
              <a:noFill/>
              <a:prstDash val="solid"/>
            </a:ln>
            <a:effectLst/>
          </p:spPr>
          <p:txBody>
            <a:bodyPr vert="eaVert" anchor="ctr"/>
            <a:lstStyle/>
            <a:p>
              <a:pPr defTabSz="1219170">
                <a:defRPr/>
              </a:pPr>
              <a:endParaRPr lang="zh-CN" altLang="en-US" sz="43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3813366" y="2344279"/>
              <a:ext cx="657872" cy="38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700" dirty="0" smtClean="0">
                  <a:solidFill>
                    <a:srgbClr val="FFFFFF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Arial" panose="020B0604020202020204" pitchFamily="34" charset="0"/>
                </a:rPr>
                <a:t>铁路</a:t>
              </a:r>
              <a:endParaRPr lang="en-US" altLang="zh-CN" sz="2700" dirty="0">
                <a:solidFill>
                  <a:srgbClr val="FFFFF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 Box 62"/>
            <p:cNvSpPr txBox="1">
              <a:spLocks noChangeArrowheads="1"/>
            </p:cNvSpPr>
            <p:nvPr/>
          </p:nvSpPr>
          <p:spPr bwMode="gray">
            <a:xfrm>
              <a:off x="4995804" y="2344279"/>
              <a:ext cx="657872" cy="38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700" dirty="0" smtClean="0">
                  <a:solidFill>
                    <a:srgbClr val="FFFFFF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Arial" panose="020B0604020202020204" pitchFamily="34" charset="0"/>
                </a:rPr>
                <a:t>高速</a:t>
              </a:r>
              <a:endParaRPr lang="en-US" altLang="zh-CN" sz="2700" dirty="0">
                <a:solidFill>
                  <a:srgbClr val="FFFFF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gray">
            <a:xfrm>
              <a:off x="4589383" y="3420181"/>
              <a:ext cx="657872" cy="380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700" dirty="0" smtClean="0">
                  <a:solidFill>
                    <a:srgbClr val="FFFFFF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  <a:cs typeface="Arial" panose="020B0604020202020204" pitchFamily="34" charset="0"/>
                </a:rPr>
                <a:t>航道</a:t>
              </a:r>
              <a:endParaRPr lang="en-US" altLang="zh-CN" sz="2700" dirty="0">
                <a:solidFill>
                  <a:srgbClr val="FFFFFF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5" name="Arc 43"/>
          <p:cNvSpPr/>
          <p:nvPr/>
        </p:nvSpPr>
        <p:spPr bwMode="gray">
          <a:xfrm rot="1129146" flipH="1">
            <a:off x="4183234" y="2762687"/>
            <a:ext cx="343727" cy="357757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Arc 59"/>
          <p:cNvSpPr/>
          <p:nvPr/>
        </p:nvSpPr>
        <p:spPr bwMode="gray">
          <a:xfrm rot="1129146" flipH="1">
            <a:off x="6363098" y="5465155"/>
            <a:ext cx="343727" cy="357757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AutoShape 65"/>
          <p:cNvSpPr/>
          <p:nvPr/>
        </p:nvSpPr>
        <p:spPr bwMode="auto">
          <a:xfrm>
            <a:off x="7824192" y="5216723"/>
            <a:ext cx="1667779" cy="405107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accent2"/>
            </a:solidFill>
            <a:miter lim="800000"/>
            <a:tailEnd type="diamond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/>
          <a:p>
            <a:pPr defTabSz="1219170" eaLnBrk="0" hangingPunct="0">
              <a:defRPr/>
            </a:pPr>
            <a:endParaRPr lang="en-US" altLang="zh-CN" sz="2100" kern="0" dirty="0">
              <a:solidFill>
                <a:srgbClr val="7D7D7D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AutoShape 66"/>
          <p:cNvSpPr/>
          <p:nvPr/>
        </p:nvSpPr>
        <p:spPr bwMode="auto">
          <a:xfrm>
            <a:off x="1731184" y="2529083"/>
            <a:ext cx="1667779" cy="405107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99565"/>
              <a:gd name="adj6" fmla="val 158046"/>
            </a:avLst>
          </a:prstGeom>
          <a:noFill/>
          <a:ln w="9525">
            <a:solidFill>
              <a:schemeClr val="accent2"/>
            </a:solidFill>
            <a:miter lim="800000"/>
            <a:tailEnd type="diamond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/>
          <a:p>
            <a:pPr algn="r" defTabSz="1219170" eaLnBrk="0" hangingPunct="0">
              <a:defRPr/>
            </a:pPr>
            <a:endParaRPr lang="en-US" altLang="zh-CN" sz="2100" kern="0" dirty="0">
              <a:solidFill>
                <a:srgbClr val="7D7D7D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Arc 27"/>
          <p:cNvSpPr/>
          <p:nvPr/>
        </p:nvSpPr>
        <p:spPr bwMode="gray">
          <a:xfrm rot="1129146" flipH="1">
            <a:off x="7462673" y="2206762"/>
            <a:ext cx="343727" cy="357757"/>
          </a:xfrm>
          <a:custGeom>
            <a:avLst/>
            <a:gdLst>
              <a:gd name="T0" fmla="*/ 0 w 43200"/>
              <a:gd name="T1" fmla="*/ 0 h 43155"/>
              <a:gd name="T2" fmla="*/ 0 w 43200"/>
              <a:gd name="T3" fmla="*/ 0 h 43155"/>
              <a:gd name="T4" fmla="*/ 0 w 43200"/>
              <a:gd name="T5" fmla="*/ 0 h 43155"/>
              <a:gd name="T6" fmla="*/ 0 60000 65536"/>
              <a:gd name="T7" fmla="*/ 0 60000 65536"/>
              <a:gd name="T8" fmla="*/ 0 60000 65536"/>
              <a:gd name="T9" fmla="*/ 0 w 43200"/>
              <a:gd name="T10" fmla="*/ 0 h 43155"/>
              <a:gd name="T11" fmla="*/ 43200 w 43200"/>
              <a:gd name="T12" fmla="*/ 43155 h 43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55" fill="none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</a:path>
              <a:path w="43200" h="43155" stroke="0" extrusionOk="0">
                <a:moveTo>
                  <a:pt x="3603" y="33544"/>
                </a:moveTo>
                <a:cubicBezTo>
                  <a:pt x="1253" y="30004"/>
                  <a:pt x="0" y="2584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2987"/>
                  <a:pt x="34359" y="42418"/>
                  <a:pt x="22995" y="43154"/>
                </a:cubicBezTo>
                <a:lnTo>
                  <a:pt x="21600" y="21600"/>
                </a:lnTo>
                <a:lnTo>
                  <a:pt x="3603" y="3354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AutoShape 64"/>
          <p:cNvSpPr/>
          <p:nvPr/>
        </p:nvSpPr>
        <p:spPr bwMode="auto">
          <a:xfrm>
            <a:off x="8961080" y="1786255"/>
            <a:ext cx="1667779" cy="405108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135513"/>
              <a:gd name="adj6" fmla="val -76434"/>
            </a:avLst>
          </a:prstGeom>
          <a:noFill/>
          <a:ln w="9525">
            <a:solidFill>
              <a:schemeClr val="accent1"/>
            </a:solidFill>
            <a:miter lim="800000"/>
            <a:tailEnd type="diamond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/>
          <a:p>
            <a:pPr defTabSz="1219170" eaLnBrk="0" hangingPunct="0">
              <a:defRPr/>
            </a:pPr>
            <a:endParaRPr lang="en-US" altLang="zh-CN" sz="2100" kern="0" dirty="0">
              <a:solidFill>
                <a:srgbClr val="7D7D7D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7488" y="1892829"/>
            <a:ext cx="2112235" cy="2831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目前，有川黔铁路、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210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国道和连接四川、重庆南下出海口通道的贵遵高等级公路南北纵贯全境，瓮安至毕节、成都高速公路东西贯穿全境，息烽县城至贵阳龙洞堡国际机场仅有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70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千米。</a:t>
            </a:r>
          </a:p>
          <a:p>
            <a:endParaRPr lang="zh-CN" alt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976320" y="1316766"/>
            <a:ext cx="2112235" cy="233909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正在建设的国家重点交通工程：贵阳至重庆、贵阳至广州快速铁路及贵阳至广州高速公路建设完成后，从息烽到重庆只需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90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分钟，到广州只需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5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个多小时。</a:t>
            </a:r>
          </a:p>
          <a:p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28181" y="4804893"/>
            <a:ext cx="2112235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息烽还有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62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千米的乌江过境航道，即将建设完成的吞吐量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300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万吨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/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年的贵阳港息烽港区码头可通长江进入长三角经济区。</a:t>
            </a:r>
          </a:p>
        </p:txBody>
      </p:sp>
    </p:spTree>
    <p:extLst>
      <p:ext uri="{BB962C8B-B14F-4D97-AF65-F5344CB8AC3E}">
        <p14:creationId xmlns="" xmlns:p14="http://schemas.microsoft.com/office/powerpoint/2010/main" val="502460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气候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33408" y="1892830"/>
            <a:ext cx="2760072" cy="3126911"/>
            <a:chOff x="1075056" y="1491630"/>
            <a:chExt cx="2070054" cy="2345183"/>
          </a:xfrm>
          <a:effectLst/>
        </p:grpSpPr>
        <p:sp>
          <p:nvSpPr>
            <p:cNvPr id="5" name="等腰三角形 12"/>
            <p:cNvSpPr/>
            <p:nvPr/>
          </p:nvSpPr>
          <p:spPr>
            <a:xfrm flipV="1">
              <a:off x="1075056" y="1491630"/>
              <a:ext cx="2070054" cy="234518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256257" y="1923678"/>
              <a:ext cx="1707653" cy="116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息烽县属北亚热带和南温带季风气候区，年平均气温</a:t>
              </a:r>
              <a:r>
                <a:rPr lang="en-US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14.5C</a:t>
              </a: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，年均降雨量</a:t>
              </a:r>
              <a:r>
                <a:rPr lang="en-US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1111</a:t>
              </a: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毫米</a:t>
              </a:r>
              <a:r>
                <a:rPr lang="zh-CN" altLang="en-US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。</a:t>
              </a:r>
              <a:endParaRPr lang="en-US" altLang="zh-CN" sz="1900" dirty="0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27730" y="2110745"/>
            <a:ext cx="2284197" cy="2587788"/>
            <a:chOff x="3845797" y="1655066"/>
            <a:chExt cx="1713148" cy="1940841"/>
          </a:xfrm>
        </p:grpSpPr>
        <p:sp>
          <p:nvSpPr>
            <p:cNvPr id="8" name="等腰三角形 12"/>
            <p:cNvSpPr/>
            <p:nvPr/>
          </p:nvSpPr>
          <p:spPr>
            <a:xfrm flipV="1">
              <a:off x="3845797" y="1655066"/>
              <a:ext cx="1713148" cy="194084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3946287" y="2139702"/>
              <a:ext cx="1512169" cy="72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大部分地区全年无霜期在</a:t>
              </a:r>
              <a:r>
                <a:rPr lang="en-US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270</a:t>
              </a: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天以上。气候温和</a:t>
              </a:r>
              <a:endParaRPr lang="en-US" altLang="zh-CN" sz="1900" dirty="0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8430068" y="2233458"/>
            <a:ext cx="2016224" cy="2284197"/>
            <a:chOff x="6322551" y="1747101"/>
            <a:chExt cx="1512168" cy="1713148"/>
          </a:xfrm>
        </p:grpSpPr>
        <p:sp>
          <p:nvSpPr>
            <p:cNvPr id="11" name="等腰三角形 12"/>
            <p:cNvSpPr/>
            <p:nvPr/>
          </p:nvSpPr>
          <p:spPr>
            <a:xfrm flipV="1">
              <a:off x="6322551" y="1747101"/>
              <a:ext cx="1512168" cy="1713148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6394559" y="2121699"/>
              <a:ext cx="136815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zh-CN" altLang="zh-CN" sz="1900" dirty="0" smtClean="0">
                  <a:solidFill>
                    <a:schemeClr val="bg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雨量充沛，冬无严寒，夏无酷暑，气候宜人。</a:t>
              </a:r>
              <a:endParaRPr lang="en-US" altLang="zh-CN" sz="1900" dirty="0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80533" y="5362222"/>
            <a:ext cx="10408356" cy="349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2460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生产要素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11"/>
          <p:cNvGrpSpPr/>
          <p:nvPr/>
        </p:nvGrpSpPr>
        <p:grpSpPr>
          <a:xfrm>
            <a:off x="8411096" y="1219202"/>
            <a:ext cx="1763329" cy="2045943"/>
            <a:chOff x="6308321" y="914401"/>
            <a:chExt cx="1322497" cy="1534457"/>
          </a:xfrm>
        </p:grpSpPr>
        <p:grpSp>
          <p:nvGrpSpPr>
            <p:cNvPr id="5" name="组合 7"/>
            <p:cNvGrpSpPr/>
            <p:nvPr/>
          </p:nvGrpSpPr>
          <p:grpSpPr bwMode="auto">
            <a:xfrm rot="16200000">
              <a:off x="6202341" y="1020381"/>
              <a:ext cx="1534457" cy="1322497"/>
              <a:chOff x="2447765" y="1124744"/>
              <a:chExt cx="2232249" cy="1924353"/>
            </a:xfrm>
          </p:grpSpPr>
          <p:sp>
            <p:nvSpPr>
              <p:cNvPr id="10" name="六边形 9"/>
              <p:cNvSpPr>
                <a:spLocks noChangeArrowheads="1"/>
              </p:cNvSpPr>
              <p:nvPr/>
            </p:nvSpPr>
            <p:spPr bwMode="auto">
              <a:xfrm>
                <a:off x="2447765" y="1124744"/>
                <a:ext cx="2232249" cy="1924353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椭圆​​ 40"/>
              <p:cNvSpPr>
                <a:spLocks noChangeArrowheads="1"/>
              </p:cNvSpPr>
              <p:nvPr/>
            </p:nvSpPr>
            <p:spPr bwMode="auto">
              <a:xfrm>
                <a:off x="2697308" y="1220341"/>
                <a:ext cx="1733158" cy="1733158"/>
              </a:xfrm>
              <a:prstGeom prst="ellipse">
                <a:avLst/>
              </a:prstGeom>
              <a:solidFill>
                <a:schemeClr val="accent3"/>
              </a:solidFill>
              <a:ln w="38100" algn="ctr">
                <a:solidFill>
                  <a:schemeClr val="bg1"/>
                </a:solidFill>
                <a:round/>
              </a:ln>
              <a:effectLst/>
            </p:spPr>
            <p:txBody>
              <a:bodyPr vert="eaVert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6554332" y="1697989"/>
              <a:ext cx="8309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人力资源</a:t>
              </a:r>
              <a:endParaRPr lang="zh-CN" altLang="en-US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7" name="Group 30"/>
            <p:cNvGrpSpPr/>
            <p:nvPr/>
          </p:nvGrpSpPr>
          <p:grpSpPr bwMode="auto">
            <a:xfrm>
              <a:off x="6769206" y="1216269"/>
              <a:ext cx="400722" cy="367616"/>
              <a:chOff x="3422" y="1347"/>
              <a:chExt cx="330" cy="313"/>
            </a:xfrm>
            <a:solidFill>
              <a:schemeClr val="bg1"/>
            </a:solidFill>
          </p:grpSpPr>
          <p:sp>
            <p:nvSpPr>
              <p:cNvPr id="8" name="AutoShape 31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noFill/>
                <a:rou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9" name="AutoShape 32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grpFill/>
              <a:ln w="25400" algn="ctr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45"/>
          <p:cNvGrpSpPr/>
          <p:nvPr/>
        </p:nvGrpSpPr>
        <p:grpSpPr>
          <a:xfrm>
            <a:off x="2762772" y="3001535"/>
            <a:ext cx="6520485" cy="304191"/>
            <a:chOff x="2072079" y="2251151"/>
            <a:chExt cx="4890364" cy="228143"/>
          </a:xfrm>
        </p:grpSpPr>
        <p:cxnSp>
          <p:nvCxnSpPr>
            <p:cNvPr id="13" name="直接连接符​​ 10"/>
            <p:cNvCxnSpPr/>
            <p:nvPr/>
          </p:nvCxnSpPr>
          <p:spPr bwMode="auto">
            <a:xfrm>
              <a:off x="3565999" y="2462712"/>
              <a:ext cx="3396444" cy="16582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​​ 13"/>
            <p:cNvSpPr/>
            <p:nvPr/>
          </p:nvSpPr>
          <p:spPr bwMode="auto">
            <a:xfrm>
              <a:off x="2072079" y="2251151"/>
              <a:ext cx="1793388" cy="21683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供水</a:t>
              </a:r>
              <a:endPara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42"/>
          <p:cNvGrpSpPr/>
          <p:nvPr/>
        </p:nvGrpSpPr>
        <p:grpSpPr>
          <a:xfrm>
            <a:off x="9283257" y="2773641"/>
            <a:ext cx="1763625" cy="2045943"/>
            <a:chOff x="6962442" y="2080230"/>
            <a:chExt cx="1322719" cy="1534457"/>
          </a:xfrm>
        </p:grpSpPr>
        <p:grpSp>
          <p:nvGrpSpPr>
            <p:cNvPr id="16" name="组合 11"/>
            <p:cNvGrpSpPr/>
            <p:nvPr/>
          </p:nvGrpSpPr>
          <p:grpSpPr bwMode="auto">
            <a:xfrm rot="16200000">
              <a:off x="6856573" y="2186099"/>
              <a:ext cx="1534457" cy="1322719"/>
              <a:chOff x="2447764" y="1124448"/>
              <a:chExt cx="2232248" cy="1924647"/>
            </a:xfrm>
          </p:grpSpPr>
          <p:sp>
            <p:nvSpPr>
              <p:cNvPr id="26" name="六边形 25"/>
              <p:cNvSpPr/>
              <p:nvPr/>
            </p:nvSpPr>
            <p:spPr>
              <a:xfrm>
                <a:off x="2447764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27" name="椭圆​​ 38"/>
              <p:cNvSpPr/>
              <p:nvPr/>
            </p:nvSpPr>
            <p:spPr>
              <a:xfrm>
                <a:off x="2696412" y="1220958"/>
                <a:ext cx="1734956" cy="17316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</p:grp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7382938" y="2881311"/>
              <a:ext cx="4847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供水</a:t>
              </a:r>
              <a:endParaRPr lang="zh-CN" altLang="en-US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8" name="组合 1"/>
            <p:cNvGrpSpPr/>
            <p:nvPr/>
          </p:nvGrpSpPr>
          <p:grpSpPr>
            <a:xfrm>
              <a:off x="7429961" y="2424344"/>
              <a:ext cx="409439" cy="399690"/>
              <a:chOff x="7429961" y="2424344"/>
              <a:chExt cx="409439" cy="399690"/>
            </a:xfrm>
          </p:grpSpPr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7429961" y="2424344"/>
                <a:ext cx="409439" cy="396971"/>
              </a:xfrm>
              <a:prstGeom prst="ellipse">
                <a:avLst/>
              </a:prstGeom>
              <a:noFill/>
              <a:ln w="25400" algn="ctr">
                <a:solidFill>
                  <a:srgbClr val="FFFFFF">
                    <a:alpha val="78038"/>
                  </a:srgbClr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7636083" y="2424344"/>
                <a:ext cx="0" cy="394252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7429961" y="2621470"/>
                <a:ext cx="409439" cy="0"/>
              </a:xfrm>
              <a:prstGeom prst="line">
                <a:avLst/>
              </a:pr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gray">
              <a:xfrm>
                <a:off x="7663659" y="2427063"/>
                <a:ext cx="85066" cy="391533"/>
              </a:xfrm>
              <a:custGeom>
                <a:avLst/>
                <a:gdLst>
                  <a:gd name="T0" fmla="*/ 0 w 182"/>
                  <a:gd name="T1" fmla="*/ 0 h 864"/>
                  <a:gd name="T2" fmla="*/ 105869 w 182"/>
                  <a:gd name="T3" fmla="*/ 245279 h 864"/>
                  <a:gd name="T4" fmla="*/ 3490 w 182"/>
                  <a:gd name="T5" fmla="*/ 487174 h 86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864"/>
                  <a:gd name="T11" fmla="*/ 182 w 182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864">
                    <a:moveTo>
                      <a:pt x="0" y="0"/>
                    </a:moveTo>
                    <a:cubicBezTo>
                      <a:pt x="59" y="89"/>
                      <a:pt x="182" y="177"/>
                      <a:pt x="182" y="435"/>
                    </a:cubicBezTo>
                    <a:cubicBezTo>
                      <a:pt x="182" y="693"/>
                      <a:pt x="70" y="800"/>
                      <a:pt x="6" y="864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/>
              <p:nvPr/>
            </p:nvSpPr>
            <p:spPr bwMode="gray">
              <a:xfrm>
                <a:off x="7524842" y="2429782"/>
                <a:ext cx="92077" cy="394252"/>
              </a:xfrm>
              <a:custGeom>
                <a:avLst/>
                <a:gdLst>
                  <a:gd name="T0" fmla="*/ 97143 w 197"/>
                  <a:gd name="T1" fmla="*/ 0 h 870"/>
                  <a:gd name="T2" fmla="*/ 0 w 197"/>
                  <a:gd name="T3" fmla="*/ 245842 h 870"/>
                  <a:gd name="T4" fmla="*/ 114594 w 197"/>
                  <a:gd name="T5" fmla="*/ 490557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/>
              <p:nvPr/>
            </p:nvSpPr>
            <p:spPr bwMode="gray">
              <a:xfrm rot="5400000">
                <a:off x="7603242" y="2583743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/>
              <p:nvPr/>
            </p:nvSpPr>
            <p:spPr bwMode="gray">
              <a:xfrm rot="16200000" flipV="1">
                <a:off x="7606980" y="2355801"/>
                <a:ext cx="51661" cy="305210"/>
              </a:xfrm>
              <a:custGeom>
                <a:avLst/>
                <a:gdLst>
                  <a:gd name="T0" fmla="*/ 10441 w 197"/>
                  <a:gd name="T1" fmla="*/ 0 h 870"/>
                  <a:gd name="T2" fmla="*/ 0 w 197"/>
                  <a:gd name="T3" fmla="*/ 80336 h 870"/>
                  <a:gd name="T4" fmla="*/ 12399 w 197"/>
                  <a:gd name="T5" fmla="*/ 160671 h 870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870"/>
                  <a:gd name="T11" fmla="*/ 197 w 197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870">
                    <a:moveTo>
                      <a:pt x="167" y="0"/>
                    </a:moveTo>
                    <a:cubicBezTo>
                      <a:pt x="117" y="64"/>
                      <a:pt x="0" y="178"/>
                      <a:pt x="0" y="436"/>
                    </a:cubicBezTo>
                    <a:cubicBezTo>
                      <a:pt x="0" y="694"/>
                      <a:pt x="124" y="769"/>
                      <a:pt x="197" y="870"/>
                    </a:cubicBezTo>
                  </a:path>
                </a:pathLst>
              </a:custGeom>
              <a:noFill/>
              <a:ln w="25400">
                <a:solidFill>
                  <a:srgbClr val="FFFFFF">
                    <a:alpha val="78038"/>
                  </a:srgbClr>
                </a:solidFill>
                <a:rou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46"/>
          <p:cNvGrpSpPr/>
          <p:nvPr/>
        </p:nvGrpSpPr>
        <p:grpSpPr>
          <a:xfrm>
            <a:off x="1895415" y="4571046"/>
            <a:ext cx="6520484" cy="289119"/>
            <a:chOff x="1421561" y="3428284"/>
            <a:chExt cx="4890363" cy="216839"/>
          </a:xfrm>
        </p:grpSpPr>
        <p:cxnSp>
          <p:nvCxnSpPr>
            <p:cNvPr id="29" name="直接连接符​​ 14"/>
            <p:cNvCxnSpPr/>
            <p:nvPr/>
          </p:nvCxnSpPr>
          <p:spPr bwMode="auto">
            <a:xfrm flipV="1">
              <a:off x="2463850" y="3638259"/>
              <a:ext cx="3848074" cy="255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​​ 17"/>
            <p:cNvSpPr/>
            <p:nvPr/>
          </p:nvSpPr>
          <p:spPr bwMode="auto">
            <a:xfrm>
              <a:off x="1421561" y="3428284"/>
              <a:ext cx="1793388" cy="216839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供电</a:t>
              </a:r>
              <a:endPara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43"/>
          <p:cNvGrpSpPr/>
          <p:nvPr/>
        </p:nvGrpSpPr>
        <p:grpSpPr>
          <a:xfrm>
            <a:off x="8415900" y="4324679"/>
            <a:ext cx="1763625" cy="2045943"/>
            <a:chOff x="6311924" y="3243509"/>
            <a:chExt cx="1322719" cy="1534457"/>
          </a:xfrm>
        </p:grpSpPr>
        <p:grpSp>
          <p:nvGrpSpPr>
            <p:cNvPr id="32" name="组合 15"/>
            <p:cNvGrpSpPr/>
            <p:nvPr/>
          </p:nvGrpSpPr>
          <p:grpSpPr bwMode="auto">
            <a:xfrm rot="16200000">
              <a:off x="6206055" y="3349378"/>
              <a:ext cx="1534457" cy="1322719"/>
              <a:chOff x="2447765" y="1124448"/>
              <a:chExt cx="2232248" cy="1924647"/>
            </a:xfrm>
          </p:grpSpPr>
          <p:sp>
            <p:nvSpPr>
              <p:cNvPr id="41" name="六边形 40"/>
              <p:cNvSpPr/>
              <p:nvPr/>
            </p:nvSpPr>
            <p:spPr>
              <a:xfrm>
                <a:off x="2447765" y="1124448"/>
                <a:ext cx="2232248" cy="1924647"/>
              </a:xfrm>
              <a:prstGeom prst="hexagon">
                <a:avLst>
                  <a:gd name="adj" fmla="val 28044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42" name="椭圆​​ 36"/>
              <p:cNvSpPr/>
              <p:nvPr/>
            </p:nvSpPr>
            <p:spPr>
              <a:xfrm>
                <a:off x="2696411" y="1220958"/>
                <a:ext cx="1734956" cy="173162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</p:grp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6724576" y="4048902"/>
              <a:ext cx="4847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defRPr/>
              </a:pPr>
              <a:r>
                <a:rPr lang="zh-CN" altLang="en-US" kern="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供电</a:t>
              </a:r>
              <a:endParaRPr lang="zh-CN" altLang="en-US" kern="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4" name="Group 22"/>
            <p:cNvGrpSpPr/>
            <p:nvPr/>
          </p:nvGrpSpPr>
          <p:grpSpPr bwMode="auto">
            <a:xfrm>
              <a:off x="6801870" y="3629309"/>
              <a:ext cx="355926" cy="300767"/>
              <a:chOff x="2640" y="3304"/>
              <a:chExt cx="294" cy="256"/>
            </a:xfrm>
            <a:noFill/>
          </p:grpSpPr>
          <p:sp>
            <p:nvSpPr>
              <p:cNvPr id="35" name="AutoShape 23"/>
              <p:cNvSpPr>
                <a:spLocks noChangeArrowheads="1"/>
              </p:cNvSpPr>
              <p:nvPr/>
            </p:nvSpPr>
            <p:spPr bwMode="gray">
              <a:xfrm>
                <a:off x="2700" y="3304"/>
                <a:ext cx="176" cy="176"/>
              </a:xfrm>
              <a:prstGeom prst="roundRect">
                <a:avLst>
                  <a:gd name="adj" fmla="val 6250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gray">
              <a:xfrm>
                <a:off x="2640" y="3482"/>
                <a:ext cx="294" cy="78"/>
              </a:xfrm>
              <a:prstGeom prst="roundRect">
                <a:avLst>
                  <a:gd name="adj" fmla="val 16667"/>
                </a:avLst>
              </a:prstGeom>
              <a:grpFill/>
              <a:ln w="2540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gray">
              <a:xfrm flipH="1">
                <a:off x="2847" y="3517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gray">
              <a:xfrm flipH="1">
                <a:off x="2759" y="3359"/>
                <a:ext cx="73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27"/>
              <p:cNvSpPr>
                <a:spLocks noChangeShapeType="1"/>
              </p:cNvSpPr>
              <p:nvPr/>
            </p:nvSpPr>
            <p:spPr bwMode="gray">
              <a:xfrm flipH="1">
                <a:off x="2787" y="3385"/>
                <a:ext cx="45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gray">
              <a:xfrm flipH="1">
                <a:off x="2800" y="3434"/>
                <a:ext cx="32" cy="0"/>
              </a:xfrm>
              <a:prstGeom prst="line">
                <a:avLst/>
              </a:prstGeom>
              <a:grpFill/>
              <a:ln w="254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824962" y="1866770"/>
            <a:ext cx="528660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全县总人口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26.8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万人，其中农业人口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23.3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万人，有富余劳动力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8.5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万人，劳动力资源富足。</a:t>
            </a:r>
            <a:endParaRPr lang="zh-CN" altLang="zh-CN" sz="16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29608" y="3404426"/>
            <a:ext cx="528660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息烽县境北濒有贵州省储水量第一的乌江库区，日供水能力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3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万多吨，实际日供水量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2.5-2.8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万吨。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65555" y="4944921"/>
            <a:ext cx="528660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息烽还位于贵州电网的中心位置，国家电网覆盖全县，北有乌江渡发电站、南有河口电站、清镇电站，供电设施完善，电力供应充足。</a:t>
            </a:r>
          </a:p>
        </p:txBody>
      </p:sp>
      <p:grpSp>
        <p:nvGrpSpPr>
          <p:cNvPr id="46" name="组合 44"/>
          <p:cNvGrpSpPr/>
          <p:nvPr/>
        </p:nvGrpSpPr>
        <p:grpSpPr>
          <a:xfrm>
            <a:off x="1881810" y="1465567"/>
            <a:ext cx="6526063" cy="289119"/>
            <a:chOff x="1411357" y="1099175"/>
            <a:chExt cx="4894547" cy="216839"/>
          </a:xfrm>
        </p:grpSpPr>
        <p:cxnSp>
          <p:nvCxnSpPr>
            <p:cNvPr id="47" name="直接连接符​​ 6"/>
            <p:cNvCxnSpPr/>
            <p:nvPr/>
          </p:nvCxnSpPr>
          <p:spPr bwMode="auto">
            <a:xfrm flipV="1">
              <a:off x="2459837" y="1309150"/>
              <a:ext cx="3846067" cy="2551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​​ 9"/>
            <p:cNvSpPr/>
            <p:nvPr/>
          </p:nvSpPr>
          <p:spPr bwMode="auto">
            <a:xfrm>
              <a:off x="1411357" y="1099175"/>
              <a:ext cx="1793388" cy="216839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zh-CN" altLang="en-US" sz="2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</a:t>
              </a:r>
              <a:endPara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2460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行政区划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25"/>
          <p:cNvGrpSpPr/>
          <p:nvPr/>
        </p:nvGrpSpPr>
        <p:grpSpPr>
          <a:xfrm>
            <a:off x="1961131" y="1410700"/>
            <a:ext cx="2764412" cy="4447451"/>
            <a:chOff x="1631716" y="1058025"/>
            <a:chExt cx="2073309" cy="3335588"/>
          </a:xfrm>
        </p:grpSpPr>
        <p:sp>
          <p:nvSpPr>
            <p:cNvPr id="5" name="Rectangle 21"/>
            <p:cNvSpPr/>
            <p:nvPr/>
          </p:nvSpPr>
          <p:spPr>
            <a:xfrm flipV="1">
              <a:off x="1631716" y="1362923"/>
              <a:ext cx="2073309" cy="3030690"/>
            </a:xfrm>
            <a:prstGeom prst="round2SameRect">
              <a:avLst>
                <a:gd name="adj1" fmla="val 8213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6" name="Round Same Side Corner Rectangle 22"/>
            <p:cNvSpPr/>
            <p:nvPr/>
          </p:nvSpPr>
          <p:spPr>
            <a:xfrm>
              <a:off x="1631716" y="1058025"/>
              <a:ext cx="2073309" cy="304898"/>
            </a:xfrm>
            <a:prstGeom prst="round2SameRect">
              <a:avLst>
                <a:gd name="adj1" fmla="val 38667"/>
                <a:gd name="adj2" fmla="val 0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endParaRPr lang="en-US" sz="24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0648" y="1575371"/>
              <a:ext cx="177376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方正兰亭黑简体" pitchFamily="2" charset="-122"/>
                  <a:ea typeface="方正兰亭黑简体" pitchFamily="2" charset="-122"/>
                </a:rPr>
                <a:t>       </a:t>
              </a:r>
              <a:r>
                <a:rPr lang="zh-CN" altLang="zh-CN" sz="1600" dirty="0" smtClean="0">
                  <a:latin typeface="方正兰亭黑简体" pitchFamily="2" charset="-122"/>
                  <a:ea typeface="方正兰亭黑简体" pitchFamily="2" charset="-122"/>
                </a:rPr>
                <a:t>境内原生天然林多，大部分地区林木丰茂，水圭保持良好，有“天然氧吧”之美誉。</a:t>
              </a:r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4760052" y="3168283"/>
            <a:ext cx="5378705" cy="2838476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endParaRPr lang="en-US" sz="2100" dirty="0">
              <a:solidFill>
                <a:srgbClr val="383838"/>
              </a:solidFill>
              <a:latin typeface="Calibri" panose="020F0502020204030204"/>
            </a:endParaRPr>
          </a:p>
        </p:txBody>
      </p:sp>
      <p:grpSp>
        <p:nvGrpSpPr>
          <p:cNvPr id="9" name="组合 19"/>
          <p:cNvGrpSpPr/>
          <p:nvPr/>
        </p:nvGrpSpPr>
        <p:grpSpPr>
          <a:xfrm>
            <a:off x="4201489" y="4004353"/>
            <a:ext cx="3023125" cy="1863728"/>
            <a:chOff x="3311985" y="3003265"/>
            <a:chExt cx="2267344" cy="1397796"/>
          </a:xfrm>
        </p:grpSpPr>
        <p:sp>
          <p:nvSpPr>
            <p:cNvPr id="10" name="Freeform 9"/>
            <p:cNvSpPr/>
            <p:nvPr/>
          </p:nvSpPr>
          <p:spPr bwMode="auto">
            <a:xfrm>
              <a:off x="3311985" y="3003265"/>
              <a:ext cx="2267344" cy="1397796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14414" y="3783879"/>
              <a:ext cx="1062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现有人口</a:t>
              </a:r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26.8</a:t>
              </a:r>
              <a:r>
                <a:rPr lang="zh-CN" altLang="en-US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万</a:t>
              </a:r>
              <a:endParaRPr lang="zh-CN" altLang="en-US" sz="2100" kern="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064725" y="3035872"/>
            <a:ext cx="2267696" cy="2797339"/>
            <a:chOff x="3959412" y="2276904"/>
            <a:chExt cx="1700772" cy="2098004"/>
          </a:xfrm>
        </p:grpSpPr>
        <p:sp>
          <p:nvSpPr>
            <p:cNvPr id="13" name="Freeform 12"/>
            <p:cNvSpPr/>
            <p:nvPr/>
          </p:nvSpPr>
          <p:spPr bwMode="auto">
            <a:xfrm>
              <a:off x="3959412" y="2276904"/>
              <a:ext cx="1700772" cy="209800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4692" y="2945614"/>
              <a:ext cx="1062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下辖</a:t>
              </a:r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4</a:t>
              </a:r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镇</a:t>
              </a:r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6</a:t>
              </a:r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乡</a:t>
              </a:r>
              <a:endParaRPr lang="zh-CN" altLang="en-US" sz="2100" kern="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6543097" y="2859752"/>
            <a:ext cx="1776619" cy="2977315"/>
            <a:chOff x="5068191" y="2144814"/>
            <a:chExt cx="1332464" cy="2232986"/>
          </a:xfrm>
        </p:grpSpPr>
        <p:sp>
          <p:nvSpPr>
            <p:cNvPr id="16" name="Freeform 10"/>
            <p:cNvSpPr/>
            <p:nvPr/>
          </p:nvSpPr>
          <p:spPr bwMode="auto">
            <a:xfrm>
              <a:off x="5068191" y="2144814"/>
              <a:ext cx="1332464" cy="2232986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6845" y="2669585"/>
              <a:ext cx="1062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161</a:t>
              </a:r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个行政村</a:t>
              </a:r>
              <a:endParaRPr lang="zh-CN" altLang="en-US" sz="2100" kern="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grpSp>
        <p:nvGrpSpPr>
          <p:cNvPr id="18" name="组合 22"/>
          <p:cNvGrpSpPr/>
          <p:nvPr/>
        </p:nvGrpSpPr>
        <p:grpSpPr>
          <a:xfrm>
            <a:off x="7526537" y="3035873"/>
            <a:ext cx="2280552" cy="2814052"/>
            <a:chOff x="5805771" y="2276904"/>
            <a:chExt cx="1710414" cy="2110539"/>
          </a:xfrm>
        </p:grpSpPr>
        <p:sp>
          <p:nvSpPr>
            <p:cNvPr id="19" name="Freeform 11"/>
            <p:cNvSpPr/>
            <p:nvPr/>
          </p:nvSpPr>
          <p:spPr bwMode="auto">
            <a:xfrm>
              <a:off x="5805771" y="2276904"/>
              <a:ext cx="1710414" cy="211053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4509" y="2845079"/>
              <a:ext cx="1062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7</a:t>
              </a:r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个居民委员会</a:t>
              </a:r>
              <a:endParaRPr lang="zh-CN" altLang="en-US" sz="2100" kern="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7657662" y="4219855"/>
            <a:ext cx="2668785" cy="1650635"/>
            <a:chOff x="5904114" y="3164891"/>
            <a:chExt cx="2001589" cy="1237976"/>
          </a:xfrm>
        </p:grpSpPr>
        <p:sp>
          <p:nvSpPr>
            <p:cNvPr id="22" name="Freeform 13"/>
            <p:cNvSpPr/>
            <p:nvPr/>
          </p:nvSpPr>
          <p:spPr bwMode="auto">
            <a:xfrm>
              <a:off x="5904114" y="3164891"/>
              <a:ext cx="2001589" cy="1237976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5049" y="3787974"/>
              <a:ext cx="1062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森林覆盖率达</a:t>
              </a:r>
              <a:r>
                <a:rPr lang="en-US" altLang="zh-CN" sz="2100" kern="0" dirty="0" smtClean="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rPr>
                <a:t>40%</a:t>
              </a:r>
              <a:endParaRPr lang="zh-CN" altLang="en-US" sz="2100" kern="0" dirty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grpSp>
        <p:nvGrpSpPr>
          <p:cNvPr id="24" name="组合 24"/>
          <p:cNvGrpSpPr/>
          <p:nvPr/>
        </p:nvGrpSpPr>
        <p:grpSpPr>
          <a:xfrm>
            <a:off x="6026442" y="4581643"/>
            <a:ext cx="2819849" cy="1595767"/>
            <a:chOff x="4680699" y="3436232"/>
            <a:chExt cx="2114887" cy="1196825"/>
          </a:xfrm>
        </p:grpSpPr>
        <p:sp>
          <p:nvSpPr>
            <p:cNvPr id="25" name="Freeform 14"/>
            <p:cNvSpPr/>
            <p:nvPr/>
          </p:nvSpPr>
          <p:spPr bwMode="auto">
            <a:xfrm>
              <a:off x="4680699" y="3436232"/>
              <a:ext cx="2114887" cy="1196825"/>
            </a:xfrm>
            <a:custGeom>
              <a:avLst/>
              <a:gdLst/>
              <a:ahLst/>
              <a:cxnLst>
                <a:cxn ang="0">
                  <a:pos x="1259" y="645"/>
                </a:cxn>
                <a:cxn ang="0">
                  <a:pos x="629" y="0"/>
                </a:cxn>
                <a:cxn ang="0">
                  <a:pos x="0" y="645"/>
                </a:cxn>
                <a:cxn ang="0">
                  <a:pos x="0" y="649"/>
                </a:cxn>
                <a:cxn ang="0">
                  <a:pos x="1259" y="649"/>
                </a:cxn>
                <a:cxn ang="0">
                  <a:pos x="1259" y="645"/>
                </a:cxn>
              </a:cxnLst>
              <a:rect l="0" t="0" r="r" b="b"/>
              <a:pathLst>
                <a:path w="1259" h="649">
                  <a:moveTo>
                    <a:pt x="1259" y="645"/>
                  </a:moveTo>
                  <a:cubicBezTo>
                    <a:pt x="1259" y="289"/>
                    <a:pt x="977" y="0"/>
                    <a:pt x="629" y="0"/>
                  </a:cubicBezTo>
                  <a:cubicBezTo>
                    <a:pt x="282" y="0"/>
                    <a:pt x="0" y="289"/>
                    <a:pt x="0" y="645"/>
                  </a:cubicBezTo>
                  <a:cubicBezTo>
                    <a:pt x="0" y="646"/>
                    <a:pt x="0" y="647"/>
                    <a:pt x="0" y="649"/>
                  </a:cubicBezTo>
                  <a:cubicBezTo>
                    <a:pt x="1259" y="649"/>
                    <a:pt x="1259" y="649"/>
                    <a:pt x="1259" y="649"/>
                  </a:cubicBezTo>
                  <a:cubicBezTo>
                    <a:pt x="1259" y="647"/>
                    <a:pt x="1259" y="646"/>
                    <a:pt x="1259" y="6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100" dirty="0">
                <a:solidFill>
                  <a:srgbClr val="383838"/>
                </a:solidFill>
                <a:latin typeface="Calibri" panose="020F050202020403020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14688" y="3947485"/>
              <a:ext cx="145763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accent2">
                      <a:lumMod val="75000"/>
                    </a:schemeClr>
                  </a:solidFill>
                  <a:latin typeface="+mn-ea"/>
                </a:rPr>
                <a:t>行政区划</a:t>
              </a:r>
              <a:endParaRPr lang="zh-CN" altLang="en-US" sz="3200" dirty="0">
                <a:solidFill>
                  <a:schemeClr val="accent2">
                    <a:lumMod val="7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2460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息烽县旅游业基础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517637" y="2152944"/>
            <a:ext cx="4594384" cy="4211955"/>
            <a:chOff x="6987639" y="2274060"/>
            <a:chExt cx="4176713" cy="382905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987639" y="2274060"/>
              <a:ext cx="4176713" cy="3829050"/>
              <a:chOff x="1859" y="1160"/>
              <a:chExt cx="2631" cy="2412"/>
            </a:xfrm>
          </p:grpSpPr>
          <p:grpSp>
            <p:nvGrpSpPr>
              <p:cNvPr id="69" name="Group 6"/>
              <p:cNvGrpSpPr>
                <a:grpSpLocks/>
              </p:cNvGrpSpPr>
              <p:nvPr/>
            </p:nvGrpSpPr>
            <p:grpSpPr bwMode="auto">
              <a:xfrm>
                <a:off x="1859" y="1160"/>
                <a:ext cx="2631" cy="2412"/>
                <a:chOff x="1149" y="1417"/>
                <a:chExt cx="2540" cy="2328"/>
              </a:xfrm>
            </p:grpSpPr>
            <p:sp>
              <p:nvSpPr>
                <p:cNvPr id="71" name="Freeform 7"/>
                <p:cNvSpPr>
                  <a:spLocks/>
                </p:cNvSpPr>
                <p:nvPr/>
              </p:nvSpPr>
              <p:spPr bwMode="auto">
                <a:xfrm>
                  <a:off x="2419" y="1840"/>
                  <a:ext cx="1270" cy="1905"/>
                </a:xfrm>
                <a:custGeom>
                  <a:avLst/>
                  <a:gdLst>
                    <a:gd name="T0" fmla="*/ 0 w 1270"/>
                    <a:gd name="T1" fmla="*/ 1905 h 1905"/>
                    <a:gd name="T2" fmla="*/ 0 w 1270"/>
                    <a:gd name="T3" fmla="*/ 1481 h 1905"/>
                    <a:gd name="T4" fmla="*/ 423 w 1270"/>
                    <a:gd name="T5" fmla="*/ 1270 h 1905"/>
                    <a:gd name="T6" fmla="*/ 423 w 1270"/>
                    <a:gd name="T7" fmla="*/ 847 h 1905"/>
                    <a:gd name="T8" fmla="*/ 846 w 1270"/>
                    <a:gd name="T9" fmla="*/ 635 h 1905"/>
                    <a:gd name="T10" fmla="*/ 846 w 1270"/>
                    <a:gd name="T11" fmla="*/ 212 h 1905"/>
                    <a:gd name="T12" fmla="*/ 1270 w 1270"/>
                    <a:gd name="T13" fmla="*/ 0 h 1905"/>
                    <a:gd name="T14" fmla="*/ 1270 w 1270"/>
                    <a:gd name="T15" fmla="*/ 1270 h 1905"/>
                    <a:gd name="T16" fmla="*/ 0 w 1270"/>
                    <a:gd name="T17" fmla="*/ 1905 h 1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0" h="1905">
                      <a:moveTo>
                        <a:pt x="0" y="1905"/>
                      </a:moveTo>
                      <a:lnTo>
                        <a:pt x="0" y="1481"/>
                      </a:lnTo>
                      <a:lnTo>
                        <a:pt x="423" y="1270"/>
                      </a:lnTo>
                      <a:lnTo>
                        <a:pt x="423" y="847"/>
                      </a:lnTo>
                      <a:lnTo>
                        <a:pt x="846" y="635"/>
                      </a:lnTo>
                      <a:lnTo>
                        <a:pt x="846" y="212"/>
                      </a:ln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190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8"/>
                <p:cNvSpPr>
                  <a:spLocks/>
                </p:cNvSpPr>
                <p:nvPr/>
              </p:nvSpPr>
              <p:spPr bwMode="auto">
                <a:xfrm>
                  <a:off x="1149" y="2898"/>
                  <a:ext cx="1270" cy="847"/>
                </a:xfrm>
                <a:custGeom>
                  <a:avLst/>
                  <a:gdLst>
                    <a:gd name="T0" fmla="*/ 1270 w 1270"/>
                    <a:gd name="T1" fmla="*/ 423 h 847"/>
                    <a:gd name="T2" fmla="*/ 0 w 1270"/>
                    <a:gd name="T3" fmla="*/ 0 h 847"/>
                    <a:gd name="T4" fmla="*/ 0 w 1270"/>
                    <a:gd name="T5" fmla="*/ 423 h 847"/>
                    <a:gd name="T6" fmla="*/ 1270 w 1270"/>
                    <a:gd name="T7" fmla="*/ 847 h 847"/>
                    <a:gd name="T8" fmla="*/ 1270 w 1270"/>
                    <a:gd name="T9" fmla="*/ 423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0" h="847">
                      <a:moveTo>
                        <a:pt x="1270" y="423"/>
                      </a:moveTo>
                      <a:lnTo>
                        <a:pt x="0" y="0"/>
                      </a:lnTo>
                      <a:lnTo>
                        <a:pt x="0" y="423"/>
                      </a:lnTo>
                      <a:lnTo>
                        <a:pt x="1270" y="847"/>
                      </a:lnTo>
                      <a:lnTo>
                        <a:pt x="1270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9"/>
                <p:cNvSpPr>
                  <a:spLocks/>
                </p:cNvSpPr>
                <p:nvPr/>
              </p:nvSpPr>
              <p:spPr bwMode="auto">
                <a:xfrm>
                  <a:off x="1573" y="2263"/>
                  <a:ext cx="1269" cy="847"/>
                </a:xfrm>
                <a:custGeom>
                  <a:avLst/>
                  <a:gdLst>
                    <a:gd name="T0" fmla="*/ 1269 w 1269"/>
                    <a:gd name="T1" fmla="*/ 424 h 847"/>
                    <a:gd name="T2" fmla="*/ 0 w 1269"/>
                    <a:gd name="T3" fmla="*/ 0 h 847"/>
                    <a:gd name="T4" fmla="*/ 0 w 1269"/>
                    <a:gd name="T5" fmla="*/ 424 h 847"/>
                    <a:gd name="T6" fmla="*/ 1269 w 1269"/>
                    <a:gd name="T7" fmla="*/ 847 h 847"/>
                    <a:gd name="T8" fmla="*/ 1269 w 1269"/>
                    <a:gd name="T9" fmla="*/ 424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847">
                      <a:moveTo>
                        <a:pt x="1269" y="424"/>
                      </a:moveTo>
                      <a:lnTo>
                        <a:pt x="0" y="0"/>
                      </a:lnTo>
                      <a:lnTo>
                        <a:pt x="0" y="424"/>
                      </a:lnTo>
                      <a:lnTo>
                        <a:pt x="1269" y="847"/>
                      </a:lnTo>
                      <a:lnTo>
                        <a:pt x="1269" y="4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10"/>
                <p:cNvSpPr>
                  <a:spLocks/>
                </p:cNvSpPr>
                <p:nvPr/>
              </p:nvSpPr>
              <p:spPr bwMode="auto">
                <a:xfrm>
                  <a:off x="1996" y="1629"/>
                  <a:ext cx="1269" cy="846"/>
                </a:xfrm>
                <a:custGeom>
                  <a:avLst/>
                  <a:gdLst>
                    <a:gd name="T0" fmla="*/ 1269 w 1269"/>
                    <a:gd name="T1" fmla="*/ 423 h 846"/>
                    <a:gd name="T2" fmla="*/ 0 w 1269"/>
                    <a:gd name="T3" fmla="*/ 0 h 846"/>
                    <a:gd name="T4" fmla="*/ 0 w 1269"/>
                    <a:gd name="T5" fmla="*/ 423 h 846"/>
                    <a:gd name="T6" fmla="*/ 1269 w 1269"/>
                    <a:gd name="T7" fmla="*/ 846 h 846"/>
                    <a:gd name="T8" fmla="*/ 1269 w 1269"/>
                    <a:gd name="T9" fmla="*/ 423 h 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9" h="846">
                      <a:moveTo>
                        <a:pt x="1269" y="423"/>
                      </a:moveTo>
                      <a:lnTo>
                        <a:pt x="0" y="0"/>
                      </a:lnTo>
                      <a:lnTo>
                        <a:pt x="0" y="423"/>
                      </a:lnTo>
                      <a:lnTo>
                        <a:pt x="1269" y="846"/>
                      </a:lnTo>
                      <a:lnTo>
                        <a:pt x="1269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tx1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11"/>
                <p:cNvSpPr>
                  <a:spLocks/>
                </p:cNvSpPr>
                <p:nvPr/>
              </p:nvSpPr>
              <p:spPr bwMode="auto">
                <a:xfrm>
                  <a:off x="1996" y="1417"/>
                  <a:ext cx="1693" cy="635"/>
                </a:xfrm>
                <a:custGeom>
                  <a:avLst/>
                  <a:gdLst>
                    <a:gd name="T0" fmla="*/ 1693 w 1693"/>
                    <a:gd name="T1" fmla="*/ 423 h 635"/>
                    <a:gd name="T2" fmla="*/ 423 w 1693"/>
                    <a:gd name="T3" fmla="*/ 0 h 635"/>
                    <a:gd name="T4" fmla="*/ 0 w 1693"/>
                    <a:gd name="T5" fmla="*/ 212 h 635"/>
                    <a:gd name="T6" fmla="*/ 1269 w 1693"/>
                    <a:gd name="T7" fmla="*/ 635 h 635"/>
                    <a:gd name="T8" fmla="*/ 1693 w 1693"/>
                    <a:gd name="T9" fmla="*/ 423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3" h="635">
                      <a:moveTo>
                        <a:pt x="1693" y="423"/>
                      </a:moveTo>
                      <a:lnTo>
                        <a:pt x="423" y="0"/>
                      </a:lnTo>
                      <a:lnTo>
                        <a:pt x="0" y="212"/>
                      </a:lnTo>
                      <a:lnTo>
                        <a:pt x="1269" y="635"/>
                      </a:lnTo>
                      <a:lnTo>
                        <a:pt x="1693" y="4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>
                  <a:off x="1573" y="2052"/>
                  <a:ext cx="1692" cy="635"/>
                </a:xfrm>
                <a:custGeom>
                  <a:avLst/>
                  <a:gdLst>
                    <a:gd name="T0" fmla="*/ 1692 w 1692"/>
                    <a:gd name="T1" fmla="*/ 423 h 635"/>
                    <a:gd name="T2" fmla="*/ 423 w 1692"/>
                    <a:gd name="T3" fmla="*/ 0 h 635"/>
                    <a:gd name="T4" fmla="*/ 0 w 1692"/>
                    <a:gd name="T5" fmla="*/ 211 h 635"/>
                    <a:gd name="T6" fmla="*/ 1269 w 1692"/>
                    <a:gd name="T7" fmla="*/ 635 h 635"/>
                    <a:gd name="T8" fmla="*/ 1692 w 1692"/>
                    <a:gd name="T9" fmla="*/ 423 h 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2" h="635">
                      <a:moveTo>
                        <a:pt x="1692" y="423"/>
                      </a:moveTo>
                      <a:lnTo>
                        <a:pt x="423" y="0"/>
                      </a:lnTo>
                      <a:lnTo>
                        <a:pt x="0" y="211"/>
                      </a:lnTo>
                      <a:lnTo>
                        <a:pt x="1269" y="635"/>
                      </a:lnTo>
                      <a:lnTo>
                        <a:pt x="1692" y="4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1149" y="2687"/>
                  <a:ext cx="1693" cy="634"/>
                </a:xfrm>
                <a:custGeom>
                  <a:avLst/>
                  <a:gdLst>
                    <a:gd name="T0" fmla="*/ 1693 w 1693"/>
                    <a:gd name="T1" fmla="*/ 423 h 634"/>
                    <a:gd name="T2" fmla="*/ 424 w 1693"/>
                    <a:gd name="T3" fmla="*/ 0 h 634"/>
                    <a:gd name="T4" fmla="*/ 0 w 1693"/>
                    <a:gd name="T5" fmla="*/ 211 h 634"/>
                    <a:gd name="T6" fmla="*/ 1270 w 1693"/>
                    <a:gd name="T7" fmla="*/ 634 h 634"/>
                    <a:gd name="T8" fmla="*/ 1693 w 1693"/>
                    <a:gd name="T9" fmla="*/ 423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93" h="634">
                      <a:moveTo>
                        <a:pt x="1693" y="423"/>
                      </a:moveTo>
                      <a:lnTo>
                        <a:pt x="424" y="0"/>
                      </a:lnTo>
                      <a:lnTo>
                        <a:pt x="0" y="211"/>
                      </a:lnTo>
                      <a:lnTo>
                        <a:pt x="1270" y="634"/>
                      </a:lnTo>
                      <a:lnTo>
                        <a:pt x="1693" y="4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3175" y="1593"/>
                <a:ext cx="1315" cy="1974"/>
              </a:xfrm>
              <a:custGeom>
                <a:avLst/>
                <a:gdLst>
                  <a:gd name="T0" fmla="*/ 0 w 1270"/>
                  <a:gd name="T1" fmla="*/ 1905 h 1905"/>
                  <a:gd name="T2" fmla="*/ 0 w 1270"/>
                  <a:gd name="T3" fmla="*/ 1481 h 1905"/>
                  <a:gd name="T4" fmla="*/ 423 w 1270"/>
                  <a:gd name="T5" fmla="*/ 1270 h 1905"/>
                  <a:gd name="T6" fmla="*/ 423 w 1270"/>
                  <a:gd name="T7" fmla="*/ 847 h 1905"/>
                  <a:gd name="T8" fmla="*/ 846 w 1270"/>
                  <a:gd name="T9" fmla="*/ 635 h 1905"/>
                  <a:gd name="T10" fmla="*/ 846 w 1270"/>
                  <a:gd name="T11" fmla="*/ 212 h 1905"/>
                  <a:gd name="T12" fmla="*/ 1270 w 1270"/>
                  <a:gd name="T13" fmla="*/ 0 h 1905"/>
                  <a:gd name="T14" fmla="*/ 1270 w 1270"/>
                  <a:gd name="T15" fmla="*/ 1270 h 1905"/>
                  <a:gd name="T16" fmla="*/ 0 w 1270"/>
                  <a:gd name="T17" fmla="*/ 1905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0" h="1905">
                    <a:moveTo>
                      <a:pt x="0" y="1905"/>
                    </a:moveTo>
                    <a:lnTo>
                      <a:pt x="0" y="1481"/>
                    </a:lnTo>
                    <a:lnTo>
                      <a:pt x="423" y="1270"/>
                    </a:lnTo>
                    <a:lnTo>
                      <a:pt x="423" y="847"/>
                    </a:lnTo>
                    <a:lnTo>
                      <a:pt x="846" y="635"/>
                    </a:lnTo>
                    <a:lnTo>
                      <a:pt x="846" y="212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190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gamma/>
                      <a:tint val="5137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AutoShape 51"/>
            <p:cNvSpPr>
              <a:spLocks noChangeArrowheads="1"/>
            </p:cNvSpPr>
            <p:nvPr/>
          </p:nvSpPr>
          <p:spPr bwMode="auto">
            <a:xfrm rot="15300000">
              <a:off x="7060664" y="3929823"/>
              <a:ext cx="749300" cy="749300"/>
            </a:xfrm>
            <a:custGeom>
              <a:avLst/>
              <a:gdLst>
                <a:gd name="G0" fmla="+- 0 0 0"/>
                <a:gd name="G1" fmla="+- -6597710 0 0"/>
                <a:gd name="G2" fmla="+- 0 0 -659771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59771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597710"/>
                <a:gd name="G36" fmla="sin G34 -6597710"/>
                <a:gd name="G37" fmla="+/ -659771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7693 w 21600"/>
                <a:gd name="T5" fmla="*/ 2486 h 21600"/>
                <a:gd name="T6" fmla="*/ 9299 w 21600"/>
                <a:gd name="T7" fmla="*/ 2840 h 21600"/>
                <a:gd name="T8" fmla="*/ 14246 w 21600"/>
                <a:gd name="T9" fmla="*/ 6643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464" y="5399"/>
                    <a:pt x="10129" y="5431"/>
                    <a:pt x="9799" y="5493"/>
                  </a:cubicBezTo>
                  <a:lnTo>
                    <a:pt x="8799" y="186"/>
                  </a:lnTo>
                  <a:cubicBezTo>
                    <a:pt x="9459" y="62"/>
                    <a:pt x="1012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52"/>
            <p:cNvSpPr>
              <a:spLocks noChangeArrowheads="1"/>
            </p:cNvSpPr>
            <p:nvPr/>
          </p:nvSpPr>
          <p:spPr bwMode="auto">
            <a:xfrm rot="15300000">
              <a:off x="7744876" y="2921760"/>
              <a:ext cx="749300" cy="749300"/>
            </a:xfrm>
            <a:custGeom>
              <a:avLst/>
              <a:gdLst>
                <a:gd name="G0" fmla="+- 0 0 0"/>
                <a:gd name="G1" fmla="+- -6597710 0 0"/>
                <a:gd name="G2" fmla="+- 0 0 -659771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59771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597710"/>
                <a:gd name="G36" fmla="sin G34 -6597710"/>
                <a:gd name="G37" fmla="+/ -659771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7693 w 21600"/>
                <a:gd name="T5" fmla="*/ 2486 h 21600"/>
                <a:gd name="T6" fmla="*/ 9299 w 21600"/>
                <a:gd name="T7" fmla="*/ 2840 h 21600"/>
                <a:gd name="T8" fmla="*/ 14246 w 21600"/>
                <a:gd name="T9" fmla="*/ 6643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464" y="5399"/>
                    <a:pt x="10129" y="5431"/>
                    <a:pt x="9799" y="5493"/>
                  </a:cubicBezTo>
                  <a:lnTo>
                    <a:pt x="8799" y="186"/>
                  </a:lnTo>
                  <a:cubicBezTo>
                    <a:pt x="9459" y="62"/>
                    <a:pt x="10128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75516" y="1909307"/>
            <a:ext cx="20088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en-US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6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9290" y="3446132"/>
            <a:ext cx="1511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</a:t>
            </a:r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9367" y="4611499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1398149" y="5242296"/>
            <a:ext cx="542623" cy="4387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1488202" y="2195146"/>
            <a:ext cx="362518" cy="53107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1488202" y="3753374"/>
            <a:ext cx="383301" cy="464118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3372" y="29653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3718" y="1891610"/>
            <a:ext cx="3553342" cy="1138150"/>
            <a:chOff x="1940772" y="2106413"/>
            <a:chExt cx="3553342" cy="1138150"/>
          </a:xfrm>
        </p:grpSpPr>
        <p:sp>
          <p:nvSpPr>
            <p:cNvPr id="8" name="TextBox 7"/>
            <p:cNvSpPr txBox="1"/>
            <p:nvPr/>
          </p:nvSpPr>
          <p:spPr>
            <a:xfrm>
              <a:off x="1940772" y="2106413"/>
              <a:ext cx="975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STEP 1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40772" y="2413566"/>
              <a:ext cx="35533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/>
                <a:t>        </a:t>
              </a:r>
              <a:r>
                <a:rPr lang="zh-CN" altLang="zh-CN" sz="1200" dirty="0" smtClean="0"/>
                <a:t>息烽县是贵阳市唯一列入全国</a:t>
              </a:r>
              <a:r>
                <a:rPr lang="en-US" altLang="zh-CN" sz="1200" dirty="0" smtClean="0"/>
                <a:t>30</a:t>
              </a:r>
              <a:r>
                <a:rPr lang="zh-CN" altLang="zh-CN" sz="1200" dirty="0" smtClean="0"/>
                <a:t>条红色旅游精品线和</a:t>
              </a:r>
              <a:r>
                <a:rPr lang="en-US" altLang="zh-CN" sz="1200" dirty="0" smtClean="0"/>
                <a:t>100</a:t>
              </a:r>
              <a:r>
                <a:rPr lang="zh-CN" altLang="zh-CN" sz="1200" dirty="0" smtClean="0"/>
                <a:t>个红色旅游经典景区名录的（区）县，旅游资源丰富。拥有特品级旅游资源</a:t>
              </a:r>
              <a:r>
                <a:rPr lang="en-US" altLang="zh-CN" sz="1200" dirty="0" smtClean="0"/>
                <a:t>9</a:t>
              </a:r>
              <a:r>
                <a:rPr lang="zh-CN" altLang="zh-CN" sz="1200" dirty="0" smtClean="0"/>
                <a:t>处，优良级旅游资源</a:t>
              </a:r>
              <a:r>
                <a:rPr lang="en-US" altLang="zh-CN" sz="1200" dirty="0" smtClean="0"/>
                <a:t>93</a:t>
              </a:r>
              <a:r>
                <a:rPr lang="zh-CN" altLang="zh-CN" sz="1200" dirty="0" smtClean="0"/>
                <a:t>处，普通级旅游资源</a:t>
              </a:r>
              <a:r>
                <a:rPr lang="en-US" altLang="zh-CN" sz="1200" dirty="0" smtClean="0"/>
                <a:t>66</a:t>
              </a:r>
              <a:r>
                <a:rPr lang="zh-CN" altLang="zh-CN" sz="1200" dirty="0" smtClean="0"/>
                <a:t>处。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83718" y="3416358"/>
            <a:ext cx="3553342" cy="953484"/>
            <a:chOff x="1940772" y="2106413"/>
            <a:chExt cx="3553342" cy="953484"/>
          </a:xfrm>
        </p:grpSpPr>
        <p:sp>
          <p:nvSpPr>
            <p:cNvPr id="33" name="TextBox 32"/>
            <p:cNvSpPr txBox="1"/>
            <p:nvPr/>
          </p:nvSpPr>
          <p:spPr>
            <a:xfrm>
              <a:off x="1940772" y="2106413"/>
              <a:ext cx="975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STEP 2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40772" y="2413566"/>
              <a:ext cx="3553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/>
                <a:t>       2015</a:t>
              </a:r>
              <a:r>
                <a:rPr lang="zh-CN" altLang="zh-CN" sz="1200" dirty="0" smtClean="0"/>
                <a:t>年，息烽县旅游市场相对旺盛，全年接待游客</a:t>
              </a:r>
              <a:r>
                <a:rPr lang="en-US" altLang="zh-CN" sz="1200" dirty="0" smtClean="0"/>
                <a:t>445</a:t>
              </a:r>
              <a:r>
                <a:rPr lang="zh-CN" altLang="zh-CN" sz="1200" dirty="0" smtClean="0"/>
                <a:t>万人次，增长</a:t>
              </a:r>
              <a:r>
                <a:rPr lang="en-US" altLang="zh-CN" sz="1200" dirty="0" smtClean="0"/>
                <a:t>17%</a:t>
              </a:r>
              <a:r>
                <a:rPr lang="zh-CN" altLang="zh-CN" sz="1200" dirty="0" smtClean="0"/>
                <a:t>，实现旅游总收入</a:t>
              </a:r>
              <a:r>
                <a:rPr lang="en-US" altLang="zh-CN" sz="1200" dirty="0" smtClean="0"/>
                <a:t>29.92</a:t>
              </a:r>
              <a:r>
                <a:rPr lang="zh-CN" altLang="zh-CN" sz="1200" dirty="0" smtClean="0"/>
                <a:t>亿元，增长</a:t>
              </a:r>
              <a:r>
                <a:rPr lang="en-US" altLang="zh-CN" sz="1200" dirty="0" smtClean="0"/>
                <a:t>24.1%</a:t>
              </a:r>
              <a:r>
                <a:rPr lang="zh-CN" altLang="zh-CN" sz="1200" dirty="0" smtClean="0"/>
                <a:t>，占计划的</a:t>
              </a:r>
              <a:r>
                <a:rPr lang="en-US" altLang="zh-CN" sz="1200" dirty="0" smtClean="0"/>
                <a:t>120%</a:t>
              </a:r>
              <a:r>
                <a:rPr lang="zh-CN" altLang="zh-CN" sz="1200" dirty="0" smtClean="0"/>
                <a:t>。</a:t>
              </a:r>
              <a:endParaRPr lang="zh-CN" altLang="zh-CN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83718" y="4947406"/>
            <a:ext cx="3553342" cy="953484"/>
            <a:chOff x="1940772" y="2106413"/>
            <a:chExt cx="3553342" cy="953484"/>
          </a:xfrm>
        </p:grpSpPr>
        <p:sp>
          <p:nvSpPr>
            <p:cNvPr id="36" name="TextBox 35"/>
            <p:cNvSpPr txBox="1"/>
            <p:nvPr/>
          </p:nvSpPr>
          <p:spPr>
            <a:xfrm>
              <a:off x="1940772" y="2106413"/>
              <a:ext cx="975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latin typeface="Arial" panose="020B0604020202020204" pitchFamily="34" charset="0"/>
                  <a:cs typeface="Arial" panose="020B0604020202020204" pitchFamily="34" charset="0"/>
                </a:rPr>
                <a:t>STEP 3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40772" y="2413566"/>
              <a:ext cx="3553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/>
                <a:t>       2016</a:t>
              </a:r>
              <a:r>
                <a:rPr lang="zh-CN" altLang="zh-CN" sz="1200" dirty="0" smtClean="0"/>
                <a:t>年</a:t>
              </a:r>
              <a:r>
                <a:rPr lang="en-US" altLang="zh-CN" sz="1200" dirty="0" smtClean="0"/>
                <a:t>1</a:t>
              </a:r>
              <a:r>
                <a:rPr lang="zh-CN" altLang="zh-CN" sz="1200" dirty="0" smtClean="0"/>
                <a:t>—</a:t>
              </a:r>
              <a:r>
                <a:rPr lang="en-US" altLang="zh-CN" sz="1200" dirty="0" smtClean="0"/>
                <a:t>8</a:t>
              </a:r>
              <a:r>
                <a:rPr lang="zh-CN" altLang="zh-CN" sz="1200" dirty="0" smtClean="0"/>
                <a:t>月，全县实现旅游总收入</a:t>
              </a:r>
              <a:r>
                <a:rPr lang="en-US" altLang="zh-CN" sz="1200" dirty="0" smtClean="0"/>
                <a:t>25.1</a:t>
              </a:r>
              <a:r>
                <a:rPr lang="zh-CN" altLang="zh-CN" sz="1200" dirty="0" smtClean="0"/>
                <a:t>亿元，同比增长</a:t>
              </a:r>
              <a:r>
                <a:rPr lang="en-US" altLang="zh-CN" sz="1200" dirty="0" smtClean="0"/>
                <a:t>40.2%</a:t>
              </a:r>
              <a:r>
                <a:rPr lang="zh-CN" altLang="zh-CN" sz="1200" dirty="0" smtClean="0"/>
                <a:t>，增速高于全市平均水平</a:t>
              </a:r>
              <a:r>
                <a:rPr lang="en-US" altLang="zh-CN" sz="1200" dirty="0" smtClean="0"/>
                <a:t>4</a:t>
              </a:r>
              <a:r>
                <a:rPr lang="zh-CN" altLang="zh-CN" sz="1200" dirty="0" smtClean="0"/>
                <a:t>个百分点，增速比</a:t>
              </a:r>
              <a:r>
                <a:rPr lang="en-US" altLang="zh-CN" sz="1200" dirty="0" smtClean="0"/>
                <a:t>1</a:t>
              </a:r>
              <a:r>
                <a:rPr lang="zh-CN" altLang="zh-CN" sz="1200" dirty="0" smtClean="0"/>
                <a:t>—</a:t>
              </a:r>
              <a:r>
                <a:rPr lang="en-US" altLang="zh-CN" sz="1200" dirty="0" smtClean="0"/>
                <a:t>7</a:t>
              </a:r>
              <a:r>
                <a:rPr lang="zh-CN" altLang="zh-CN" sz="1200" dirty="0" smtClean="0"/>
                <a:t>月提升</a:t>
              </a:r>
              <a:r>
                <a:rPr lang="en-US" altLang="zh-CN" sz="1200" dirty="0" smtClean="0"/>
                <a:t>0.2</a:t>
              </a:r>
              <a:r>
                <a:rPr lang="zh-CN" altLang="zh-CN" sz="1200" dirty="0" smtClean="0"/>
                <a:t>个百分点。</a:t>
              </a:r>
              <a:endParaRPr lang="zh-CN" altLang="zh-CN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37106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t>经济状况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43997" y="1685127"/>
            <a:ext cx="3596153" cy="3554456"/>
            <a:chOff x="2882997" y="1263845"/>
            <a:chExt cx="2697115" cy="2665842"/>
          </a:xfrm>
        </p:grpSpPr>
        <p:sp>
          <p:nvSpPr>
            <p:cNvPr id="35" name="椭圆 34"/>
            <p:cNvSpPr/>
            <p:nvPr/>
          </p:nvSpPr>
          <p:spPr>
            <a:xfrm>
              <a:off x="2915816" y="1263845"/>
              <a:ext cx="2664296" cy="2664296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5378912" y="2974108"/>
              <a:ext cx="201200" cy="201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644008" y="1284212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3709886" y="3754353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882997" y="2131209"/>
              <a:ext cx="175334" cy="175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六边形 39"/>
          <p:cNvSpPr/>
          <p:nvPr/>
        </p:nvSpPr>
        <p:spPr>
          <a:xfrm rot="20402482">
            <a:off x="6101496" y="4595349"/>
            <a:ext cx="876779" cy="79013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 rot="20402482">
            <a:off x="4430848" y="1550996"/>
            <a:ext cx="876779" cy="79013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 rot="20305270">
            <a:off x="6867625" y="2332017"/>
            <a:ext cx="876779" cy="79013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3" name="六边形 42"/>
          <p:cNvSpPr/>
          <p:nvPr/>
        </p:nvSpPr>
        <p:spPr>
          <a:xfrm rot="19463434">
            <a:off x="3683144" y="3838679"/>
            <a:ext cx="876779" cy="79013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818606" y="4477853"/>
            <a:ext cx="2891247" cy="2337768"/>
          </a:xfrm>
          <a:custGeom>
            <a:avLst/>
            <a:gdLst>
              <a:gd name="connsiteX0" fmla="*/ 2782389 w 2782389"/>
              <a:gd name="connsiteY0" fmla="*/ 0 h 3696789"/>
              <a:gd name="connsiteX1" fmla="*/ 2782389 w 2782389"/>
              <a:gd name="connsiteY1" fmla="*/ 0 h 3696789"/>
              <a:gd name="connsiteX2" fmla="*/ 613954 w 2782389"/>
              <a:gd name="connsiteY2" fmla="*/ 13063 h 3696789"/>
              <a:gd name="connsiteX3" fmla="*/ 0 w 2782389"/>
              <a:gd name="connsiteY3" fmla="*/ 3696789 h 3696789"/>
              <a:gd name="connsiteX0-1" fmla="*/ 2207623 w 2207623"/>
              <a:gd name="connsiteY0-2" fmla="*/ 0 h 2129246"/>
              <a:gd name="connsiteX1-3" fmla="*/ 2207623 w 2207623"/>
              <a:gd name="connsiteY1-4" fmla="*/ 0 h 2129246"/>
              <a:gd name="connsiteX2-5" fmla="*/ 39188 w 2207623"/>
              <a:gd name="connsiteY2-6" fmla="*/ 13063 h 2129246"/>
              <a:gd name="connsiteX3-7" fmla="*/ 0 w 2207623"/>
              <a:gd name="connsiteY3-8" fmla="*/ 2129246 h 2129246"/>
              <a:gd name="connsiteX0-9" fmla="*/ 2168435 w 2168435"/>
              <a:gd name="connsiteY0-10" fmla="*/ 0 h 2129246"/>
              <a:gd name="connsiteX1-11" fmla="*/ 2168435 w 2168435"/>
              <a:gd name="connsiteY1-12" fmla="*/ 0 h 2129246"/>
              <a:gd name="connsiteX2-13" fmla="*/ 0 w 2168435"/>
              <a:gd name="connsiteY2-14" fmla="*/ 13063 h 2129246"/>
              <a:gd name="connsiteX3-15" fmla="*/ 0 w 2168435"/>
              <a:gd name="connsiteY3-16" fmla="*/ 2129246 h 2129246"/>
              <a:gd name="connsiteX0-17" fmla="*/ 2168435 w 2168435"/>
              <a:gd name="connsiteY0-18" fmla="*/ 0 h 2283736"/>
              <a:gd name="connsiteX1-19" fmla="*/ 2168435 w 2168435"/>
              <a:gd name="connsiteY1-20" fmla="*/ 0 h 2283736"/>
              <a:gd name="connsiteX2-21" fmla="*/ 0 w 2168435"/>
              <a:gd name="connsiteY2-22" fmla="*/ 13063 h 2283736"/>
              <a:gd name="connsiteX3-23" fmla="*/ 0 w 2168435"/>
              <a:gd name="connsiteY3-24" fmla="*/ 2129246 h 2283736"/>
              <a:gd name="connsiteX4" fmla="*/ 13063 w 2168435"/>
              <a:gd name="connsiteY4" fmla="*/ 2121294 h 2283736"/>
              <a:gd name="connsiteX0-25" fmla="*/ 2169282 w 2169282"/>
              <a:gd name="connsiteY0-26" fmla="*/ 0 h 2378433"/>
              <a:gd name="connsiteX1-27" fmla="*/ 2169282 w 2169282"/>
              <a:gd name="connsiteY1-28" fmla="*/ 0 h 2378433"/>
              <a:gd name="connsiteX2-29" fmla="*/ 847 w 2169282"/>
              <a:gd name="connsiteY2-30" fmla="*/ 13063 h 2378433"/>
              <a:gd name="connsiteX3-31" fmla="*/ 847 w 2169282"/>
              <a:gd name="connsiteY3-32" fmla="*/ 2129246 h 2378433"/>
              <a:gd name="connsiteX4-33" fmla="*/ 847 w 2169282"/>
              <a:gd name="connsiteY4-34" fmla="*/ 2356426 h 2378433"/>
              <a:gd name="connsiteX0-35" fmla="*/ 2168435 w 2730137"/>
              <a:gd name="connsiteY0-36" fmla="*/ 0 h 2298205"/>
              <a:gd name="connsiteX1-37" fmla="*/ 2168435 w 2730137"/>
              <a:gd name="connsiteY1-38" fmla="*/ 0 h 2298205"/>
              <a:gd name="connsiteX2-39" fmla="*/ 0 w 2730137"/>
              <a:gd name="connsiteY2-40" fmla="*/ 13063 h 2298205"/>
              <a:gd name="connsiteX3-41" fmla="*/ 0 w 2730137"/>
              <a:gd name="connsiteY3-42" fmla="*/ 2129246 h 2298205"/>
              <a:gd name="connsiteX4-43" fmla="*/ 2730137 w 2730137"/>
              <a:gd name="connsiteY4-44" fmla="*/ 2173546 h 2298205"/>
              <a:gd name="connsiteX0-45" fmla="*/ 2168467 w 2730169"/>
              <a:gd name="connsiteY0-46" fmla="*/ 0 h 2173604"/>
              <a:gd name="connsiteX1-47" fmla="*/ 2168467 w 2730169"/>
              <a:gd name="connsiteY1-48" fmla="*/ 0 h 2173604"/>
              <a:gd name="connsiteX2-49" fmla="*/ 32 w 2730169"/>
              <a:gd name="connsiteY2-50" fmla="*/ 13063 h 2173604"/>
              <a:gd name="connsiteX3-51" fmla="*/ 32 w 2730169"/>
              <a:gd name="connsiteY3-52" fmla="*/ 2129246 h 2173604"/>
              <a:gd name="connsiteX4-53" fmla="*/ 2730169 w 2730169"/>
              <a:gd name="connsiteY4-54" fmla="*/ 2173546 h 2173604"/>
              <a:gd name="connsiteX0-55" fmla="*/ 2168468 w 2664856"/>
              <a:gd name="connsiteY0-56" fmla="*/ 0 h 2131886"/>
              <a:gd name="connsiteX1-57" fmla="*/ 2168468 w 2664856"/>
              <a:gd name="connsiteY1-58" fmla="*/ 0 h 2131886"/>
              <a:gd name="connsiteX2-59" fmla="*/ 33 w 2664856"/>
              <a:gd name="connsiteY2-60" fmla="*/ 13063 h 2131886"/>
              <a:gd name="connsiteX3-61" fmla="*/ 33 w 2664856"/>
              <a:gd name="connsiteY3-62" fmla="*/ 2129246 h 2131886"/>
              <a:gd name="connsiteX4-63" fmla="*/ 2664856 w 2664856"/>
              <a:gd name="connsiteY4-64" fmla="*/ 2108231 h 2131886"/>
              <a:gd name="connsiteX0-65" fmla="*/ 2168461 w 3461683"/>
              <a:gd name="connsiteY0-66" fmla="*/ 0 h 2147635"/>
              <a:gd name="connsiteX1-67" fmla="*/ 2168461 w 3461683"/>
              <a:gd name="connsiteY1-68" fmla="*/ 0 h 2147635"/>
              <a:gd name="connsiteX2-69" fmla="*/ 26 w 3461683"/>
              <a:gd name="connsiteY2-70" fmla="*/ 13063 h 2147635"/>
              <a:gd name="connsiteX3-71" fmla="*/ 26 w 3461683"/>
              <a:gd name="connsiteY3-72" fmla="*/ 2129246 h 2147635"/>
              <a:gd name="connsiteX4-73" fmla="*/ 3461683 w 3461683"/>
              <a:gd name="connsiteY4-74" fmla="*/ 2147420 h 2147635"/>
              <a:gd name="connsiteX0-75" fmla="*/ 2168461 w 3718102"/>
              <a:gd name="connsiteY0-76" fmla="*/ 0 h 2147635"/>
              <a:gd name="connsiteX1-77" fmla="*/ 2168461 w 3718102"/>
              <a:gd name="connsiteY1-78" fmla="*/ 0 h 2147635"/>
              <a:gd name="connsiteX2-79" fmla="*/ 26 w 3718102"/>
              <a:gd name="connsiteY2-80" fmla="*/ 13063 h 2147635"/>
              <a:gd name="connsiteX3-81" fmla="*/ 26 w 3718102"/>
              <a:gd name="connsiteY3-82" fmla="*/ 2129246 h 2147635"/>
              <a:gd name="connsiteX4-83" fmla="*/ 3461683 w 3718102"/>
              <a:gd name="connsiteY4-84" fmla="*/ 2147420 h 2147635"/>
              <a:gd name="connsiteX5" fmla="*/ 3461683 w 3718102"/>
              <a:gd name="connsiteY5" fmla="*/ 2134357 h 2147635"/>
              <a:gd name="connsiteX0-85" fmla="*/ 2168461 w 3781024"/>
              <a:gd name="connsiteY0-86" fmla="*/ 0 h 3597400"/>
              <a:gd name="connsiteX1-87" fmla="*/ 2168461 w 3781024"/>
              <a:gd name="connsiteY1-88" fmla="*/ 0 h 3597400"/>
              <a:gd name="connsiteX2-89" fmla="*/ 26 w 3781024"/>
              <a:gd name="connsiteY2-90" fmla="*/ 13063 h 3597400"/>
              <a:gd name="connsiteX3-91" fmla="*/ 26 w 3781024"/>
              <a:gd name="connsiteY3-92" fmla="*/ 2129246 h 3597400"/>
              <a:gd name="connsiteX4-93" fmla="*/ 3461683 w 3781024"/>
              <a:gd name="connsiteY4-94" fmla="*/ 2147420 h 3597400"/>
              <a:gd name="connsiteX5-95" fmla="*/ 3657626 w 3781024"/>
              <a:gd name="connsiteY5-96" fmla="*/ 3597397 h 3597400"/>
              <a:gd name="connsiteX0-97" fmla="*/ 2168461 w 3657626"/>
              <a:gd name="connsiteY0-98" fmla="*/ 0 h 3597400"/>
              <a:gd name="connsiteX1-99" fmla="*/ 2168461 w 3657626"/>
              <a:gd name="connsiteY1-100" fmla="*/ 0 h 3597400"/>
              <a:gd name="connsiteX2-101" fmla="*/ 26 w 3657626"/>
              <a:gd name="connsiteY2-102" fmla="*/ 13063 h 3597400"/>
              <a:gd name="connsiteX3-103" fmla="*/ 26 w 3657626"/>
              <a:gd name="connsiteY3-104" fmla="*/ 2129246 h 3597400"/>
              <a:gd name="connsiteX4-105" fmla="*/ 3461683 w 3657626"/>
              <a:gd name="connsiteY4-106" fmla="*/ 2147420 h 3597400"/>
              <a:gd name="connsiteX5-107" fmla="*/ 3657626 w 3657626"/>
              <a:gd name="connsiteY5-108" fmla="*/ 3597397 h 3597400"/>
              <a:gd name="connsiteX0-109" fmla="*/ 2168461 w 3500872"/>
              <a:gd name="connsiteY0-110" fmla="*/ 0 h 3610463"/>
              <a:gd name="connsiteX1-111" fmla="*/ 2168461 w 3500872"/>
              <a:gd name="connsiteY1-112" fmla="*/ 0 h 3610463"/>
              <a:gd name="connsiteX2-113" fmla="*/ 26 w 3500872"/>
              <a:gd name="connsiteY2-114" fmla="*/ 13063 h 3610463"/>
              <a:gd name="connsiteX3-115" fmla="*/ 26 w 3500872"/>
              <a:gd name="connsiteY3-116" fmla="*/ 2129246 h 3610463"/>
              <a:gd name="connsiteX4-117" fmla="*/ 3461683 w 3500872"/>
              <a:gd name="connsiteY4-118" fmla="*/ 2147420 h 3610463"/>
              <a:gd name="connsiteX5-119" fmla="*/ 3500872 w 3500872"/>
              <a:gd name="connsiteY5-120" fmla="*/ 3610460 h 3610463"/>
              <a:gd name="connsiteX0-121" fmla="*/ 2168461 w 3461683"/>
              <a:gd name="connsiteY0-122" fmla="*/ 0 h 3597400"/>
              <a:gd name="connsiteX1-123" fmla="*/ 2168461 w 3461683"/>
              <a:gd name="connsiteY1-124" fmla="*/ 0 h 3597400"/>
              <a:gd name="connsiteX2-125" fmla="*/ 26 w 3461683"/>
              <a:gd name="connsiteY2-126" fmla="*/ 13063 h 3597400"/>
              <a:gd name="connsiteX3-127" fmla="*/ 26 w 3461683"/>
              <a:gd name="connsiteY3-128" fmla="*/ 2129246 h 3597400"/>
              <a:gd name="connsiteX4-129" fmla="*/ 3461683 w 3461683"/>
              <a:gd name="connsiteY4-130" fmla="*/ 2147420 h 3597400"/>
              <a:gd name="connsiteX5-131" fmla="*/ 3461683 w 3461683"/>
              <a:gd name="connsiteY5-132" fmla="*/ 3597397 h 3597400"/>
              <a:gd name="connsiteX0-133" fmla="*/ 2168461 w 3474746"/>
              <a:gd name="connsiteY0-134" fmla="*/ 0 h 3584337"/>
              <a:gd name="connsiteX1-135" fmla="*/ 2168461 w 3474746"/>
              <a:gd name="connsiteY1-136" fmla="*/ 0 h 3584337"/>
              <a:gd name="connsiteX2-137" fmla="*/ 26 w 3474746"/>
              <a:gd name="connsiteY2-138" fmla="*/ 13063 h 3584337"/>
              <a:gd name="connsiteX3-139" fmla="*/ 26 w 3474746"/>
              <a:gd name="connsiteY3-140" fmla="*/ 2129246 h 3584337"/>
              <a:gd name="connsiteX4-141" fmla="*/ 3461683 w 3474746"/>
              <a:gd name="connsiteY4-142" fmla="*/ 2147420 h 3584337"/>
              <a:gd name="connsiteX5-143" fmla="*/ 3474746 w 3474746"/>
              <a:gd name="connsiteY5-144" fmla="*/ 3584334 h 3584337"/>
              <a:gd name="connsiteX0-145" fmla="*/ 2168461 w 3461683"/>
              <a:gd name="connsiteY0-146" fmla="*/ 0 h 2147635"/>
              <a:gd name="connsiteX1-147" fmla="*/ 2168461 w 3461683"/>
              <a:gd name="connsiteY1-148" fmla="*/ 0 h 2147635"/>
              <a:gd name="connsiteX2-149" fmla="*/ 26 w 3461683"/>
              <a:gd name="connsiteY2-150" fmla="*/ 13063 h 2147635"/>
              <a:gd name="connsiteX3-151" fmla="*/ 26 w 3461683"/>
              <a:gd name="connsiteY3-152" fmla="*/ 2129246 h 2147635"/>
              <a:gd name="connsiteX4-153" fmla="*/ 3461683 w 3461683"/>
              <a:gd name="connsiteY4-154" fmla="*/ 2147420 h 2147635"/>
              <a:gd name="connsiteX0-155" fmla="*/ 2168461 w 3461683"/>
              <a:gd name="connsiteY0-156" fmla="*/ 0 h 2147635"/>
              <a:gd name="connsiteX1-157" fmla="*/ 2168461 w 3461683"/>
              <a:gd name="connsiteY1-158" fmla="*/ 0 h 2147635"/>
              <a:gd name="connsiteX2-159" fmla="*/ 26 w 3461683"/>
              <a:gd name="connsiteY2-160" fmla="*/ 13063 h 2147635"/>
              <a:gd name="connsiteX3-161" fmla="*/ 26 w 3461683"/>
              <a:gd name="connsiteY3-162" fmla="*/ 2129246 h 2147635"/>
              <a:gd name="connsiteX4-163" fmla="*/ 3461683 w 3461683"/>
              <a:gd name="connsiteY4-164" fmla="*/ 2147420 h 2147635"/>
              <a:gd name="connsiteX0-165" fmla="*/ 2168461 w 3461683"/>
              <a:gd name="connsiteY0-166" fmla="*/ 0 h 2147635"/>
              <a:gd name="connsiteX1-167" fmla="*/ 2168461 w 3461683"/>
              <a:gd name="connsiteY1-168" fmla="*/ 0 h 2147635"/>
              <a:gd name="connsiteX2-169" fmla="*/ 26 w 3461683"/>
              <a:gd name="connsiteY2-170" fmla="*/ 13063 h 2147635"/>
              <a:gd name="connsiteX3-171" fmla="*/ 26 w 3461683"/>
              <a:gd name="connsiteY3-172" fmla="*/ 2129246 h 2147635"/>
              <a:gd name="connsiteX4-173" fmla="*/ 3461683 w 3461683"/>
              <a:gd name="connsiteY4-174" fmla="*/ 2147420 h 2147635"/>
              <a:gd name="connsiteX0-175" fmla="*/ 2168435 w 2168435"/>
              <a:gd name="connsiteY0-176" fmla="*/ 0 h 2129246"/>
              <a:gd name="connsiteX1-177" fmla="*/ 2168435 w 2168435"/>
              <a:gd name="connsiteY1-178" fmla="*/ 0 h 2129246"/>
              <a:gd name="connsiteX2-179" fmla="*/ 0 w 2168435"/>
              <a:gd name="connsiteY2-180" fmla="*/ 13063 h 2129246"/>
              <a:gd name="connsiteX3-181" fmla="*/ 0 w 2168435"/>
              <a:gd name="connsiteY3-182" fmla="*/ 2129246 h 2129246"/>
              <a:gd name="connsiteX0-183" fmla="*/ 2168435 w 2168435"/>
              <a:gd name="connsiteY0-184" fmla="*/ 0 h 1753326"/>
              <a:gd name="connsiteX1-185" fmla="*/ 2168435 w 2168435"/>
              <a:gd name="connsiteY1-186" fmla="*/ 0 h 1753326"/>
              <a:gd name="connsiteX2-187" fmla="*/ 0 w 2168435"/>
              <a:gd name="connsiteY2-188" fmla="*/ 13063 h 1753326"/>
              <a:gd name="connsiteX3-189" fmla="*/ 0 w 2168435"/>
              <a:gd name="connsiteY3-190" fmla="*/ 1753326 h 17533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168435" h="1753326">
                <a:moveTo>
                  <a:pt x="2168435" y="0"/>
                </a:moveTo>
                <a:lnTo>
                  <a:pt x="2168435" y="0"/>
                </a:lnTo>
                <a:cubicBezTo>
                  <a:pt x="1097451" y="26775"/>
                  <a:pt x="1820146" y="13063"/>
                  <a:pt x="0" y="13063"/>
                </a:cubicBezTo>
                <a:lnTo>
                  <a:pt x="0" y="1753326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-17417" y="1645675"/>
            <a:ext cx="4493623" cy="2682240"/>
          </a:xfrm>
          <a:custGeom>
            <a:avLst/>
            <a:gdLst>
              <a:gd name="connsiteX0" fmla="*/ 3370217 w 3370217"/>
              <a:gd name="connsiteY0" fmla="*/ 0 h 2011680"/>
              <a:gd name="connsiteX1" fmla="*/ 666206 w 3370217"/>
              <a:gd name="connsiteY1" fmla="*/ 0 h 2011680"/>
              <a:gd name="connsiteX2" fmla="*/ 0 w 3370217"/>
              <a:gd name="connsiteY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217" h="2011680">
                <a:moveTo>
                  <a:pt x="3370217" y="0"/>
                </a:moveTo>
                <a:lnTo>
                  <a:pt x="666206" y="0"/>
                </a:lnTo>
                <a:lnTo>
                  <a:pt x="0" y="201168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7680960" y="2551366"/>
            <a:ext cx="4511040" cy="2490652"/>
          </a:xfrm>
          <a:custGeom>
            <a:avLst/>
            <a:gdLst>
              <a:gd name="connsiteX0" fmla="*/ 0 w 3383280"/>
              <a:gd name="connsiteY0" fmla="*/ 0 h 1867989"/>
              <a:gd name="connsiteX1" fmla="*/ 2286000 w 3383280"/>
              <a:gd name="connsiteY1" fmla="*/ 0 h 1867989"/>
              <a:gd name="connsiteX2" fmla="*/ 3383280 w 3383280"/>
              <a:gd name="connsiteY2" fmla="*/ 1867989 h 186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1867989">
                <a:moveTo>
                  <a:pt x="0" y="0"/>
                </a:moveTo>
                <a:lnTo>
                  <a:pt x="2286000" y="0"/>
                </a:lnTo>
                <a:lnTo>
                  <a:pt x="3383280" y="1867989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914606" y="5349214"/>
            <a:ext cx="3338053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引进省外到位资金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145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亿元，增长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20.8%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，实际直接利用外资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3145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万美元，增长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20.1%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。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algn="ctr"/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外贸进出口总额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3228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万美元，增长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20%</a:t>
            </a:r>
            <a:r>
              <a:rPr lang="zh-CN" altLang="zh-CN" sz="1600" b="1" dirty="0" smtClean="0">
                <a:solidFill>
                  <a:schemeClr val="bg1">
                    <a:lumMod val="50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9456" y="1700809"/>
            <a:ext cx="2592288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2015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年，完成地方生产总值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149.09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亿元，增长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15.4%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。公共财政预算收入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7.37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亿元，增长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7.11%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  <a:p>
            <a:pPr lvl="0" algn="ctr">
              <a:defRPr/>
            </a:pPr>
            <a:endParaRPr lang="zh-CN" altLang="en-US" sz="1600" b="0" kern="0" dirty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24193" y="2660916"/>
            <a:ext cx="3010385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城、乡常住居民人均可支配收入分别增长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11.9%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、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10.6%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。</a:t>
            </a:r>
            <a:endParaRPr lang="zh-CN" altLang="en-US" sz="1600" dirty="0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1424" y="4581129"/>
            <a:ext cx="278430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固定资产投资（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500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万口径）完成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220.36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亿元，增长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23.8%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。社会消费品零售总额完成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19.53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亿元，增长</a:t>
            </a:r>
            <a:r>
              <a:rPr lang="en-US" altLang="zh-CN" sz="1600" dirty="0" smtClean="0">
                <a:latin typeface="方正兰亭黑简体" pitchFamily="2" charset="-122"/>
                <a:ea typeface="方正兰亭黑简体" pitchFamily="2" charset="-122"/>
              </a:rPr>
              <a:t>12.7%</a:t>
            </a:r>
            <a:r>
              <a:rPr lang="zh-CN" altLang="zh-CN" sz="1600" dirty="0" smtClean="0">
                <a:latin typeface="方正兰亭黑简体" pitchFamily="2" charset="-122"/>
                <a:ea typeface="方正兰亭黑简体" pitchFamily="2" charset="-122"/>
              </a:rPr>
              <a:t>。</a:t>
            </a:r>
            <a:endParaRPr lang="en-US" altLang="zh-CN" sz="1600" dirty="0" smtClean="0">
              <a:latin typeface="方正兰亭黑简体" pitchFamily="2" charset="-122"/>
              <a:ea typeface="方正兰亭黑简体" pitchFamily="2" charset="-122"/>
            </a:endParaRPr>
          </a:p>
          <a:p>
            <a:pPr lvl="0" algn="ctr">
              <a:defRPr/>
            </a:pPr>
            <a:endParaRPr lang="zh-CN" altLang="en-US" sz="1600" dirty="0"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51" name="组合 14"/>
          <p:cNvGrpSpPr/>
          <p:nvPr/>
        </p:nvGrpSpPr>
        <p:grpSpPr>
          <a:xfrm>
            <a:off x="4655841" y="2431251"/>
            <a:ext cx="1983100" cy="1983100"/>
            <a:chOff x="3491880" y="1823438"/>
            <a:chExt cx="1487325" cy="1487325"/>
          </a:xfrm>
        </p:grpSpPr>
        <p:sp>
          <p:nvSpPr>
            <p:cNvPr id="52" name="椭圆 51"/>
            <p:cNvSpPr/>
            <p:nvPr/>
          </p:nvSpPr>
          <p:spPr>
            <a:xfrm>
              <a:off x="3491880" y="1823438"/>
              <a:ext cx="1487325" cy="1487325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94251" y="2223904"/>
              <a:ext cx="657872" cy="69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7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itchFamily="2" charset="-122"/>
                  <a:ea typeface="方正兰亭黑简体" pitchFamily="2" charset="-122"/>
                </a:rPr>
                <a:t>经济</a:t>
              </a:r>
              <a:endParaRPr lang="en-US" altLang="zh-CN" sz="27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endParaRPr>
            </a:p>
            <a:p>
              <a:pPr lvl="0" algn="ctr">
                <a:defRPr/>
              </a:pPr>
              <a:r>
                <a:rPr lang="zh-CN" altLang="en-US" sz="27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itchFamily="2" charset="-122"/>
                  <a:ea typeface="方正兰亭黑简体" pitchFamily="2" charset="-122"/>
                </a:rPr>
                <a:t>状况</a:t>
              </a:r>
              <a:endParaRPr lang="zh-CN" altLang="en-US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6914606" y="5285855"/>
            <a:ext cx="3452465" cy="1588831"/>
          </a:xfrm>
          <a:custGeom>
            <a:avLst/>
            <a:gdLst>
              <a:gd name="connsiteX0" fmla="*/ 0 w 3984172"/>
              <a:gd name="connsiteY0" fmla="*/ 13063 h 2926080"/>
              <a:gd name="connsiteX1" fmla="*/ 2586446 w 3984172"/>
              <a:gd name="connsiteY1" fmla="*/ 0 h 2926080"/>
              <a:gd name="connsiteX2" fmla="*/ 3984172 w 3984172"/>
              <a:gd name="connsiteY2" fmla="*/ 2926080 h 2926080"/>
              <a:gd name="connsiteX0-1" fmla="*/ 0 w 2599509"/>
              <a:gd name="connsiteY0-2" fmla="*/ 13063 h 1476103"/>
              <a:gd name="connsiteX1-3" fmla="*/ 2586446 w 2599509"/>
              <a:gd name="connsiteY1-4" fmla="*/ 0 h 1476103"/>
              <a:gd name="connsiteX2-5" fmla="*/ 2599509 w 2599509"/>
              <a:gd name="connsiteY2-6" fmla="*/ 1476103 h 1476103"/>
              <a:gd name="connsiteX0-7" fmla="*/ 0 w 2600476"/>
              <a:gd name="connsiteY0-8" fmla="*/ 13063 h 1585444"/>
              <a:gd name="connsiteX1-9" fmla="*/ 2586446 w 2600476"/>
              <a:gd name="connsiteY1-10" fmla="*/ 0 h 1585444"/>
              <a:gd name="connsiteX2-11" fmla="*/ 2599509 w 2600476"/>
              <a:gd name="connsiteY2-12" fmla="*/ 1476103 h 1585444"/>
              <a:gd name="connsiteX3" fmla="*/ 2599510 w 2600476"/>
              <a:gd name="connsiteY3" fmla="*/ 1476104 h 1585444"/>
              <a:gd name="connsiteX0-13" fmla="*/ 0 w 2600476"/>
              <a:gd name="connsiteY0-14" fmla="*/ 13063 h 1687088"/>
              <a:gd name="connsiteX1-15" fmla="*/ 2586446 w 2600476"/>
              <a:gd name="connsiteY1-16" fmla="*/ 0 h 1687088"/>
              <a:gd name="connsiteX2-17" fmla="*/ 2599509 w 2600476"/>
              <a:gd name="connsiteY2-18" fmla="*/ 1476103 h 1687088"/>
              <a:gd name="connsiteX3-19" fmla="*/ 2599510 w 2600476"/>
              <a:gd name="connsiteY3-20" fmla="*/ 1685109 h 1687088"/>
              <a:gd name="connsiteX0-21" fmla="*/ 0 w 3958047"/>
              <a:gd name="connsiteY0-22" fmla="*/ 13063 h 1666247"/>
              <a:gd name="connsiteX1-23" fmla="*/ 2586446 w 3958047"/>
              <a:gd name="connsiteY1-24" fmla="*/ 0 h 1666247"/>
              <a:gd name="connsiteX2-25" fmla="*/ 2599509 w 3958047"/>
              <a:gd name="connsiteY2-26" fmla="*/ 1476103 h 1666247"/>
              <a:gd name="connsiteX3-27" fmla="*/ 3958047 w 3958047"/>
              <a:gd name="connsiteY3-28" fmla="*/ 1658984 h 1666247"/>
              <a:gd name="connsiteX0-29" fmla="*/ 0 w 3958047"/>
              <a:gd name="connsiteY0-30" fmla="*/ 13063 h 1658984"/>
              <a:gd name="connsiteX1-31" fmla="*/ 2586446 w 3958047"/>
              <a:gd name="connsiteY1-32" fmla="*/ 0 h 1658984"/>
              <a:gd name="connsiteX2-33" fmla="*/ 2599509 w 3958047"/>
              <a:gd name="connsiteY2-34" fmla="*/ 1476103 h 1658984"/>
              <a:gd name="connsiteX3-35" fmla="*/ 3958047 w 3958047"/>
              <a:gd name="connsiteY3-36" fmla="*/ 1658984 h 1658984"/>
              <a:gd name="connsiteX0-37" fmla="*/ 0 w 3958047"/>
              <a:gd name="connsiteY0-38" fmla="*/ 13063 h 1515292"/>
              <a:gd name="connsiteX1-39" fmla="*/ 2586446 w 3958047"/>
              <a:gd name="connsiteY1-40" fmla="*/ 0 h 1515292"/>
              <a:gd name="connsiteX2-41" fmla="*/ 2599509 w 3958047"/>
              <a:gd name="connsiteY2-42" fmla="*/ 1476103 h 1515292"/>
              <a:gd name="connsiteX3-43" fmla="*/ 3958047 w 3958047"/>
              <a:gd name="connsiteY3-44" fmla="*/ 1515292 h 1515292"/>
              <a:gd name="connsiteX0-45" fmla="*/ 0 w 2599509"/>
              <a:gd name="connsiteY0-46" fmla="*/ 13063 h 1476103"/>
              <a:gd name="connsiteX1-47" fmla="*/ 2586446 w 2599509"/>
              <a:gd name="connsiteY1-48" fmla="*/ 0 h 1476103"/>
              <a:gd name="connsiteX2-49" fmla="*/ 2599509 w 2599509"/>
              <a:gd name="connsiteY2-50" fmla="*/ 1476103 h 1476103"/>
              <a:gd name="connsiteX0-51" fmla="*/ 0 w 2589349"/>
              <a:gd name="connsiteY0-52" fmla="*/ 13063 h 1191623"/>
              <a:gd name="connsiteX1-53" fmla="*/ 2586446 w 2589349"/>
              <a:gd name="connsiteY1-54" fmla="*/ 0 h 1191623"/>
              <a:gd name="connsiteX2-55" fmla="*/ 2589349 w 2589349"/>
              <a:gd name="connsiteY2-56" fmla="*/ 1191623 h 1191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89349" h="1191623">
                <a:moveTo>
                  <a:pt x="0" y="13063"/>
                </a:moveTo>
                <a:lnTo>
                  <a:pt x="2586446" y="0"/>
                </a:lnTo>
                <a:cubicBezTo>
                  <a:pt x="2587414" y="397208"/>
                  <a:pt x="2588381" y="794415"/>
                  <a:pt x="2589349" y="119162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4713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文化旅游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 rot="14400000">
            <a:off x="5977357" y="1473298"/>
            <a:ext cx="3215479" cy="294415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 rot="7200000" flipV="1">
            <a:off x="5977357" y="2936105"/>
            <a:ext cx="3215479" cy="294415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16200000" flipH="1" flipV="1">
            <a:off x="3398634" y="2173389"/>
            <a:ext cx="3215479" cy="294415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rgbClr val="CCEC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21917" tIns="60958" rIns="121917" bIns="6095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7" name="组合 19"/>
          <p:cNvGrpSpPr/>
          <p:nvPr/>
        </p:nvGrpSpPr>
        <p:grpSpPr>
          <a:xfrm>
            <a:off x="4656953" y="2038701"/>
            <a:ext cx="3286259" cy="3286259"/>
            <a:chOff x="3492715" y="1529026"/>
            <a:chExt cx="2464694" cy="2464694"/>
          </a:xfrm>
        </p:grpSpPr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3492715" y="1529026"/>
              <a:ext cx="2464694" cy="2464694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 w="1270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3593831" y="1630142"/>
              <a:ext cx="2263727" cy="2263727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57150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Arc 39"/>
            <p:cNvSpPr/>
            <p:nvPr/>
          </p:nvSpPr>
          <p:spPr bwMode="auto">
            <a:xfrm rot="884024">
              <a:off x="4829970" y="1952448"/>
              <a:ext cx="955543" cy="953015"/>
            </a:xfrm>
            <a:custGeom>
              <a:avLst/>
              <a:gdLst>
                <a:gd name="G0" fmla="+- 0 0 0"/>
                <a:gd name="G1" fmla="+- 20637 0 0"/>
                <a:gd name="G2" fmla="+- 21600 0 0"/>
                <a:gd name="T0" fmla="*/ 6379 w 20646"/>
                <a:gd name="T1" fmla="*/ 0 h 20637"/>
                <a:gd name="T2" fmla="*/ 20646 w 20646"/>
                <a:gd name="T3" fmla="*/ 14290 h 20637"/>
                <a:gd name="T4" fmla="*/ 0 w 20646"/>
                <a:gd name="T5" fmla="*/ 20637 h 2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6" h="20637" fill="none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</a:path>
                <a:path w="20646" h="20637" stroke="0" extrusionOk="0">
                  <a:moveTo>
                    <a:pt x="6378" y="0"/>
                  </a:moveTo>
                  <a:cubicBezTo>
                    <a:pt x="13205" y="2110"/>
                    <a:pt x="18546" y="7460"/>
                    <a:pt x="20646" y="14289"/>
                  </a:cubicBezTo>
                  <a:lnTo>
                    <a:pt x="0" y="206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Arc 40"/>
            <p:cNvSpPr/>
            <p:nvPr/>
          </p:nvSpPr>
          <p:spPr bwMode="auto">
            <a:xfrm rot="4500000">
              <a:off x="4847665" y="2622339"/>
              <a:ext cx="955543" cy="968183"/>
            </a:xfrm>
            <a:custGeom>
              <a:avLst/>
              <a:gdLst>
                <a:gd name="G0" fmla="+- 0 0 0"/>
                <a:gd name="G1" fmla="+- 20919 0 0"/>
                <a:gd name="G2" fmla="+- 21600 0 0"/>
                <a:gd name="T0" fmla="*/ 5380 w 20690"/>
                <a:gd name="T1" fmla="*/ 0 h 20919"/>
                <a:gd name="T2" fmla="*/ 20690 w 20690"/>
                <a:gd name="T3" fmla="*/ 14717 h 20919"/>
                <a:gd name="T4" fmla="*/ 0 w 20690"/>
                <a:gd name="T5" fmla="*/ 20919 h 20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0" h="20919" fill="none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</a:path>
                <a:path w="20690" h="20919" stroke="0" extrusionOk="0">
                  <a:moveTo>
                    <a:pt x="5380" y="-1"/>
                  </a:moveTo>
                  <a:cubicBezTo>
                    <a:pt x="12709" y="1884"/>
                    <a:pt x="18517" y="7467"/>
                    <a:pt x="20690" y="14716"/>
                  </a:cubicBezTo>
                  <a:lnTo>
                    <a:pt x="0" y="209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Arc 42"/>
            <p:cNvSpPr/>
            <p:nvPr/>
          </p:nvSpPr>
          <p:spPr bwMode="auto">
            <a:xfrm rot="18881224" flipH="1">
              <a:off x="3635752" y="2262474"/>
              <a:ext cx="950487" cy="964390"/>
            </a:xfrm>
            <a:custGeom>
              <a:avLst/>
              <a:gdLst>
                <a:gd name="G0" fmla="+- 0 0 0"/>
                <a:gd name="G1" fmla="+- 20851 0 0"/>
                <a:gd name="G2" fmla="+- 21600 0 0"/>
                <a:gd name="T0" fmla="*/ 5637 w 20584"/>
                <a:gd name="T1" fmla="*/ 0 h 20851"/>
                <a:gd name="T2" fmla="*/ 20584 w 20584"/>
                <a:gd name="T3" fmla="*/ 14306 h 20851"/>
                <a:gd name="T4" fmla="*/ 0 w 20584"/>
                <a:gd name="T5" fmla="*/ 20851 h 20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84" h="20851" fill="none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</a:path>
                <a:path w="20584" h="20851" stroke="0" extrusionOk="0">
                  <a:moveTo>
                    <a:pt x="5637" y="-1"/>
                  </a:moveTo>
                  <a:cubicBezTo>
                    <a:pt x="12728" y="1916"/>
                    <a:pt x="18358" y="7305"/>
                    <a:pt x="20584" y="14305"/>
                  </a:cubicBezTo>
                  <a:lnTo>
                    <a:pt x="0" y="2085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Arc 44"/>
            <p:cNvSpPr/>
            <p:nvPr/>
          </p:nvSpPr>
          <p:spPr bwMode="auto">
            <a:xfrm rot="884024">
              <a:off x="4806614" y="2210971"/>
              <a:ext cx="658516" cy="661043"/>
            </a:xfrm>
            <a:custGeom>
              <a:avLst/>
              <a:gdLst>
                <a:gd name="G0" fmla="+- 0 0 0"/>
                <a:gd name="G1" fmla="+- 20754 0 0"/>
                <a:gd name="G2" fmla="+- 21600 0 0"/>
                <a:gd name="T0" fmla="*/ 5986 w 20590"/>
                <a:gd name="T1" fmla="*/ 0 h 20754"/>
                <a:gd name="T2" fmla="*/ 20590 w 20590"/>
                <a:gd name="T3" fmla="*/ 14225 h 20754"/>
                <a:gd name="T4" fmla="*/ 0 w 20590"/>
                <a:gd name="T5" fmla="*/ 20754 h 2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0" h="20754" fill="none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</a:path>
                <a:path w="20590" h="20754" stroke="0" extrusionOk="0">
                  <a:moveTo>
                    <a:pt x="5985" y="0"/>
                  </a:moveTo>
                  <a:cubicBezTo>
                    <a:pt x="12926" y="2001"/>
                    <a:pt x="18406" y="7339"/>
                    <a:pt x="20589" y="14225"/>
                  </a:cubicBezTo>
                  <a:lnTo>
                    <a:pt x="0" y="2075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Arc 45"/>
            <p:cNvSpPr/>
            <p:nvPr/>
          </p:nvSpPr>
          <p:spPr bwMode="auto">
            <a:xfrm rot="4500000">
              <a:off x="4808473" y="2664664"/>
              <a:ext cx="659780" cy="666099"/>
            </a:xfrm>
            <a:custGeom>
              <a:avLst/>
              <a:gdLst>
                <a:gd name="G0" fmla="+- 0 0 0"/>
                <a:gd name="G1" fmla="+- 20863 0 0"/>
                <a:gd name="G2" fmla="+- 21600 0 0"/>
                <a:gd name="T0" fmla="*/ 5593 w 20718"/>
                <a:gd name="T1" fmla="*/ 0 h 20863"/>
                <a:gd name="T2" fmla="*/ 20718 w 20718"/>
                <a:gd name="T3" fmla="*/ 14753 h 20863"/>
                <a:gd name="T4" fmla="*/ 0 w 20718"/>
                <a:gd name="T5" fmla="*/ 20863 h 20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18" h="20863" fill="none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</a:path>
                <a:path w="20718" h="20863" stroke="0" extrusionOk="0">
                  <a:moveTo>
                    <a:pt x="5593" y="-1"/>
                  </a:moveTo>
                  <a:cubicBezTo>
                    <a:pt x="12859" y="1947"/>
                    <a:pt x="18589" y="7536"/>
                    <a:pt x="20717" y="14753"/>
                  </a:cubicBezTo>
                  <a:lnTo>
                    <a:pt x="0" y="2086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Arc 47"/>
            <p:cNvSpPr/>
            <p:nvPr/>
          </p:nvSpPr>
          <p:spPr bwMode="auto">
            <a:xfrm rot="18984081" flipH="1">
              <a:off x="3988883" y="2418829"/>
              <a:ext cx="657252" cy="663572"/>
            </a:xfrm>
            <a:custGeom>
              <a:avLst/>
              <a:gdLst>
                <a:gd name="G0" fmla="+- 0 0 0"/>
                <a:gd name="G1" fmla="+- 20821 0 0"/>
                <a:gd name="G2" fmla="+- 21600 0 0"/>
                <a:gd name="T0" fmla="*/ 5747 w 20653"/>
                <a:gd name="T1" fmla="*/ 0 h 20821"/>
                <a:gd name="T2" fmla="*/ 20653 w 20653"/>
                <a:gd name="T3" fmla="*/ 14496 h 20821"/>
                <a:gd name="T4" fmla="*/ 0 w 20653"/>
                <a:gd name="T5" fmla="*/ 20821 h 20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53" h="20821" fill="none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</a:path>
                <a:path w="20653" h="20821" stroke="0" extrusionOk="0">
                  <a:moveTo>
                    <a:pt x="5747" y="-1"/>
                  </a:moveTo>
                  <a:cubicBezTo>
                    <a:pt x="12867" y="1965"/>
                    <a:pt x="18490" y="7432"/>
                    <a:pt x="20653" y="14495"/>
                  </a:cubicBezTo>
                  <a:lnTo>
                    <a:pt x="0" y="208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rou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48"/>
            <p:cNvSpPr>
              <a:spLocks noChangeArrowheads="1"/>
            </p:cNvSpPr>
            <p:nvPr/>
          </p:nvSpPr>
          <p:spPr bwMode="auto">
            <a:xfrm>
              <a:off x="4192941" y="2215349"/>
              <a:ext cx="1089521" cy="1089521"/>
            </a:xfrm>
            <a:prstGeom prst="ellipse">
              <a:avLst/>
            </a:prstGeom>
            <a:gradFill rotWithShape="1">
              <a:gsLst>
                <a:gs pos="0">
                  <a:srgbClr val="BDE6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auto">
            <a:xfrm>
              <a:off x="4249818" y="2282338"/>
              <a:ext cx="974503" cy="9719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</a:ln>
            <a:effectLst/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zh-CN" sz="2100" dirty="0" smtClean="0">
                <a:solidFill>
                  <a:srgbClr val="000000"/>
                </a:solidFill>
                <a:ea typeface="HYGothic-Extra" panose="02030600000101010101" pitchFamily="18" charset="-127"/>
              </a:endParaRPr>
            </a:p>
          </p:txBody>
        </p:sp>
        <p:sp>
          <p:nvSpPr>
            <p:cNvPr id="18" name="AutoShape 52"/>
            <p:cNvSpPr>
              <a:spLocks noChangeAspect="1" noChangeArrowheads="1"/>
            </p:cNvSpPr>
            <p:nvPr/>
          </p:nvSpPr>
          <p:spPr bwMode="auto">
            <a:xfrm>
              <a:off x="4251083" y="2283602"/>
              <a:ext cx="971974" cy="971975"/>
            </a:xfrm>
            <a:custGeom>
              <a:avLst/>
              <a:gdLst>
                <a:gd name="G0" fmla="+- 451 0 0"/>
                <a:gd name="G1" fmla="+- 21600 0 451"/>
                <a:gd name="G2" fmla="+- 21600 0 45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51" y="10800"/>
                  </a:moveTo>
                  <a:cubicBezTo>
                    <a:pt x="451" y="16516"/>
                    <a:pt x="5084" y="21149"/>
                    <a:pt x="10800" y="21149"/>
                  </a:cubicBezTo>
                  <a:cubicBezTo>
                    <a:pt x="16516" y="21149"/>
                    <a:pt x="21149" y="16516"/>
                    <a:pt x="21149" y="10800"/>
                  </a:cubicBezTo>
                  <a:cubicBezTo>
                    <a:pt x="21149" y="5084"/>
                    <a:pt x="16516" y="451"/>
                    <a:pt x="10800" y="451"/>
                  </a:cubicBezTo>
                  <a:cubicBezTo>
                    <a:pt x="5084" y="451"/>
                    <a:pt x="451" y="5084"/>
                    <a:pt x="451" y="108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AutoShape 121"/>
            <p:cNvSpPr>
              <a:spLocks noChangeArrowheads="1"/>
            </p:cNvSpPr>
            <p:nvPr/>
          </p:nvSpPr>
          <p:spPr bwMode="auto">
            <a:xfrm>
              <a:off x="3734128" y="2664917"/>
              <a:ext cx="481564" cy="2452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32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Gulim" panose="020B0600000101010101" pitchFamily="34" charset="-127"/>
                </a:rPr>
                <a:t>1</a:t>
              </a:r>
            </a:p>
          </p:txBody>
        </p:sp>
        <p:sp>
          <p:nvSpPr>
            <p:cNvPr id="20" name="AutoShape 122"/>
            <p:cNvSpPr>
              <a:spLocks noChangeArrowheads="1"/>
            </p:cNvSpPr>
            <p:nvPr/>
          </p:nvSpPr>
          <p:spPr bwMode="auto">
            <a:xfrm>
              <a:off x="5282462" y="3028066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32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Gulim" panose="020B0600000101010101" pitchFamily="34" charset="-127"/>
                </a:rPr>
                <a:t>3</a:t>
              </a:r>
            </a:p>
          </p:txBody>
        </p:sp>
        <p:sp>
          <p:nvSpPr>
            <p:cNvPr id="21" name="AutoShape 123"/>
            <p:cNvSpPr>
              <a:spLocks noChangeArrowheads="1"/>
            </p:cNvSpPr>
            <p:nvPr/>
          </p:nvSpPr>
          <p:spPr bwMode="auto">
            <a:xfrm>
              <a:off x="5282462" y="2282338"/>
              <a:ext cx="481563" cy="243941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99CC">
                          <a:gamma/>
                          <a:tint val="31765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3399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5890C8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3200" b="1" dirty="0" smtClean="0">
                  <a:solidFill>
                    <a:srgbClr val="FFFFFF"/>
                  </a:solidFill>
                  <a:latin typeface="Century Gothic" panose="020B0502020202020204" pitchFamily="34" charset="0"/>
                  <a:ea typeface="Gulim" panose="020B0600000101010101" pitchFamily="34" charset="-127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3519" y="2443126"/>
              <a:ext cx="8483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27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itchFamily="2" charset="-122"/>
                  <a:ea typeface="方正兰亭黑简体" pitchFamily="2" charset="-122"/>
                </a:rPr>
                <a:t>文化旅游</a:t>
              </a:r>
              <a:endParaRPr lang="zh-CN" altLang="en-US" sz="2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998669" y="2414200"/>
            <a:ext cx="308988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红色、温泉、生态、文化，是息烽四大顶级旅游资源。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98669" y="4485118"/>
            <a:ext cx="299387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境内有息烽集中营革命历史纪念馆、息烽乌江峡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2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个全国红色旅游经典景区，有半边天文化发祥地；氡温泉；有东汉古墓、明永乐五年盟誓碑等众多历史文化遗存。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0926" y="2756925"/>
            <a:ext cx="3142893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defRPr/>
            </a:pP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       </a:t>
            </a:r>
            <a:r>
              <a:rPr lang="zh-CN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itchFamily="2" charset="-122"/>
                <a:ea typeface="方正兰亭黑简体" pitchFamily="2" charset="-122"/>
              </a:rPr>
              <a:t>息烽县已形成了享天然大氧吧“洗肺”、观息烽集中营“洗脑”、 游浪漫乌江峡“洗眼”、登胜景佛天西望山“洗心”、泡“国泉神汤”息烽温泉“洗身”、品美味阳朗辣子鸡和息烽乌江豆腐鱼“洗胃”的“六洗”旅游品牌。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713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政务环境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0" y="2246489"/>
            <a:ext cx="12192000" cy="4131733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519289" y="1591733"/>
            <a:ext cx="10295467" cy="7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为进一步扩大对外开放，改善投资环境，息烽县对招商工作制定了如下规定：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5422" y="2517422"/>
            <a:ext cx="10690578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1</a:t>
            </a:r>
            <a:r>
              <a:rPr lang="zh-CN" altLang="zh-CN" sz="1600" dirty="0" smtClean="0">
                <a:solidFill>
                  <a:schemeClr val="bg1"/>
                </a:solidFill>
              </a:rPr>
              <a:t>、实行招商引资“三不限”政策。除国家法律法规和产业政策明令禁止的产业外，对到我县投资项目实行不限制产业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zh-CN" altLang="zh-CN" sz="1600" dirty="0" smtClean="0">
                <a:solidFill>
                  <a:schemeClr val="bg1"/>
                </a:solidFill>
              </a:rPr>
              <a:t>行业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  <a:r>
              <a:rPr lang="zh-CN" altLang="zh-CN" sz="1600" dirty="0" smtClean="0">
                <a:solidFill>
                  <a:schemeClr val="bg1"/>
                </a:solidFill>
              </a:rPr>
              <a:t>、不限制规模、不限制方式。对投资我县的“三高”农业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zh-CN" altLang="zh-CN" sz="1600" dirty="0" smtClean="0">
                <a:solidFill>
                  <a:schemeClr val="bg1"/>
                </a:solidFill>
              </a:rPr>
              <a:t>高质、高产、高效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  <a:r>
              <a:rPr lang="zh-CN" altLang="zh-CN" sz="1600" dirty="0" smtClean="0">
                <a:solidFill>
                  <a:schemeClr val="bg1"/>
                </a:solidFill>
              </a:rPr>
              <a:t>、高新技术产业、贸易服务业、教育卫生、基础设施建设等给予积极鼓励。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zh-CN" altLang="zh-CN" sz="1600" dirty="0" smtClean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2</a:t>
            </a:r>
            <a:r>
              <a:rPr lang="zh-CN" altLang="zh-CN" sz="1600" dirty="0" smtClean="0">
                <a:solidFill>
                  <a:schemeClr val="bg1"/>
                </a:solidFill>
              </a:rPr>
              <a:t>、县人民政府专门设立招商引资“一站办”服务机构，从县有关职能部门抽人在县招商引资局具体办公。各部门严格按照“一站办”规定时限为投资者提供优质服务。投资企业所涉及的行政许可事项一律对外公布，凡未经公布的行政许可规定，不得作为行政许可的依据。投资企业所涉及的行政执法机关一律对外公布，凡未经公布的行政执法机构，一律不得对外行使行政执法职能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zh-CN" altLang="zh-CN" sz="1600" dirty="0" smtClean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3</a:t>
            </a:r>
            <a:r>
              <a:rPr lang="zh-CN" altLang="zh-CN" sz="1600" dirty="0" smtClean="0">
                <a:solidFill>
                  <a:schemeClr val="bg1"/>
                </a:solidFill>
              </a:rPr>
              <a:t>、对投资企业实行“</a:t>
            </a:r>
            <a:r>
              <a:rPr lang="en-US" altLang="zh-CN" sz="1600" dirty="0" smtClean="0">
                <a:solidFill>
                  <a:schemeClr val="bg1"/>
                </a:solidFill>
              </a:rPr>
              <a:t>24</a:t>
            </a:r>
            <a:r>
              <a:rPr lang="zh-CN" altLang="zh-CN" sz="1600" dirty="0" smtClean="0">
                <a:solidFill>
                  <a:schemeClr val="bg1"/>
                </a:solidFill>
              </a:rPr>
              <a:t>小时服务承诺制”，县有关部门</a:t>
            </a:r>
            <a:r>
              <a:rPr lang="en-US" altLang="zh-CN" sz="1600" dirty="0" smtClean="0">
                <a:solidFill>
                  <a:schemeClr val="bg1"/>
                </a:solidFill>
              </a:rPr>
              <a:t>(</a:t>
            </a:r>
            <a:r>
              <a:rPr lang="zh-CN" altLang="zh-CN" sz="1600" dirty="0" smtClean="0">
                <a:solidFill>
                  <a:schemeClr val="bg1"/>
                </a:solidFill>
              </a:rPr>
              <a:t>单位、乡镇</a:t>
            </a:r>
            <a:r>
              <a:rPr lang="en-US" altLang="zh-CN" sz="1600" dirty="0" smtClean="0">
                <a:solidFill>
                  <a:schemeClr val="bg1"/>
                </a:solidFill>
              </a:rPr>
              <a:t>)</a:t>
            </a:r>
            <a:r>
              <a:rPr lang="zh-CN" altLang="zh-CN" sz="1600" dirty="0" smtClean="0">
                <a:solidFill>
                  <a:schemeClr val="bg1"/>
                </a:solidFill>
              </a:rPr>
              <a:t>和县领导对投资者提出的问题在一个工作日内明确答复，并解决有关问题，直到投资者满意为止。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endParaRPr lang="zh-CN" altLang="zh-CN" sz="1600" dirty="0" smtClean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4</a:t>
            </a:r>
            <a:r>
              <a:rPr lang="zh-CN" altLang="zh-CN" sz="1600" dirty="0" smtClean="0">
                <a:solidFill>
                  <a:schemeClr val="bg1"/>
                </a:solidFill>
              </a:rPr>
              <a:t>、到我县投资的外来企业，一律由县“一站办”服务办公室协助代办一切手续。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026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区域招商优势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15485" y="6356352"/>
            <a:ext cx="2743200" cy="365125"/>
          </a:xfrm>
        </p:spPr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951322" y="3001349"/>
            <a:ext cx="3325083" cy="3856651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51319" y="3957897"/>
            <a:ext cx="2621703" cy="2900101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51323" y="2049265"/>
            <a:ext cx="4028463" cy="4808735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51319" y="4909620"/>
            <a:ext cx="1918320" cy="1948378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11176" y="2085394"/>
            <a:ext cx="458390" cy="344014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979152" y="2032740"/>
            <a:ext cx="395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资金支持政策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11176" y="3132686"/>
            <a:ext cx="458390" cy="344014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979152" y="3102610"/>
            <a:ext cx="395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土地支持政策。</a:t>
            </a:r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11176" y="4205482"/>
            <a:ext cx="458390" cy="344014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979152" y="4152828"/>
            <a:ext cx="395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配套支持。</a:t>
            </a:r>
            <a:endParaRPr lang="en-GB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11176" y="5231785"/>
            <a:ext cx="458390" cy="344014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979152" y="5054952"/>
            <a:ext cx="3956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对投资达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亿元的旅游企业、五星级酒店，或固定资产投资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亿元以上、年生产经营产生税收达</a:t>
            </a:r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zh-CN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万元的项目和企业，在享受本优惠办法的基础上，还可“一事一议”协商办理。</a:t>
            </a:r>
          </a:p>
        </p:txBody>
      </p:sp>
    </p:spTree>
    <p:extLst>
      <p:ext uri="{BB962C8B-B14F-4D97-AF65-F5344CB8AC3E}">
        <p14:creationId xmlns="" xmlns:p14="http://schemas.microsoft.com/office/powerpoint/2010/main" val="236981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总论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56178" y="1986844"/>
            <a:ext cx="8218311" cy="3127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709333" y="2573867"/>
            <a:ext cx="6795911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600" dirty="0" smtClean="0">
                <a:solidFill>
                  <a:schemeClr val="bg1"/>
                </a:solidFill>
              </a:rPr>
              <a:t>红壤碧珠·清凉福地。息烽不可复制的旅游资源禀赋、成熟的旅游市场是贵阳市旅游业的重要旅游“名片”，小寨坝红岩葡萄沟休闲旅游度假区产业基础坚实，葡萄种植历史悠久，已形成较大规模，正迎来历史性的发展机遇。本项目依托红岩葡萄沟的特色旅游产业资源，发展前景广阔，是一个不可多得的优质项目，欢迎前来考察、置业</a:t>
            </a:r>
            <a:r>
              <a:rPr lang="zh-CN" altLang="zh-CN" sz="1400" dirty="0" smtClean="0"/>
              <a:t>。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26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5" y="-56445"/>
            <a:ext cx="12395200" cy="6972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56445" y="2314222"/>
            <a:ext cx="12508089" cy="1670756"/>
          </a:xfrm>
          <a:prstGeom prst="rect">
            <a:avLst/>
          </a:prstGeom>
          <a:solidFill>
            <a:srgbClr val="125A20">
              <a:alpha val="5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190927" y="2546703"/>
            <a:ext cx="8285162" cy="695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>
                    <a:lumMod val="75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 smtClean="0">
                <a:solidFill>
                  <a:schemeClr val="bg1"/>
                </a:solidFill>
              </a:rPr>
              <a:t>谢谢观赏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654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产业政策支持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0566" y="2772576"/>
            <a:ext cx="10090868" cy="2170176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1157" y="3242097"/>
            <a:ext cx="1217066" cy="1217066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54847" y="3242097"/>
            <a:ext cx="1217066" cy="1217066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3777" y="3242097"/>
            <a:ext cx="1217066" cy="1217066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7467" y="3242097"/>
            <a:ext cx="1217066" cy="1217066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0087" y="3242097"/>
            <a:ext cx="1217066" cy="1217066"/>
            <a:chOff x="1520087" y="3242097"/>
            <a:chExt cx="1217066" cy="1217066"/>
          </a:xfrm>
        </p:grpSpPr>
        <p:sp>
          <p:nvSpPr>
            <p:cNvPr id="56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47527" y="4583205"/>
            <a:ext cx="149512" cy="525438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21244" y="4583205"/>
            <a:ext cx="149512" cy="525438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988623" y="4583205"/>
            <a:ext cx="149512" cy="525438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037553" y="2592617"/>
            <a:ext cx="149512" cy="525438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04934" y="2592617"/>
            <a:ext cx="149512" cy="525438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845507" y="5277816"/>
            <a:ext cx="255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《国务院关于进一步促进旅游投资和消费的若干意见》（国办发〔</a:t>
            </a:r>
            <a:r>
              <a:rPr lang="en-US" altLang="zh-CN" sz="1200" dirty="0" smtClean="0"/>
              <a:t>2015</a:t>
            </a:r>
            <a:r>
              <a:rPr lang="zh-CN" altLang="zh-CN" sz="1200" dirty="0" smtClean="0"/>
              <a:t>〕</a:t>
            </a:r>
            <a:r>
              <a:rPr lang="en-US" altLang="zh-CN" sz="1200" dirty="0" smtClean="0"/>
              <a:t>62</a:t>
            </a:r>
            <a:r>
              <a:rPr lang="zh-CN" altLang="zh-CN" sz="1200" dirty="0" smtClean="0"/>
              <a:t>号）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786603" y="5277816"/>
            <a:ext cx="2553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《息烽县国民经济和社会发展第十三个五年规划纲要》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819224" y="5277816"/>
            <a:ext cx="255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《贵州省关于深化改革开放加快旅游业转型发展的若干意见》（黔府发〔</a:t>
            </a:r>
            <a:r>
              <a:rPr lang="en-US" altLang="zh-CN" sz="1200" dirty="0" smtClean="0"/>
              <a:t>2014</a:t>
            </a:r>
            <a:r>
              <a:rPr lang="zh-CN" altLang="zh-CN" sz="1200" dirty="0" smtClean="0"/>
              <a:t>〕</a:t>
            </a:r>
            <a:r>
              <a:rPr lang="en-US" altLang="zh-CN" sz="1200" dirty="0" smtClean="0"/>
              <a:t>3</a:t>
            </a:r>
            <a:r>
              <a:rPr lang="zh-CN" altLang="zh-CN" sz="1200" dirty="0" smtClean="0"/>
              <a:t>号）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949671" y="1965202"/>
            <a:ext cx="2250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《贵阳市“十三五”旅游产业发展规划》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30016" y="1976491"/>
            <a:ext cx="2553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200" dirty="0" smtClean="0"/>
              <a:t>《国务院关于促进旅游业改革发展的若干意见》（国发〔</a:t>
            </a:r>
            <a:r>
              <a:rPr lang="en-US" altLang="zh-CN" sz="1200" dirty="0" smtClean="0"/>
              <a:t>2014</a:t>
            </a:r>
            <a:r>
              <a:rPr lang="zh-CN" altLang="zh-CN" sz="1200" dirty="0" smtClean="0"/>
              <a:t>〕</a:t>
            </a:r>
            <a:r>
              <a:rPr lang="en-US" altLang="zh-CN" sz="1200" dirty="0" smtClean="0"/>
              <a:t>31</a:t>
            </a:r>
            <a:r>
              <a:rPr lang="zh-CN" altLang="zh-CN" sz="1200" dirty="0" smtClean="0"/>
              <a:t>号）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060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红岩葡萄沟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7"/>
          <p:cNvGrpSpPr/>
          <p:nvPr/>
        </p:nvGrpSpPr>
        <p:grpSpPr>
          <a:xfrm>
            <a:off x="6860500" y="1075067"/>
            <a:ext cx="4259056" cy="5302362"/>
            <a:chOff x="5370366" y="1028992"/>
            <a:chExt cx="2369986" cy="1580473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18459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050861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红岩葡萄沟位于贵州省贵阳市息烽县小寨坝镇红岩村，距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210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国道、贵遵高等级公路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7.2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公里，距息烽县城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7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公里，总面积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6.3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平方公里。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为大力发展乡村旅游，全力打造红岩葡萄沟这张名片，政府修建了园区观光串户路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12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公里，观光木架长廊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110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米，葡萄走廊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3000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米，建成园区景观亭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个，绿化休闲娱乐场所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2200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平方米和各具特色的农家乐、乡村旅游接待点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7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家，设床位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116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个，每天可接待游客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120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人。初步建成集农业观光、旅游、休闲娱乐为一体的乡村旅游景点。被列入“避暑之城·魅力贵阳”贵阳市十大文明生态村和全省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34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个乡村旅游点。</a:t>
              </a:r>
            </a:p>
            <a:p>
              <a:endParaRPr lang="zh-CN" altLang="zh-CN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图片 44" descr="http://www.xifeng.gov.cn/__local/C/D1/46/1F729A88E622402497FC226D3B2_C6E00AD9_8A99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48267" y="2300861"/>
            <a:ext cx="5557282" cy="2959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611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红岩葡萄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860500" y="1075067"/>
            <a:ext cx="4259056" cy="5302362"/>
            <a:chOff x="5370366" y="1028992"/>
            <a:chExt cx="2369986" cy="1580473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18459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050861" y="1285756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红岩葡萄产地范围为贵州省息烽县小寨坝镇、西山乡、鹿窝乡共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3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个乡镇现辖行政区域。红岩葡萄已成为地理标志保护产品。</a:t>
              </a:r>
              <a:endParaRPr lang="en-US" altLang="zh-CN" sz="1200" dirty="0" smtClean="0">
                <a:solidFill>
                  <a:schemeClr val="bg1"/>
                </a:solidFill>
              </a:endParaRPr>
            </a:p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 2014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年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5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月，“息烽红岩葡萄”获国家地理标志保护产品称号。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2015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年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9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月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16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日，记者从息烽县科技局获悉，红岩葡萄种植专业合作社生产的红岩葡萄，获得国家《有机转换认证证书》，成为息烽县首个获得有机农产品认证的水果。</a:t>
              </a:r>
            </a:p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息烽县红岩葡萄园作为贵州省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个现代高效农业示范园之一，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 2016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年，该园区种植葡萄面积达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10000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余亩，挂果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8000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余亩，预计产量达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3200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万斤，有望实现产值</a:t>
              </a:r>
              <a:r>
                <a:rPr lang="en-US" altLang="zh-CN" sz="1200" dirty="0" smtClean="0">
                  <a:solidFill>
                    <a:schemeClr val="bg1"/>
                  </a:solidFill>
                </a:rPr>
                <a:t>9600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万元。</a:t>
              </a:r>
            </a:p>
            <a:p>
              <a:endParaRPr lang="zh-CN" altLang="zh-CN" sz="1200" dirty="0" smtClean="0"/>
            </a:p>
            <a:p>
              <a:endParaRPr lang="zh-CN" altLang="zh-CN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图片 6" descr="http://old.gicity.org/site/upfile/201406/201406195120935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02582" y="1860890"/>
            <a:ext cx="5633685" cy="375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611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红岩葡萄沟发展规划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61362" y="1879600"/>
            <a:ext cx="4469276" cy="4685160"/>
            <a:chOff x="7070680" y="1485705"/>
            <a:chExt cx="4469276" cy="4685160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67"/>
              <p:cNvSpPr>
                <a:spLocks/>
              </p:cNvSpPr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67"/>
              <p:cNvSpPr>
                <a:spLocks/>
              </p:cNvSpPr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67"/>
              <p:cNvSpPr>
                <a:spLocks/>
              </p:cNvSpPr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67"/>
              <p:cNvSpPr>
                <a:spLocks/>
              </p:cNvSpPr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67"/>
              <p:cNvSpPr>
                <a:spLocks/>
              </p:cNvSpPr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67"/>
              <p:cNvSpPr>
                <a:spLocks/>
              </p:cNvSpPr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449748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6306" y="2491863"/>
            <a:ext cx="2462751" cy="1329493"/>
            <a:chOff x="786306" y="2491863"/>
            <a:chExt cx="2462751" cy="1329493"/>
          </a:xfrm>
        </p:grpSpPr>
        <p:sp>
          <p:nvSpPr>
            <p:cNvPr id="25" name="Rectangle 24"/>
            <p:cNvSpPr/>
            <p:nvPr/>
          </p:nvSpPr>
          <p:spPr>
            <a:xfrm>
              <a:off x="786306" y="2805693"/>
              <a:ext cx="24627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zh-CN" sz="1200" dirty="0" smtClean="0"/>
                <a:t>以“红壤碧珠·绿色家园”美丽乡村建设为主题，着力完善广大群众的生产条件，改善群众生活环境，提高群众的生活水平，率先实现小康为目的。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3674" y="249186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一是把握一个方向。</a:t>
              </a:r>
              <a:endParaRPr lang="en-GB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2229" y="4537956"/>
            <a:ext cx="2462751" cy="1329493"/>
            <a:chOff x="842229" y="4537956"/>
            <a:chExt cx="2462751" cy="1329493"/>
          </a:xfrm>
        </p:grpSpPr>
        <p:sp>
          <p:nvSpPr>
            <p:cNvPr id="27" name="Rectangle 26"/>
            <p:cNvSpPr/>
            <p:nvPr/>
          </p:nvSpPr>
          <p:spPr>
            <a:xfrm>
              <a:off x="842229" y="4851786"/>
              <a:ext cx="24627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zh-CN" sz="1200" dirty="0" smtClean="0"/>
                <a:t>围绕红岩葡萄产业，做精、做特、做大、做好葡萄科技示范园，统一精细化管理，搞好试验示范，带动广大葡萄种植户统一生产、统一管理</a:t>
              </a:r>
              <a:r>
                <a:rPr lang="zh-CN" altLang="en-US" sz="1200" dirty="0" smtClean="0"/>
                <a:t>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9597" y="4537956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二是围绕一个产业。</a:t>
              </a:r>
              <a:endParaRPr lang="en-GB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87019" y="2491863"/>
            <a:ext cx="2462751" cy="1514159"/>
            <a:chOff x="8887019" y="2491863"/>
            <a:chExt cx="2462751" cy="1514159"/>
          </a:xfrm>
        </p:grpSpPr>
        <p:sp>
          <p:nvSpPr>
            <p:cNvPr id="29" name="Rectangle 28"/>
            <p:cNvSpPr/>
            <p:nvPr/>
          </p:nvSpPr>
          <p:spPr>
            <a:xfrm flipH="1">
              <a:off x="8887019" y="2805693"/>
              <a:ext cx="24627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dirty="0" smtClean="0"/>
                <a:t>结合红岩葡萄沟实际情况，按照美丽乡村建设要求，编制好建设发展详细规划，园区建设必须按照规划一步一步稳步推进，按章行事，有序建设，最终实现乡村美丽，家园幸福。</a:t>
              </a:r>
              <a:endParaRPr lang="zh-CN" altLang="zh-CN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8887019" y="2491863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三是搞好一个规划。</a:t>
              </a:r>
              <a:endParaRPr lang="en-GB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2942" y="4537956"/>
            <a:ext cx="2462751" cy="1329493"/>
            <a:chOff x="8942942" y="4537956"/>
            <a:chExt cx="2462751" cy="1329493"/>
          </a:xfrm>
        </p:grpSpPr>
        <p:sp>
          <p:nvSpPr>
            <p:cNvPr id="31" name="Rectangle 30"/>
            <p:cNvSpPr/>
            <p:nvPr/>
          </p:nvSpPr>
          <p:spPr>
            <a:xfrm flipH="1">
              <a:off x="8942942" y="4851786"/>
              <a:ext cx="24627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dirty="0" smtClean="0"/>
                <a:t>把每年的红岩葡萄文化节作为推荐园区的重要活动来抓，以活动带动旅游，带动产业发展，同时还在园区成立文艺宣传队，推出本土节目，挖掘地方文化特色</a:t>
              </a:r>
              <a:r>
                <a:rPr lang="zh-CN" altLang="en-US" sz="1200" dirty="0" smtClean="0"/>
                <a:t>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8942942" y="4537956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四是办好一个节日。</a:t>
              </a:r>
              <a:endParaRPr lang="en-GB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22165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阳菲酒庄简介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30572" y="1673412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GB" sz="36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0572" y="2777308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GB" sz="36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30572" y="3881204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GB" sz="3600" b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30572" y="5222783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GB" sz="36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7350641" y="1669908"/>
            <a:ext cx="3037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</a:t>
            </a:r>
            <a:r>
              <a:rPr lang="zh-CN" altLang="zh-CN" sz="1200" dirty="0" smtClean="0"/>
              <a:t>贵州红岩生态葡萄酒业有限责任公司（阳菲酒庄）成立于</a:t>
            </a:r>
            <a:r>
              <a:rPr lang="en-US" altLang="zh-CN" sz="1200" dirty="0" smtClean="0"/>
              <a:t>2012</a:t>
            </a:r>
            <a:r>
              <a:rPr lang="zh-CN" altLang="zh-CN" sz="1200" dirty="0" smtClean="0"/>
              <a:t>年</a:t>
            </a:r>
            <a:r>
              <a:rPr lang="en-US" altLang="zh-CN" sz="1200" dirty="0" smtClean="0"/>
              <a:t>6</a:t>
            </a:r>
            <a:r>
              <a:rPr lang="zh-CN" altLang="zh-CN" sz="1200" dirty="0" smtClean="0"/>
              <a:t>月，注册资金</a:t>
            </a:r>
            <a:r>
              <a:rPr lang="en-US" altLang="zh-CN" sz="1200" dirty="0" smtClean="0"/>
              <a:t>2000</a:t>
            </a:r>
            <a:r>
              <a:rPr lang="zh-CN" altLang="zh-CN" sz="1200" dirty="0" smtClean="0"/>
              <a:t>万元。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350641" y="4903187"/>
            <a:ext cx="3037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</a:t>
            </a:r>
            <a:r>
              <a:rPr lang="zh-CN" altLang="zh-CN" sz="1200" dirty="0" smtClean="0"/>
              <a:t>目前，我公司已投资了</a:t>
            </a:r>
            <a:r>
              <a:rPr lang="en-US" altLang="zh-CN" sz="1200" dirty="0" smtClean="0"/>
              <a:t>5700</a:t>
            </a:r>
            <a:r>
              <a:rPr lang="zh-CN" altLang="zh-CN" sz="1200" dirty="0" smtClean="0"/>
              <a:t>万元，建成加工、储藏、灌装等生产车间</a:t>
            </a:r>
            <a:r>
              <a:rPr lang="en-US" altLang="zh-CN" sz="1200" dirty="0" smtClean="0"/>
              <a:t>6000</a:t>
            </a:r>
            <a:r>
              <a:rPr lang="zh-CN" altLang="zh-CN" sz="1200" dirty="0" smtClean="0"/>
              <a:t>余平方米，地下酒窖建筑面积</a:t>
            </a:r>
            <a:r>
              <a:rPr lang="en-US" altLang="zh-CN" sz="1200" dirty="0" smtClean="0"/>
              <a:t>2000</a:t>
            </a:r>
            <a:r>
              <a:rPr lang="zh-CN" altLang="zh-CN" sz="1200" dirty="0" smtClean="0"/>
              <a:t>平方米，形成了年产</a:t>
            </a:r>
            <a:r>
              <a:rPr lang="en-US" altLang="zh-CN" sz="1200" dirty="0" smtClean="0"/>
              <a:t>2000</a:t>
            </a:r>
            <a:r>
              <a:rPr lang="zh-CN" altLang="zh-CN" sz="1200" dirty="0" smtClean="0"/>
              <a:t>吨葡萄酒的生产能力，其中干红</a:t>
            </a:r>
            <a:r>
              <a:rPr lang="en-US" altLang="zh-CN" sz="1200" dirty="0" smtClean="0"/>
              <a:t>1000</a:t>
            </a:r>
            <a:r>
              <a:rPr lang="zh-CN" altLang="zh-CN" sz="1200" dirty="0" smtClean="0"/>
              <a:t>吨，干白</a:t>
            </a:r>
            <a:r>
              <a:rPr lang="en-US" altLang="zh-CN" sz="1200" dirty="0" smtClean="0"/>
              <a:t>1000</a:t>
            </a:r>
            <a:r>
              <a:rPr lang="zh-CN" altLang="zh-CN" sz="1200" dirty="0" smtClean="0"/>
              <a:t>吨，直接带动葡萄基地种植</a:t>
            </a:r>
            <a:r>
              <a:rPr lang="en-US" altLang="zh-CN" sz="1200" dirty="0" smtClean="0"/>
              <a:t>1.5</a:t>
            </a:r>
            <a:r>
              <a:rPr lang="zh-CN" altLang="zh-CN" sz="1200" dirty="0" smtClean="0"/>
              <a:t>万亩，带动周边上万老百姓增收致富。</a:t>
            </a:r>
            <a:endParaRPr lang="zh-CN" altLang="zh-CN" sz="1200" dirty="0"/>
          </a:p>
        </p:txBody>
      </p:sp>
      <p:sp>
        <p:nvSpPr>
          <p:cNvPr id="134" name="Rectangle 133"/>
          <p:cNvSpPr/>
          <p:nvPr/>
        </p:nvSpPr>
        <p:spPr>
          <a:xfrm>
            <a:off x="7350641" y="3787390"/>
            <a:ext cx="3037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</a:t>
            </a:r>
            <a:r>
              <a:rPr lang="zh-CN" altLang="zh-CN" sz="1200" dirty="0" smtClean="0"/>
              <a:t>公司位于贵州闻名的优质葡萄之乡息烽县红岩葡萄沟，现已形成葡萄规模化种植基地，从种植、收购、贮藏、深加工等已形成较为完整的葡萄生产链。</a:t>
            </a:r>
            <a:endParaRPr lang="zh-CN" altLang="zh-CN" sz="1200" dirty="0"/>
          </a:p>
        </p:txBody>
      </p:sp>
      <p:sp>
        <p:nvSpPr>
          <p:cNvPr id="137" name="Rectangle 136"/>
          <p:cNvSpPr/>
          <p:nvPr/>
        </p:nvSpPr>
        <p:spPr>
          <a:xfrm>
            <a:off x="7350641" y="2692773"/>
            <a:ext cx="3037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     </a:t>
            </a:r>
            <a:r>
              <a:rPr lang="zh-CN" altLang="zh-CN" sz="1200" dirty="0" smtClean="0"/>
              <a:t>是贵阳市市级农业扶贫龙头企业、贵州省首家规模最大的葡萄酒生产企业，也是息烽县葡萄种植示范园区内唯一一家大型龙头企业。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1097422" y="1688470"/>
            <a:ext cx="4649136" cy="4634048"/>
            <a:chOff x="628869" y="1055642"/>
            <a:chExt cx="5114049" cy="5097453"/>
          </a:xfrm>
        </p:grpSpPr>
        <p:grpSp>
          <p:nvGrpSpPr>
            <p:cNvPr id="140" name="Group 139"/>
            <p:cNvGrpSpPr/>
            <p:nvPr/>
          </p:nvGrpSpPr>
          <p:grpSpPr>
            <a:xfrm>
              <a:off x="628869" y="1231504"/>
              <a:ext cx="4921591" cy="4921591"/>
              <a:chOff x="3389124" y="722124"/>
              <a:chExt cx="5413750" cy="5413750"/>
            </a:xfrm>
          </p:grpSpPr>
          <p:sp>
            <p:nvSpPr>
              <p:cNvPr id="174" name="Block Arc 173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5" name="Block Arc 174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6" name="Block Arc 175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7" name="Block Arc 176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8" name="Freeform 177"/>
              <p:cNvSpPr/>
              <p:nvPr/>
            </p:nvSpPr>
            <p:spPr>
              <a:xfrm>
                <a:off x="5136554" y="2469554"/>
                <a:ext cx="1918890" cy="1918890"/>
              </a:xfrm>
              <a:custGeom>
                <a:avLst/>
                <a:gdLst>
                  <a:gd name="connsiteX0" fmla="*/ 0 w 1918890"/>
                  <a:gd name="connsiteY0" fmla="*/ 959445 h 1918890"/>
                  <a:gd name="connsiteX1" fmla="*/ 959445 w 1918890"/>
                  <a:gd name="connsiteY1" fmla="*/ 0 h 1918890"/>
                  <a:gd name="connsiteX2" fmla="*/ 1918890 w 1918890"/>
                  <a:gd name="connsiteY2" fmla="*/ 959445 h 1918890"/>
                  <a:gd name="connsiteX3" fmla="*/ 959445 w 1918890"/>
                  <a:gd name="connsiteY3" fmla="*/ 1918890 h 1918890"/>
                  <a:gd name="connsiteX4" fmla="*/ 0 w 1918890"/>
                  <a:gd name="connsiteY4" fmla="*/ 959445 h 19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890" h="1918890">
                    <a:moveTo>
                      <a:pt x="0" y="959445"/>
                    </a:moveTo>
                    <a:cubicBezTo>
                      <a:pt x="0" y="429558"/>
                      <a:pt x="429558" y="0"/>
                      <a:pt x="959445" y="0"/>
                    </a:cubicBezTo>
                    <a:cubicBezTo>
                      <a:pt x="1489332" y="0"/>
                      <a:pt x="1918890" y="429558"/>
                      <a:pt x="1918890" y="959445"/>
                    </a:cubicBezTo>
                    <a:cubicBezTo>
                      <a:pt x="1918890" y="1489332"/>
                      <a:pt x="1489332" y="1918890"/>
                      <a:pt x="959445" y="1918890"/>
                    </a:cubicBezTo>
                    <a:cubicBezTo>
                      <a:pt x="429558" y="1918890"/>
                      <a:pt x="0" y="1489332"/>
                      <a:pt x="0" y="9594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5625" tIns="335625" rIns="335625" bIns="335625" numCol="1" spcCol="1270" anchor="ctr" anchorCtr="0">
                <a:noAutofit/>
              </a:bodyPr>
              <a:lstStyle/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BULLET</a:t>
                </a:r>
              </a:p>
              <a:p>
                <a:pPr lvl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FLOW</a:t>
                </a:r>
                <a:endParaRPr lang="en-GB" sz="2000" kern="120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5424388" y="722124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7459651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5424388" y="4792651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3389124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810" tIns="234810" rIns="234810" bIns="23481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000" kern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Oval 140"/>
            <p:cNvSpPr/>
            <p:nvPr/>
          </p:nvSpPr>
          <p:spPr>
            <a:xfrm>
              <a:off x="5226341" y="3081743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3184066" y="10556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184065" y="481743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1526583" y="3081742"/>
              <a:ext cx="516155" cy="516155"/>
            </a:xfrm>
            <a:prstGeom prst="ellipse">
              <a:avLst/>
            </a:prstGeom>
            <a:solidFill>
              <a:schemeClr val="bg2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3642" y="1110386"/>
              <a:ext cx="517001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GB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225917" y="3139764"/>
              <a:ext cx="517001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GB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183642" y="4875455"/>
              <a:ext cx="517001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GB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523617" y="3139764"/>
              <a:ext cx="517001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GB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2857494" y="530509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65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6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7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8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9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0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1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2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3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2857494" y="1625047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63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4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1011113" y="345338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60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1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2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4703250" y="3510927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153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4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5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6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7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8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59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05964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59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阳菲酒庄简介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00186" y="2320894"/>
            <a:ext cx="3791627" cy="3651116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08484" y="4739756"/>
            <a:ext cx="3256083" cy="765666"/>
            <a:chOff x="8512415" y="2327889"/>
            <a:chExt cx="3256083" cy="765666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3082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年接待游客能力</a:t>
              </a:r>
              <a:r>
                <a:rPr lang="en-US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万人次以上</a:t>
              </a:r>
              <a:endParaRPr lang="en-GB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dirty="0" smtClean="0"/>
                <a:t>正常达产运营后可实现年销售收入</a:t>
              </a:r>
              <a:r>
                <a:rPr lang="en-US" altLang="zh-CN" sz="1200" dirty="0" smtClean="0"/>
                <a:t>3</a:t>
              </a:r>
              <a:r>
                <a:rPr lang="zh-CN" altLang="zh-CN" sz="1200" dirty="0" smtClean="0"/>
                <a:t>亿元以上，带动周边上万农户增收致富。</a:t>
              </a:r>
              <a:endParaRPr lang="zh-CN" altLang="zh-CN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1511021" y="2353934"/>
            <a:ext cx="3390672" cy="1134998"/>
            <a:chOff x="8451076" y="2327889"/>
            <a:chExt cx="3390672" cy="1134998"/>
          </a:xfrm>
        </p:grpSpPr>
        <p:sp>
          <p:nvSpPr>
            <p:cNvPr id="28" name="TextBox 27"/>
            <p:cNvSpPr txBox="1"/>
            <p:nvPr/>
          </p:nvSpPr>
          <p:spPr>
            <a:xfrm>
              <a:off x="8451076" y="2327889"/>
              <a:ext cx="3390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年，公司新征用地</a:t>
              </a:r>
              <a:r>
                <a:rPr lang="en-US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余亩</a:t>
              </a:r>
              <a:endParaRPr lang="en-GB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0"/>
              <a:ext cx="32560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zh-CN" sz="1200" smtClean="0"/>
                <a:t>启动二期工程建设，预计投资资金为</a:t>
              </a:r>
              <a:r>
                <a:rPr lang="en-US" altLang="zh-CN" sz="1200" smtClean="0"/>
                <a:t>3</a:t>
              </a:r>
              <a:r>
                <a:rPr lang="zh-CN" altLang="zh-CN" sz="1200" smtClean="0"/>
                <a:t>亿元，以阳菲葡萄酒庄为载体，围绕酒庄在周边打造葡萄采摘体验、休闲娱乐，休闲烧烤，漂流等水上娱乐等项目。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781026" y="4898914"/>
            <a:ext cx="3256083" cy="950332"/>
            <a:chOff x="8512415" y="2327889"/>
            <a:chExt cx="3256083" cy="950332"/>
          </a:xfrm>
        </p:grpSpPr>
        <p:sp>
          <p:nvSpPr>
            <p:cNvPr id="32" name="TextBox 31"/>
            <p:cNvSpPr txBox="1"/>
            <p:nvPr/>
          </p:nvSpPr>
          <p:spPr>
            <a:xfrm>
              <a:off x="8512415" y="232788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zh-CN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项目总体建成后</a:t>
              </a:r>
              <a:endParaRPr lang="en-GB" altLang="zh-CN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0"/>
              <a:ext cx="32560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zh-CN" sz="1200" dirty="0" smtClean="0"/>
                <a:t>公司的酒庄将成为集生产、种植、住宿、餐饮、培训、会议、采摘体验、旅游等为一体的休闲观光基地。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45714" y="1736884"/>
            <a:ext cx="3501814" cy="1942035"/>
            <a:chOff x="7845714" y="1736884"/>
            <a:chExt cx="3501814" cy="1942035"/>
          </a:xfrm>
        </p:grpSpPr>
        <p:grpSp>
          <p:nvGrpSpPr>
            <p:cNvPr id="36" name="Group 35"/>
            <p:cNvGrpSpPr/>
            <p:nvPr/>
          </p:nvGrpSpPr>
          <p:grpSpPr>
            <a:xfrm>
              <a:off x="7845714" y="1736884"/>
              <a:ext cx="3501814" cy="1942035"/>
              <a:chOff x="7541909" y="1631854"/>
              <a:chExt cx="4046955" cy="194203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541909" y="1631854"/>
                <a:ext cx="4046955" cy="194203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541909" y="1631854"/>
                <a:ext cx="4046955" cy="4352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8039406" y="2321933"/>
              <a:ext cx="313323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/>
                <a:t>        </a:t>
              </a:r>
              <a:r>
                <a:rPr lang="zh-CN" altLang="zh-CN" sz="1200" dirty="0" smtClean="0"/>
                <a:t>公司理念是利用贵州原生态的葡萄，以及土壤里富含锌、硒、钾等人体必须的有益微量元素等优势，以及多姿多彩的贵州少数民族文化元素，酿造东方人最喜欢、最健康的葡萄酒。</a:t>
              </a:r>
              <a:endParaRPr lang="zh-CN" altLang="zh-CN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12509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葡萄种植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6860500" y="1075067"/>
            <a:ext cx="4259056" cy="5302362"/>
            <a:chOff x="5370366" y="1028992"/>
            <a:chExt cx="2369986" cy="1580473"/>
          </a:xfrm>
        </p:grpSpPr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16200000">
              <a:off x="5765122" y="634236"/>
              <a:ext cx="1580473" cy="2369986"/>
            </a:xfrm>
            <a:prstGeom prst="upArrowCallout">
              <a:avLst>
                <a:gd name="adj1" fmla="val 18459"/>
                <a:gd name="adj2" fmla="val 25000"/>
                <a:gd name="adj3" fmla="val 20591"/>
                <a:gd name="adj4" fmla="val 86269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6050861" y="1238647"/>
              <a:ext cx="1579035" cy="116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CN" sz="1200" dirty="0" smtClean="0">
                  <a:solidFill>
                    <a:schemeClr val="bg1"/>
                  </a:solidFill>
                </a:rPr>
                <a:t>       </a:t>
              </a:r>
              <a:r>
                <a:rPr lang="zh-CN" altLang="zh-CN" sz="1200" dirty="0" smtClean="0">
                  <a:solidFill>
                    <a:schemeClr val="bg1"/>
                  </a:solidFill>
                </a:rPr>
                <a:t>充分利用本地特有的土壤优势，在原有的葡萄种植基础上，通过研发新品种、引进新品种、改进种植、管理方法和技术，扩大种植规模、创建优质品牌、增加企业效益和周边农民收益。</a:t>
              </a:r>
              <a:endParaRPr lang="zh-CN" altLang="zh-CN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图片 6" descr="http://md.dali.gov.cn/upload_images/pic_images/201104/DSCN697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859" y="1765294"/>
            <a:ext cx="5248099" cy="394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761142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f3a4e2d8a3c18682cc69bf498395095a8"/>
</p:tagLst>
</file>

<file path=ppt/theme/theme1.xml><?xml version="1.0" encoding="utf-8"?>
<a:theme xmlns:a="http://schemas.openxmlformats.org/drawingml/2006/main" name="A000120140530A99PPBG">
  <a:themeElements>
    <a:clrScheme name="自定义 190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209002"/>
      </a:accent1>
      <a:accent2>
        <a:srgbClr val="209002"/>
      </a:accent2>
      <a:accent3>
        <a:srgbClr val="209002"/>
      </a:accent3>
      <a:accent4>
        <a:srgbClr val="209002"/>
      </a:accent4>
      <a:accent5>
        <a:srgbClr val="209002"/>
      </a:accent5>
      <a:accent6>
        <a:srgbClr val="209002"/>
      </a:accent6>
      <a:hlink>
        <a:srgbClr val="209002"/>
      </a:hlink>
      <a:folHlink>
        <a:srgbClr val="209002"/>
      </a:folHlink>
    </a:clrScheme>
    <a:fontScheme name="自定义 6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A000520141118A05KPBG</Template>
  <TotalTime>8098</TotalTime>
  <Words>4163</Words>
  <Application>Microsoft Office PowerPoint</Application>
  <PresentationFormat>自定义</PresentationFormat>
  <Paragraphs>167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A000120140530A99PPBG</vt:lpstr>
      <vt:lpstr>招商推介书</vt:lpstr>
      <vt:lpstr>息烽县旅游业基础</vt:lpstr>
      <vt:lpstr>产业政策支持</vt:lpstr>
      <vt:lpstr>红岩葡萄沟</vt:lpstr>
      <vt:lpstr>红岩葡萄</vt:lpstr>
      <vt:lpstr>红岩葡萄沟发展规划</vt:lpstr>
      <vt:lpstr>阳菲酒庄简介</vt:lpstr>
      <vt:lpstr>阳菲酒庄简介</vt:lpstr>
      <vt:lpstr>葡萄种植</vt:lpstr>
      <vt:lpstr>葡萄采摘</vt:lpstr>
      <vt:lpstr>葡萄加工</vt:lpstr>
      <vt:lpstr>休闲娱乐</vt:lpstr>
      <vt:lpstr>项目现状</vt:lpstr>
      <vt:lpstr>招商需求及方向</vt:lpstr>
      <vt:lpstr>区位</vt:lpstr>
      <vt:lpstr>交通</vt:lpstr>
      <vt:lpstr>气候</vt:lpstr>
      <vt:lpstr>生产要素</vt:lpstr>
      <vt:lpstr>行政区划</vt:lpstr>
      <vt:lpstr>经济状况</vt:lpstr>
      <vt:lpstr>文化旅游</vt:lpstr>
      <vt:lpstr>政务环境</vt:lpstr>
      <vt:lpstr>区域招商优势</vt:lpstr>
      <vt:lpstr>总论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120</cp:revision>
  <dcterms:created xsi:type="dcterms:W3CDTF">2015-06-28T07:42:02Z</dcterms:created>
  <dcterms:modified xsi:type="dcterms:W3CDTF">2016-12-15T07:10:18Z</dcterms:modified>
</cp:coreProperties>
</file>