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9"/>
  </p:notesMasterIdLst>
  <p:handoutMasterIdLst>
    <p:handoutMasterId r:id="rId44"/>
  </p:handoutMasterIdLst>
  <p:sldIdLst>
    <p:sldId id="373" r:id="rId3"/>
    <p:sldId id="265" r:id="rId4"/>
    <p:sldId id="532" r:id="rId5"/>
    <p:sldId id="460" r:id="rId6"/>
    <p:sldId id="461" r:id="rId7"/>
    <p:sldId id="462" r:id="rId8"/>
    <p:sldId id="498" r:id="rId9"/>
    <p:sldId id="499" r:id="rId10"/>
    <p:sldId id="500" r:id="rId11"/>
    <p:sldId id="501" r:id="rId12"/>
    <p:sldId id="260" r:id="rId13"/>
    <p:sldId id="258" r:id="rId14"/>
    <p:sldId id="266" r:id="rId15"/>
    <p:sldId id="267" r:id="rId16"/>
    <p:sldId id="288" r:id="rId17"/>
    <p:sldId id="289" r:id="rId18"/>
    <p:sldId id="290" r:id="rId20"/>
    <p:sldId id="291" r:id="rId21"/>
    <p:sldId id="292" r:id="rId22"/>
    <p:sldId id="311" r:id="rId23"/>
    <p:sldId id="312" r:id="rId24"/>
    <p:sldId id="313" r:id="rId25"/>
    <p:sldId id="323" r:id="rId26"/>
    <p:sldId id="316" r:id="rId27"/>
    <p:sldId id="317" r:id="rId28"/>
    <p:sldId id="318" r:id="rId29"/>
    <p:sldId id="319" r:id="rId30"/>
    <p:sldId id="320" r:id="rId31"/>
    <p:sldId id="326" r:id="rId32"/>
    <p:sldId id="353" r:id="rId33"/>
    <p:sldId id="429" r:id="rId34"/>
    <p:sldId id="435" r:id="rId35"/>
    <p:sldId id="428" r:id="rId36"/>
    <p:sldId id="315" r:id="rId37"/>
    <p:sldId id="454" r:id="rId38"/>
    <p:sldId id="436" r:id="rId39"/>
    <p:sldId id="437" r:id="rId40"/>
    <p:sldId id="438" r:id="rId41"/>
    <p:sldId id="439" r:id="rId42"/>
    <p:sldId id="440" r:id="rId43"/>
  </p:sldIdLst>
  <p:sldSz cx="15119985" cy="10691495"/>
  <p:notesSz cx="9144000" cy="6858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6F7C4"/>
    <a:srgbClr val="F7F9C7"/>
    <a:srgbClr val="36987B"/>
    <a:srgbClr val="7FB3D5"/>
    <a:srgbClr val="F25F47"/>
    <a:srgbClr val="FAC5C4"/>
    <a:srgbClr val="0084AA"/>
    <a:srgbClr val="56566D"/>
    <a:srgbClr val="01C5FF"/>
    <a:srgbClr val="AAF32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31" autoAdjust="0"/>
    <p:restoredTop sz="94660"/>
  </p:normalViewPr>
  <p:slideViewPr>
    <p:cSldViewPr snapToGrid="0">
      <p:cViewPr>
        <p:scale>
          <a:sx n="66" d="100"/>
          <a:sy n="66" d="100"/>
        </p:scale>
        <p:origin x="1194" y="984"/>
      </p:cViewPr>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7" Type="http://schemas.openxmlformats.org/officeDocument/2006/relationships/tableStyles" Target="tableStyles.xml"/><Relationship Id="rId46" Type="http://schemas.openxmlformats.org/officeDocument/2006/relationships/viewProps" Target="viewProps.xml"/><Relationship Id="rId45" Type="http://schemas.openxmlformats.org/officeDocument/2006/relationships/presProps" Target="presProps.xml"/><Relationship Id="rId44" Type="http://schemas.openxmlformats.org/officeDocument/2006/relationships/handoutMaster" Target="handoutMasters/handoutMaster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slide" Target="slides/slide2.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notesMaster" Target="notesMasters/notesMaster1.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5283200" cy="258068"/>
          </a:xfrm>
          <a:prstGeom prst="rect">
            <a:avLst/>
          </a:prstGeom>
        </p:spPr>
        <p:txBody>
          <a:bodyPr vert="horz" lIns="91440" tIns="45720" rIns="91440" bIns="45720" rtlCol="0"/>
          <a:lstStyle>
            <a:lvl1pPr algn="l">
              <a:defRPr sz="675"/>
            </a:lvl1pPr>
          </a:lstStyle>
          <a:p>
            <a:endParaRPr lang="zh-CN" altLang="en-US"/>
          </a:p>
        </p:txBody>
      </p:sp>
      <p:sp>
        <p:nvSpPr>
          <p:cNvPr id="3" name="日期占位符 2"/>
          <p:cNvSpPr>
            <a:spLocks noGrp="1"/>
          </p:cNvSpPr>
          <p:nvPr>
            <p:ph type="dt" sz="quarter" idx="1"/>
          </p:nvPr>
        </p:nvSpPr>
        <p:spPr>
          <a:xfrm>
            <a:off x="6905979" y="0"/>
            <a:ext cx="5283200" cy="258068"/>
          </a:xfrm>
          <a:prstGeom prst="rect">
            <a:avLst/>
          </a:prstGeom>
        </p:spPr>
        <p:txBody>
          <a:bodyPr vert="horz" lIns="91440" tIns="45720" rIns="91440" bIns="45720" rtlCol="0"/>
          <a:lstStyle>
            <a:lvl1pPr algn="r">
              <a:defRPr sz="675"/>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4885432"/>
            <a:ext cx="5283200" cy="258068"/>
          </a:xfrm>
          <a:prstGeom prst="rect">
            <a:avLst/>
          </a:prstGeom>
        </p:spPr>
        <p:txBody>
          <a:bodyPr vert="horz" lIns="91440" tIns="45720" rIns="91440" bIns="45720" rtlCol="0" anchor="b"/>
          <a:lstStyle>
            <a:lvl1pPr algn="l">
              <a:defRPr sz="675"/>
            </a:lvl1pPr>
          </a:lstStyle>
          <a:p>
            <a:endParaRPr lang="zh-CN" altLang="en-US"/>
          </a:p>
        </p:txBody>
      </p:sp>
      <p:sp>
        <p:nvSpPr>
          <p:cNvPr id="5" name="灯片编号占位符 4"/>
          <p:cNvSpPr>
            <a:spLocks noGrp="1"/>
          </p:cNvSpPr>
          <p:nvPr>
            <p:ph type="sldNum" sz="quarter" idx="3"/>
          </p:nvPr>
        </p:nvSpPr>
        <p:spPr>
          <a:xfrm>
            <a:off x="6905979" y="4885432"/>
            <a:ext cx="5283200" cy="258068"/>
          </a:xfrm>
          <a:prstGeom prst="rect">
            <a:avLst/>
          </a:prstGeom>
        </p:spPr>
        <p:txBody>
          <a:bodyPr vert="horz" lIns="91440" tIns="45720" rIns="91440" bIns="45720" rtlCol="0" anchor="b"/>
          <a:lstStyle>
            <a:lvl1pPr algn="r">
              <a:defRPr sz="675"/>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5283200" cy="25806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6905979" y="0"/>
            <a:ext cx="5283200" cy="25806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4552950" y="642938"/>
            <a:ext cx="3086100" cy="1735931"/>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1219200" y="2475309"/>
            <a:ext cx="9753600" cy="2025253"/>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4885432"/>
            <a:ext cx="5283200" cy="258068"/>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6905979" y="4885432"/>
            <a:ext cx="5283200" cy="258068"/>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1038913" y="594015"/>
            <a:ext cx="13041605" cy="2066626"/>
          </a:xfrm>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1039548" y="2846250"/>
            <a:ext cx="13041605" cy="6783976"/>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a:xfrm>
            <a:off x="1039548" y="9909900"/>
            <a:ext cx="3402158" cy="569250"/>
          </a:xfrm>
        </p:spPr>
        <p:txBody>
          <a:bodyPr/>
          <a:lstStyle/>
          <a:p>
            <a:fld id="{6530E5DF-BF58-4AAC-9090-43D4FA0A26D9}" type="datetimeFigureOut">
              <a:rPr lang="zh-CN" altLang="en-US" smtClean="0"/>
            </a:fld>
            <a:endParaRPr lang="zh-CN" altLang="en-US"/>
          </a:p>
        </p:txBody>
      </p:sp>
      <p:sp>
        <p:nvSpPr>
          <p:cNvPr id="5" name="页脚占位符 4"/>
          <p:cNvSpPr>
            <a:spLocks noGrp="1"/>
          </p:cNvSpPr>
          <p:nvPr>
            <p:ph type="ftr" sz="quarter" idx="11"/>
          </p:nvPr>
        </p:nvSpPr>
        <p:spPr>
          <a:xfrm>
            <a:off x="5008732" y="9909900"/>
            <a:ext cx="5103237" cy="569250"/>
          </a:xfrm>
        </p:spPr>
        <p:txBody>
          <a:bodyPr/>
          <a:lstStyle/>
          <a:p>
            <a:endParaRPr lang="zh-CN" altLang="en-US"/>
          </a:p>
        </p:txBody>
      </p:sp>
      <p:sp>
        <p:nvSpPr>
          <p:cNvPr id="6" name="灯片编号占位符 5"/>
          <p:cNvSpPr>
            <a:spLocks noGrp="1"/>
          </p:cNvSpPr>
          <p:nvPr>
            <p:ph type="sldNum" sz="quarter" idx="12"/>
          </p:nvPr>
        </p:nvSpPr>
        <p:spPr>
          <a:xfrm>
            <a:off x="10678995" y="9909900"/>
            <a:ext cx="3402158" cy="569250"/>
          </a:xfrm>
        </p:spPr>
        <p:txBody>
          <a:bodyPr/>
          <a:lstStyle/>
          <a:p>
            <a:fld id="{D291CECA-39AC-4F8D-851D-189FEC77A1D6}"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0820752" y="569250"/>
            <a:ext cx="3260401" cy="9060976"/>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1039548" y="569250"/>
            <a:ext cx="9592195" cy="9060976"/>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a:xfrm>
            <a:off x="1039548" y="9909900"/>
            <a:ext cx="3402158" cy="569250"/>
          </a:xfrm>
        </p:spPr>
        <p:txBody>
          <a:bodyPr/>
          <a:lstStyle/>
          <a:p>
            <a:fld id="{6530E5DF-BF58-4AAC-9090-43D4FA0A26D9}" type="datetimeFigureOut">
              <a:rPr lang="zh-CN" altLang="en-US" smtClean="0"/>
            </a:fld>
            <a:endParaRPr lang="zh-CN" altLang="en-US"/>
          </a:p>
        </p:txBody>
      </p:sp>
      <p:sp>
        <p:nvSpPr>
          <p:cNvPr id="5" name="页脚占位符 4"/>
          <p:cNvSpPr>
            <a:spLocks noGrp="1"/>
          </p:cNvSpPr>
          <p:nvPr>
            <p:ph type="ftr" sz="quarter" idx="11"/>
          </p:nvPr>
        </p:nvSpPr>
        <p:spPr>
          <a:xfrm>
            <a:off x="5008732" y="9909900"/>
            <a:ext cx="5103237" cy="569250"/>
          </a:xfrm>
        </p:spPr>
        <p:txBody>
          <a:bodyPr/>
          <a:lstStyle/>
          <a:p>
            <a:endParaRPr lang="zh-CN" altLang="en-US"/>
          </a:p>
        </p:txBody>
      </p:sp>
      <p:sp>
        <p:nvSpPr>
          <p:cNvPr id="6" name="灯片编号占位符 5"/>
          <p:cNvSpPr>
            <a:spLocks noGrp="1"/>
          </p:cNvSpPr>
          <p:nvPr>
            <p:ph type="sldNum" sz="quarter" idx="12"/>
          </p:nvPr>
        </p:nvSpPr>
        <p:spPr>
          <a:xfrm>
            <a:off x="10678995" y="9909900"/>
            <a:ext cx="3402158" cy="569250"/>
          </a:xfrm>
        </p:spPr>
        <p:txBody>
          <a:bodyPr/>
          <a:lstStyle/>
          <a:p>
            <a:fld id="{D291CECA-39AC-4F8D-851D-189FEC77A1D6}"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4" name="矩形 3"/>
          <p:cNvSpPr/>
          <p:nvPr userDrawn="1"/>
        </p:nvSpPr>
        <p:spPr>
          <a:xfrm>
            <a:off x="-22225" y="553720"/>
            <a:ext cx="15128240" cy="76200"/>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 name="矩形 4"/>
          <p:cNvSpPr/>
          <p:nvPr userDrawn="1"/>
        </p:nvSpPr>
        <p:spPr>
          <a:xfrm>
            <a:off x="-22225" y="10252075"/>
            <a:ext cx="15128875" cy="447040"/>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文本框 7"/>
          <p:cNvSpPr txBox="1"/>
          <p:nvPr userDrawn="1"/>
        </p:nvSpPr>
        <p:spPr>
          <a:xfrm>
            <a:off x="10376356" y="10252894"/>
            <a:ext cx="4302676" cy="434340"/>
          </a:xfrm>
          <a:prstGeom prst="rect">
            <a:avLst/>
          </a:prstGeom>
          <a:noFill/>
        </p:spPr>
        <p:txBody>
          <a:bodyPr wrap="square" rtlCol="0">
            <a:spAutoFit/>
          </a:bodyPr>
          <a:p>
            <a:pPr algn="dist"/>
            <a:r>
              <a:rPr lang="zh-CN" altLang="en-US" sz="2230" dirty="0">
                <a:solidFill>
                  <a:schemeClr val="tx1"/>
                </a:solidFill>
                <a:effectLst>
                  <a:outerShdw blurRad="38100" dist="19050" dir="2700000" algn="tl" rotWithShape="0">
                    <a:schemeClr val="dk1">
                      <a:alpha val="40000"/>
                    </a:schemeClr>
                  </a:outerShdw>
                </a:effectLst>
                <a:latin typeface="方正粗黑宋简体" panose="02000000000000000000" charset="-122"/>
                <a:ea typeface="方正粗黑宋简体" panose="02000000000000000000" charset="-122"/>
                <a:cs typeface="方正粗黑宋简体" panose="02000000000000000000" charset="-122"/>
              </a:rPr>
              <a:t>贵阳市建筑设计院有限公司</a:t>
            </a:r>
            <a:endParaRPr lang="zh-CN" altLang="en-US" sz="2230" dirty="0">
              <a:solidFill>
                <a:schemeClr val="tx1"/>
              </a:solidFill>
              <a:effectLst>
                <a:outerShdw blurRad="38100" dist="19050" dir="2700000" algn="tl" rotWithShape="0">
                  <a:schemeClr val="dk1">
                    <a:alpha val="40000"/>
                  </a:schemeClr>
                </a:outerShdw>
              </a:effectLst>
              <a:latin typeface="方正粗黑宋简体" panose="02000000000000000000" charset="-122"/>
              <a:ea typeface="方正粗黑宋简体" panose="02000000000000000000" charset="-122"/>
              <a:cs typeface="方正粗黑宋简体" panose="02000000000000000000" charset="-122"/>
            </a:endParaRPr>
          </a:p>
        </p:txBody>
      </p:sp>
      <p:sp>
        <p:nvSpPr>
          <p:cNvPr id="6" name="文本框 5"/>
          <p:cNvSpPr txBox="1"/>
          <p:nvPr userDrawn="1"/>
        </p:nvSpPr>
        <p:spPr>
          <a:xfrm>
            <a:off x="838200" y="112395"/>
            <a:ext cx="7447915" cy="434340"/>
          </a:xfrm>
          <a:prstGeom prst="rect">
            <a:avLst/>
          </a:prstGeom>
          <a:noFill/>
        </p:spPr>
        <p:txBody>
          <a:bodyPr wrap="square" rtlCol="0">
            <a:spAutoFit/>
          </a:bodyPr>
          <a:p>
            <a:pPr algn="dist"/>
            <a:r>
              <a:rPr lang="zh-CN" altLang="en-US" sz="2230" dirty="0">
                <a:solidFill>
                  <a:schemeClr val="accent6">
                    <a:lumMod val="75000"/>
                  </a:schemeClr>
                </a:solidFill>
                <a:effectLst>
                  <a:outerShdw blurRad="38100" dist="19050" dir="2700000" algn="tl" rotWithShape="0">
                    <a:schemeClr val="dk1">
                      <a:alpha val="40000"/>
                    </a:schemeClr>
                  </a:outerShdw>
                </a:effectLst>
                <a:latin typeface="方正粗黑宋简体" panose="02000000000000000000" charset="-122"/>
                <a:ea typeface="方正粗黑宋简体" panose="02000000000000000000" charset="-122"/>
                <a:cs typeface="方正粗黑宋简体" panose="02000000000000000000" charset="-122"/>
              </a:rPr>
              <a:t>息烽县小寨坝镇潮水村村庄规划</a:t>
            </a:r>
            <a:r>
              <a:rPr lang="en-US" altLang="zh-CN" sz="2230" dirty="0">
                <a:solidFill>
                  <a:schemeClr val="accent6">
                    <a:lumMod val="75000"/>
                  </a:schemeClr>
                </a:solidFill>
                <a:effectLst>
                  <a:outerShdw blurRad="38100" dist="19050" dir="2700000" algn="tl" rotWithShape="0">
                    <a:schemeClr val="dk1">
                      <a:alpha val="40000"/>
                    </a:schemeClr>
                  </a:outerShdw>
                </a:effectLst>
                <a:latin typeface="方正粗黑宋简体" panose="02000000000000000000" charset="-122"/>
                <a:ea typeface="方正粗黑宋简体" panose="02000000000000000000" charset="-122"/>
                <a:cs typeface="方正粗黑宋简体" panose="02000000000000000000" charset="-122"/>
              </a:rPr>
              <a:t>--</a:t>
            </a:r>
            <a:r>
              <a:rPr lang="zh-CN" altLang="en-US" sz="2230" dirty="0">
                <a:solidFill>
                  <a:schemeClr val="accent6">
                    <a:lumMod val="75000"/>
                  </a:schemeClr>
                </a:solidFill>
                <a:effectLst>
                  <a:outerShdw blurRad="38100" dist="19050" dir="2700000" algn="tl" rotWithShape="0">
                    <a:schemeClr val="dk1">
                      <a:alpha val="40000"/>
                    </a:schemeClr>
                  </a:outerShdw>
                </a:effectLst>
                <a:latin typeface="方正粗黑宋简体" panose="02000000000000000000" charset="-122"/>
                <a:ea typeface="方正粗黑宋简体" panose="02000000000000000000" charset="-122"/>
                <a:cs typeface="方正粗黑宋简体" panose="02000000000000000000" charset="-122"/>
              </a:rPr>
              <a:t>补充编制宅基地规划</a:t>
            </a:r>
            <a:endParaRPr lang="zh-CN" altLang="en-US" sz="2230" dirty="0">
              <a:solidFill>
                <a:schemeClr val="accent6">
                  <a:lumMod val="75000"/>
                </a:schemeClr>
              </a:solidFill>
              <a:effectLst>
                <a:outerShdw blurRad="38100" dist="19050" dir="2700000" algn="tl" rotWithShape="0">
                  <a:schemeClr val="dk1">
                    <a:alpha val="40000"/>
                  </a:schemeClr>
                </a:outerShdw>
              </a:effectLst>
              <a:latin typeface="方正粗黑宋简体" panose="02000000000000000000" charset="-122"/>
              <a:ea typeface="方正粗黑宋简体" panose="02000000000000000000" charset="-122"/>
              <a:cs typeface="方正粗黑宋简体" panose="02000000000000000000" charset="-122"/>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1031673" y="2665576"/>
            <a:ext cx="13041605" cy="4447574"/>
          </a:xfrm>
        </p:spPr>
        <p:txBody>
          <a:bodyPr anchor="b"/>
          <a:lstStyle>
            <a:lvl1pPr>
              <a:defRPr sz="9355"/>
            </a:lvl1pPr>
          </a:lstStyle>
          <a:p>
            <a:r>
              <a:rPr lang="zh-CN" altLang="en-US"/>
              <a:t>单击此处编辑母版标题样式</a:t>
            </a:r>
            <a:endParaRPr lang="zh-CN" altLang="en-US"/>
          </a:p>
        </p:txBody>
      </p:sp>
      <p:sp>
        <p:nvSpPr>
          <p:cNvPr id="3" name="文本占位符 2"/>
          <p:cNvSpPr>
            <a:spLocks noGrp="1"/>
          </p:cNvSpPr>
          <p:nvPr>
            <p:ph type="body" idx="1"/>
          </p:nvPr>
        </p:nvSpPr>
        <p:spPr>
          <a:xfrm>
            <a:off x="1031673" y="7155226"/>
            <a:ext cx="13041605" cy="2338874"/>
          </a:xfrm>
        </p:spPr>
        <p:txBody>
          <a:bodyPr/>
          <a:lstStyle>
            <a:lvl1pPr marL="0" indent="0">
              <a:buNone/>
              <a:defRPr sz="3740">
                <a:solidFill>
                  <a:schemeClr val="tx1">
                    <a:tint val="75000"/>
                  </a:schemeClr>
                </a:solidFill>
              </a:defRPr>
            </a:lvl1pPr>
            <a:lvl2pPr marL="713105" indent="0">
              <a:buNone/>
              <a:defRPr sz="3120">
                <a:solidFill>
                  <a:schemeClr val="tx1">
                    <a:tint val="75000"/>
                  </a:schemeClr>
                </a:solidFill>
              </a:defRPr>
            </a:lvl2pPr>
            <a:lvl3pPr marL="1425575" indent="0">
              <a:buNone/>
              <a:defRPr sz="2805">
                <a:solidFill>
                  <a:schemeClr val="tx1">
                    <a:tint val="75000"/>
                  </a:schemeClr>
                </a:solidFill>
              </a:defRPr>
            </a:lvl3pPr>
            <a:lvl4pPr marL="2138680" indent="0">
              <a:buNone/>
              <a:defRPr sz="2495">
                <a:solidFill>
                  <a:schemeClr val="tx1">
                    <a:tint val="75000"/>
                  </a:schemeClr>
                </a:solidFill>
              </a:defRPr>
            </a:lvl4pPr>
            <a:lvl5pPr marL="2851150" indent="0">
              <a:buNone/>
              <a:defRPr sz="2495">
                <a:solidFill>
                  <a:schemeClr val="tx1">
                    <a:tint val="75000"/>
                  </a:schemeClr>
                </a:solidFill>
              </a:defRPr>
            </a:lvl5pPr>
            <a:lvl6pPr marL="3564255" indent="0">
              <a:buNone/>
              <a:defRPr sz="2495">
                <a:solidFill>
                  <a:schemeClr val="tx1">
                    <a:tint val="75000"/>
                  </a:schemeClr>
                </a:solidFill>
              </a:defRPr>
            </a:lvl6pPr>
            <a:lvl7pPr marL="4276725" indent="0">
              <a:buNone/>
              <a:defRPr sz="2495">
                <a:solidFill>
                  <a:schemeClr val="tx1">
                    <a:tint val="75000"/>
                  </a:schemeClr>
                </a:solidFill>
              </a:defRPr>
            </a:lvl7pPr>
            <a:lvl8pPr marL="4989830" indent="0">
              <a:buNone/>
              <a:defRPr sz="2495">
                <a:solidFill>
                  <a:schemeClr val="tx1">
                    <a:tint val="75000"/>
                  </a:schemeClr>
                </a:solidFill>
              </a:defRPr>
            </a:lvl8pPr>
            <a:lvl9pPr marL="5702300" indent="0">
              <a:buNone/>
              <a:defRPr sz="2495">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a:xfrm>
            <a:off x="1039548" y="9909900"/>
            <a:ext cx="3402158" cy="569250"/>
          </a:xfrm>
        </p:spPr>
        <p:txBody>
          <a:bodyPr/>
          <a:lstStyle/>
          <a:p>
            <a:fld id="{6530E5DF-BF58-4AAC-9090-43D4FA0A26D9}" type="datetimeFigureOut">
              <a:rPr lang="zh-CN" altLang="en-US" smtClean="0"/>
            </a:fld>
            <a:endParaRPr lang="zh-CN" altLang="en-US"/>
          </a:p>
        </p:txBody>
      </p:sp>
      <p:sp>
        <p:nvSpPr>
          <p:cNvPr id="5" name="页脚占位符 4"/>
          <p:cNvSpPr>
            <a:spLocks noGrp="1"/>
          </p:cNvSpPr>
          <p:nvPr>
            <p:ph type="ftr" sz="quarter" idx="11"/>
          </p:nvPr>
        </p:nvSpPr>
        <p:spPr>
          <a:xfrm>
            <a:off x="5008732" y="9909900"/>
            <a:ext cx="5103237" cy="569250"/>
          </a:xfrm>
        </p:spPr>
        <p:txBody>
          <a:bodyPr/>
          <a:lstStyle/>
          <a:p>
            <a:endParaRPr lang="zh-CN" altLang="en-US"/>
          </a:p>
        </p:txBody>
      </p:sp>
      <p:sp>
        <p:nvSpPr>
          <p:cNvPr id="6" name="灯片编号占位符 5"/>
          <p:cNvSpPr>
            <a:spLocks noGrp="1"/>
          </p:cNvSpPr>
          <p:nvPr>
            <p:ph type="sldNum" sz="quarter" idx="12"/>
          </p:nvPr>
        </p:nvSpPr>
        <p:spPr>
          <a:xfrm>
            <a:off x="10678995" y="9909900"/>
            <a:ext cx="3402158" cy="569250"/>
          </a:xfrm>
        </p:spPr>
        <p:txBody>
          <a:bodyPr/>
          <a:lstStyle/>
          <a:p>
            <a:fld id="{D291CECA-39AC-4F8D-851D-189FEC77A1D6}"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1038913" y="594015"/>
            <a:ext cx="13041605" cy="2066626"/>
          </a:xfrm>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1039548" y="2846250"/>
            <a:ext cx="6426298" cy="6783976"/>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7654855" y="2846250"/>
            <a:ext cx="6426298" cy="6783976"/>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a:xfrm>
            <a:off x="1039548" y="9909900"/>
            <a:ext cx="3402158" cy="569250"/>
          </a:xfrm>
        </p:spPr>
        <p:txBody>
          <a:bodyPr/>
          <a:lstStyle/>
          <a:p>
            <a:fld id="{6530E5DF-BF58-4AAC-9090-43D4FA0A26D9}" type="datetimeFigureOut">
              <a:rPr lang="zh-CN" altLang="en-US" smtClean="0"/>
            </a:fld>
            <a:endParaRPr lang="zh-CN" altLang="en-US"/>
          </a:p>
        </p:txBody>
      </p:sp>
      <p:sp>
        <p:nvSpPr>
          <p:cNvPr id="6" name="页脚占位符 5"/>
          <p:cNvSpPr>
            <a:spLocks noGrp="1"/>
          </p:cNvSpPr>
          <p:nvPr>
            <p:ph type="ftr" sz="quarter" idx="11"/>
          </p:nvPr>
        </p:nvSpPr>
        <p:spPr>
          <a:xfrm>
            <a:off x="5008732" y="9909900"/>
            <a:ext cx="5103237" cy="569250"/>
          </a:xfrm>
        </p:spPr>
        <p:txBody>
          <a:bodyPr/>
          <a:lstStyle/>
          <a:p>
            <a:endParaRPr lang="zh-CN" altLang="en-US"/>
          </a:p>
        </p:txBody>
      </p:sp>
      <p:sp>
        <p:nvSpPr>
          <p:cNvPr id="7" name="灯片编号占位符 6"/>
          <p:cNvSpPr>
            <a:spLocks noGrp="1"/>
          </p:cNvSpPr>
          <p:nvPr>
            <p:ph type="sldNum" sz="quarter" idx="12"/>
          </p:nvPr>
        </p:nvSpPr>
        <p:spPr>
          <a:xfrm>
            <a:off x="10678995" y="9909900"/>
            <a:ext cx="3402158" cy="569250"/>
          </a:xfrm>
        </p:spPr>
        <p:txBody>
          <a:bodyPr/>
          <a:lstStyle/>
          <a:p>
            <a:fld id="{D291CECA-39AC-4F8D-851D-189FEC77A1D6}"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1041518" y="569250"/>
            <a:ext cx="13041605" cy="2066626"/>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1041518" y="2621026"/>
            <a:ext cx="6396765" cy="1284524"/>
          </a:xfrm>
        </p:spPr>
        <p:txBody>
          <a:bodyPr anchor="b"/>
          <a:lstStyle>
            <a:lvl1pPr marL="0" indent="0">
              <a:buNone/>
              <a:defRPr sz="3740" b="1"/>
            </a:lvl1pPr>
            <a:lvl2pPr marL="713105" indent="0">
              <a:buNone/>
              <a:defRPr sz="3120" b="1"/>
            </a:lvl2pPr>
            <a:lvl3pPr marL="1425575" indent="0">
              <a:buNone/>
              <a:defRPr sz="2805" b="1"/>
            </a:lvl3pPr>
            <a:lvl4pPr marL="2138680" indent="0">
              <a:buNone/>
              <a:defRPr sz="2495" b="1"/>
            </a:lvl4pPr>
            <a:lvl5pPr marL="2851150" indent="0">
              <a:buNone/>
              <a:defRPr sz="2495" b="1"/>
            </a:lvl5pPr>
            <a:lvl6pPr marL="3564255" indent="0">
              <a:buNone/>
              <a:defRPr sz="2495" b="1"/>
            </a:lvl6pPr>
            <a:lvl7pPr marL="4276725" indent="0">
              <a:buNone/>
              <a:defRPr sz="2495" b="1"/>
            </a:lvl7pPr>
            <a:lvl8pPr marL="4989830" indent="0">
              <a:buNone/>
              <a:defRPr sz="2495" b="1"/>
            </a:lvl8pPr>
            <a:lvl9pPr marL="5702300" indent="0">
              <a:buNone/>
              <a:defRPr sz="2495"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1041518" y="3905550"/>
            <a:ext cx="6396765" cy="5744476"/>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7654855" y="2621026"/>
            <a:ext cx="6428267" cy="1284524"/>
          </a:xfrm>
        </p:spPr>
        <p:txBody>
          <a:bodyPr anchor="b"/>
          <a:lstStyle>
            <a:lvl1pPr marL="0" indent="0">
              <a:buNone/>
              <a:defRPr sz="3740" b="1"/>
            </a:lvl1pPr>
            <a:lvl2pPr marL="713105" indent="0">
              <a:buNone/>
              <a:defRPr sz="3120" b="1"/>
            </a:lvl2pPr>
            <a:lvl3pPr marL="1425575" indent="0">
              <a:buNone/>
              <a:defRPr sz="2805" b="1"/>
            </a:lvl3pPr>
            <a:lvl4pPr marL="2138680" indent="0">
              <a:buNone/>
              <a:defRPr sz="2495" b="1"/>
            </a:lvl4pPr>
            <a:lvl5pPr marL="2851150" indent="0">
              <a:buNone/>
              <a:defRPr sz="2495" b="1"/>
            </a:lvl5pPr>
            <a:lvl6pPr marL="3564255" indent="0">
              <a:buNone/>
              <a:defRPr sz="2495" b="1"/>
            </a:lvl6pPr>
            <a:lvl7pPr marL="4276725" indent="0">
              <a:buNone/>
              <a:defRPr sz="2495" b="1"/>
            </a:lvl7pPr>
            <a:lvl8pPr marL="4989830" indent="0">
              <a:buNone/>
              <a:defRPr sz="2495" b="1"/>
            </a:lvl8pPr>
            <a:lvl9pPr marL="5702300" indent="0">
              <a:buNone/>
              <a:defRPr sz="2495"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7654855" y="3905550"/>
            <a:ext cx="6428267" cy="5744476"/>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a:xfrm>
            <a:off x="1039548" y="9909900"/>
            <a:ext cx="3402158" cy="569250"/>
          </a:xfrm>
        </p:spPr>
        <p:txBody>
          <a:bodyPr/>
          <a:lstStyle/>
          <a:p>
            <a:fld id="{6530E5DF-BF58-4AAC-9090-43D4FA0A26D9}" type="datetimeFigureOut">
              <a:rPr lang="zh-CN" altLang="en-US" smtClean="0"/>
            </a:fld>
            <a:endParaRPr lang="zh-CN" altLang="en-US"/>
          </a:p>
        </p:txBody>
      </p:sp>
      <p:sp>
        <p:nvSpPr>
          <p:cNvPr id="8" name="页脚占位符 7"/>
          <p:cNvSpPr>
            <a:spLocks noGrp="1"/>
          </p:cNvSpPr>
          <p:nvPr>
            <p:ph type="ftr" sz="quarter" idx="11"/>
          </p:nvPr>
        </p:nvSpPr>
        <p:spPr>
          <a:xfrm>
            <a:off x="5008732" y="9909900"/>
            <a:ext cx="5103237" cy="569250"/>
          </a:xfrm>
        </p:spPr>
        <p:txBody>
          <a:bodyPr/>
          <a:lstStyle/>
          <a:p>
            <a:endParaRPr lang="zh-CN" altLang="en-US"/>
          </a:p>
        </p:txBody>
      </p:sp>
      <p:sp>
        <p:nvSpPr>
          <p:cNvPr id="9" name="灯片编号占位符 8"/>
          <p:cNvSpPr>
            <a:spLocks noGrp="1"/>
          </p:cNvSpPr>
          <p:nvPr>
            <p:ph type="sldNum" sz="quarter" idx="12"/>
          </p:nvPr>
        </p:nvSpPr>
        <p:spPr>
          <a:xfrm>
            <a:off x="10678995" y="9909900"/>
            <a:ext cx="3402158" cy="569250"/>
          </a:xfrm>
        </p:spPr>
        <p:txBody>
          <a:bodyPr/>
          <a:lstStyle/>
          <a:p>
            <a:fld id="{D291CECA-39AC-4F8D-851D-189FEC77A1D6}"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1038913" y="594015"/>
            <a:ext cx="13041605" cy="2066626"/>
          </a:xfrm>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a:xfrm>
            <a:off x="1039548" y="9909900"/>
            <a:ext cx="3402158" cy="569250"/>
          </a:xfrm>
        </p:spPr>
        <p:txBody>
          <a:bodyPr/>
          <a:lstStyle/>
          <a:p>
            <a:fld id="{6530E5DF-BF58-4AAC-9090-43D4FA0A26D9}" type="datetimeFigureOut">
              <a:rPr lang="zh-CN" altLang="en-US" smtClean="0"/>
            </a:fld>
            <a:endParaRPr lang="zh-CN" altLang="en-US"/>
          </a:p>
        </p:txBody>
      </p:sp>
      <p:sp>
        <p:nvSpPr>
          <p:cNvPr id="4" name="页脚占位符 3"/>
          <p:cNvSpPr>
            <a:spLocks noGrp="1"/>
          </p:cNvSpPr>
          <p:nvPr>
            <p:ph type="ftr" sz="quarter" idx="11"/>
          </p:nvPr>
        </p:nvSpPr>
        <p:spPr>
          <a:xfrm>
            <a:off x="5008732" y="9909900"/>
            <a:ext cx="5103237" cy="569250"/>
          </a:xfrm>
        </p:spPr>
        <p:txBody>
          <a:bodyPr/>
          <a:lstStyle/>
          <a:p>
            <a:endParaRPr lang="zh-CN" altLang="en-US"/>
          </a:p>
        </p:txBody>
      </p:sp>
      <p:sp>
        <p:nvSpPr>
          <p:cNvPr id="5" name="灯片编号占位符 4"/>
          <p:cNvSpPr>
            <a:spLocks noGrp="1"/>
          </p:cNvSpPr>
          <p:nvPr>
            <p:ph type="sldNum" sz="quarter" idx="12"/>
          </p:nvPr>
        </p:nvSpPr>
        <p:spPr>
          <a:xfrm>
            <a:off x="10678995" y="9909900"/>
            <a:ext cx="3402158" cy="569250"/>
          </a:xfrm>
        </p:spPr>
        <p:txBody>
          <a:bodyPr/>
          <a:lstStyle/>
          <a:p>
            <a:fld id="{D291CECA-39AC-4F8D-851D-189FEC77A1D6}"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1039548" y="9909900"/>
            <a:ext cx="3402158" cy="569250"/>
          </a:xfrm>
        </p:spPr>
        <p:txBody>
          <a:bodyPr/>
          <a:lstStyle/>
          <a:p>
            <a:fld id="{6530E5DF-BF58-4AAC-9090-43D4FA0A26D9}" type="datetimeFigureOut">
              <a:rPr lang="zh-CN" altLang="en-US" smtClean="0"/>
            </a:fld>
            <a:endParaRPr lang="zh-CN" altLang="en-US"/>
          </a:p>
        </p:txBody>
      </p:sp>
      <p:sp>
        <p:nvSpPr>
          <p:cNvPr id="3" name="页脚占位符 2"/>
          <p:cNvSpPr>
            <a:spLocks noGrp="1"/>
          </p:cNvSpPr>
          <p:nvPr>
            <p:ph type="ftr" sz="quarter" idx="11"/>
          </p:nvPr>
        </p:nvSpPr>
        <p:spPr>
          <a:xfrm>
            <a:off x="5008732" y="9909900"/>
            <a:ext cx="5103237" cy="569250"/>
          </a:xfrm>
        </p:spPr>
        <p:txBody>
          <a:bodyPr/>
          <a:lstStyle/>
          <a:p>
            <a:endParaRPr lang="zh-CN" altLang="en-US"/>
          </a:p>
        </p:txBody>
      </p:sp>
      <p:sp>
        <p:nvSpPr>
          <p:cNvPr id="4" name="灯片编号占位符 3"/>
          <p:cNvSpPr>
            <a:spLocks noGrp="1"/>
          </p:cNvSpPr>
          <p:nvPr>
            <p:ph type="sldNum" sz="quarter" idx="12"/>
          </p:nvPr>
        </p:nvSpPr>
        <p:spPr>
          <a:xfrm>
            <a:off x="10678995" y="9909900"/>
            <a:ext cx="3402158" cy="569250"/>
          </a:xfrm>
        </p:spPr>
        <p:txBody>
          <a:bodyPr/>
          <a:lstStyle/>
          <a:p>
            <a:fld id="{D291CECA-39AC-4F8D-851D-189FEC77A1D6}"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1041518" y="712800"/>
            <a:ext cx="4876819" cy="2494800"/>
          </a:xfrm>
        </p:spPr>
        <p:txBody>
          <a:bodyPr anchor="b"/>
          <a:lstStyle>
            <a:lvl1pPr>
              <a:defRPr sz="4990"/>
            </a:lvl1pPr>
          </a:lstStyle>
          <a:p>
            <a:r>
              <a:rPr lang="zh-CN" altLang="en-US"/>
              <a:t>单击此处编辑母版标题样式</a:t>
            </a:r>
            <a:endParaRPr lang="zh-CN" altLang="en-US"/>
          </a:p>
        </p:txBody>
      </p:sp>
      <p:sp>
        <p:nvSpPr>
          <p:cNvPr id="3" name="内容占位符 2"/>
          <p:cNvSpPr>
            <a:spLocks noGrp="1"/>
          </p:cNvSpPr>
          <p:nvPr>
            <p:ph idx="1"/>
          </p:nvPr>
        </p:nvSpPr>
        <p:spPr>
          <a:xfrm>
            <a:off x="6428267" y="1539450"/>
            <a:ext cx="7654855" cy="7598250"/>
          </a:xfrm>
        </p:spPr>
        <p:txBody>
          <a:bodyPr/>
          <a:lstStyle>
            <a:lvl1pPr>
              <a:defRPr sz="4990"/>
            </a:lvl1pPr>
            <a:lvl2pPr>
              <a:defRPr sz="4365"/>
            </a:lvl2pPr>
            <a:lvl3pPr>
              <a:defRPr sz="3740"/>
            </a:lvl3pPr>
            <a:lvl4pPr>
              <a:defRPr sz="3120"/>
            </a:lvl4pPr>
            <a:lvl5pPr>
              <a:defRPr sz="3120"/>
            </a:lvl5pPr>
            <a:lvl6pPr>
              <a:defRPr sz="3120"/>
            </a:lvl6pPr>
            <a:lvl7pPr>
              <a:defRPr sz="3120"/>
            </a:lvl7pPr>
            <a:lvl8pPr>
              <a:defRPr sz="3120"/>
            </a:lvl8pPr>
            <a:lvl9pPr>
              <a:defRPr sz="312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1041518" y="3207600"/>
            <a:ext cx="4876819" cy="5942476"/>
          </a:xfrm>
        </p:spPr>
        <p:txBody>
          <a:bodyPr/>
          <a:lstStyle>
            <a:lvl1pPr marL="0" indent="0">
              <a:buNone/>
              <a:defRPr sz="2495"/>
            </a:lvl1pPr>
            <a:lvl2pPr marL="713105" indent="0">
              <a:buNone/>
              <a:defRPr sz="2185"/>
            </a:lvl2pPr>
            <a:lvl3pPr marL="1425575" indent="0">
              <a:buNone/>
              <a:defRPr sz="1870"/>
            </a:lvl3pPr>
            <a:lvl4pPr marL="2138680" indent="0">
              <a:buNone/>
              <a:defRPr sz="1560"/>
            </a:lvl4pPr>
            <a:lvl5pPr marL="2851150" indent="0">
              <a:buNone/>
              <a:defRPr sz="1560"/>
            </a:lvl5pPr>
            <a:lvl6pPr marL="3564255" indent="0">
              <a:buNone/>
              <a:defRPr sz="1560"/>
            </a:lvl6pPr>
            <a:lvl7pPr marL="4276725" indent="0">
              <a:buNone/>
              <a:defRPr sz="1560"/>
            </a:lvl7pPr>
            <a:lvl8pPr marL="4989830" indent="0">
              <a:buNone/>
              <a:defRPr sz="1560"/>
            </a:lvl8pPr>
            <a:lvl9pPr marL="5702300" indent="0">
              <a:buNone/>
              <a:defRPr sz="156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a:xfrm>
            <a:off x="1039548" y="9909900"/>
            <a:ext cx="3402158" cy="569250"/>
          </a:xfrm>
        </p:spPr>
        <p:txBody>
          <a:bodyPr/>
          <a:lstStyle/>
          <a:p>
            <a:fld id="{6530E5DF-BF58-4AAC-9090-43D4FA0A26D9}" type="datetimeFigureOut">
              <a:rPr lang="zh-CN" altLang="en-US" smtClean="0"/>
            </a:fld>
            <a:endParaRPr lang="zh-CN" altLang="en-US"/>
          </a:p>
        </p:txBody>
      </p:sp>
      <p:sp>
        <p:nvSpPr>
          <p:cNvPr id="6" name="页脚占位符 5"/>
          <p:cNvSpPr>
            <a:spLocks noGrp="1"/>
          </p:cNvSpPr>
          <p:nvPr>
            <p:ph type="ftr" sz="quarter" idx="11"/>
          </p:nvPr>
        </p:nvSpPr>
        <p:spPr>
          <a:xfrm>
            <a:off x="5008732" y="9909900"/>
            <a:ext cx="5103237" cy="569250"/>
          </a:xfrm>
        </p:spPr>
        <p:txBody>
          <a:bodyPr/>
          <a:lstStyle/>
          <a:p>
            <a:endParaRPr lang="zh-CN" altLang="en-US"/>
          </a:p>
        </p:txBody>
      </p:sp>
      <p:sp>
        <p:nvSpPr>
          <p:cNvPr id="7" name="灯片编号占位符 6"/>
          <p:cNvSpPr>
            <a:spLocks noGrp="1"/>
          </p:cNvSpPr>
          <p:nvPr>
            <p:ph type="sldNum" sz="quarter" idx="12"/>
          </p:nvPr>
        </p:nvSpPr>
        <p:spPr>
          <a:xfrm>
            <a:off x="10678995" y="9909900"/>
            <a:ext cx="3402158" cy="569250"/>
          </a:xfrm>
        </p:spPr>
        <p:txBody>
          <a:bodyPr/>
          <a:lstStyle/>
          <a:p>
            <a:fld id="{D291CECA-39AC-4F8D-851D-189FEC77A1D6}"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041518" y="712800"/>
            <a:ext cx="4876819" cy="2494800"/>
          </a:xfrm>
        </p:spPr>
        <p:txBody>
          <a:bodyPr anchor="b"/>
          <a:lstStyle>
            <a:lvl1pPr>
              <a:defRPr sz="4990"/>
            </a:lvl1pPr>
          </a:lstStyle>
          <a:p>
            <a:r>
              <a:rPr lang="zh-CN" altLang="en-US"/>
              <a:t>单击此处编辑母版标题样式</a:t>
            </a:r>
            <a:endParaRPr lang="zh-CN" altLang="en-US"/>
          </a:p>
        </p:txBody>
      </p:sp>
      <p:sp>
        <p:nvSpPr>
          <p:cNvPr id="3" name="图片占位符 2"/>
          <p:cNvSpPr>
            <a:spLocks noGrp="1"/>
          </p:cNvSpPr>
          <p:nvPr>
            <p:ph type="pic" idx="1"/>
          </p:nvPr>
        </p:nvSpPr>
        <p:spPr>
          <a:xfrm>
            <a:off x="6428267" y="1539450"/>
            <a:ext cx="7654855" cy="7598250"/>
          </a:xfrm>
        </p:spPr>
        <p:txBody>
          <a:bodyPr/>
          <a:lstStyle>
            <a:lvl1pPr marL="0" indent="0">
              <a:buNone/>
              <a:defRPr sz="4990"/>
            </a:lvl1pPr>
            <a:lvl2pPr marL="713105" indent="0">
              <a:buNone/>
              <a:defRPr sz="4365"/>
            </a:lvl2pPr>
            <a:lvl3pPr marL="1425575" indent="0">
              <a:buNone/>
              <a:defRPr sz="3740"/>
            </a:lvl3pPr>
            <a:lvl4pPr marL="2138680" indent="0">
              <a:buNone/>
              <a:defRPr sz="3120"/>
            </a:lvl4pPr>
            <a:lvl5pPr marL="2851150" indent="0">
              <a:buNone/>
              <a:defRPr sz="3120"/>
            </a:lvl5pPr>
            <a:lvl6pPr marL="3564255" indent="0">
              <a:buNone/>
              <a:defRPr sz="3120"/>
            </a:lvl6pPr>
            <a:lvl7pPr marL="4276725" indent="0">
              <a:buNone/>
              <a:defRPr sz="3120"/>
            </a:lvl7pPr>
            <a:lvl8pPr marL="4989830" indent="0">
              <a:buNone/>
              <a:defRPr sz="3120"/>
            </a:lvl8pPr>
            <a:lvl9pPr marL="5702300" indent="0">
              <a:buNone/>
              <a:defRPr sz="3120"/>
            </a:lvl9pPr>
          </a:lstStyle>
          <a:p>
            <a:endParaRPr lang="zh-CN" altLang="en-US"/>
          </a:p>
        </p:txBody>
      </p:sp>
      <p:sp>
        <p:nvSpPr>
          <p:cNvPr id="4" name="文本占位符 3"/>
          <p:cNvSpPr>
            <a:spLocks noGrp="1"/>
          </p:cNvSpPr>
          <p:nvPr>
            <p:ph type="body" sz="half" idx="2"/>
          </p:nvPr>
        </p:nvSpPr>
        <p:spPr>
          <a:xfrm>
            <a:off x="1041518" y="3207600"/>
            <a:ext cx="4876819" cy="5942476"/>
          </a:xfrm>
        </p:spPr>
        <p:txBody>
          <a:bodyPr/>
          <a:lstStyle>
            <a:lvl1pPr marL="0" indent="0">
              <a:buNone/>
              <a:defRPr sz="2495"/>
            </a:lvl1pPr>
            <a:lvl2pPr marL="713105" indent="0">
              <a:buNone/>
              <a:defRPr sz="2185"/>
            </a:lvl2pPr>
            <a:lvl3pPr marL="1425575" indent="0">
              <a:buNone/>
              <a:defRPr sz="1870"/>
            </a:lvl3pPr>
            <a:lvl4pPr marL="2138680" indent="0">
              <a:buNone/>
              <a:defRPr sz="1560"/>
            </a:lvl4pPr>
            <a:lvl5pPr marL="2851150" indent="0">
              <a:buNone/>
              <a:defRPr sz="1560"/>
            </a:lvl5pPr>
            <a:lvl6pPr marL="3564255" indent="0">
              <a:buNone/>
              <a:defRPr sz="1560"/>
            </a:lvl6pPr>
            <a:lvl7pPr marL="4276725" indent="0">
              <a:buNone/>
              <a:defRPr sz="1560"/>
            </a:lvl7pPr>
            <a:lvl8pPr marL="4989830" indent="0">
              <a:buNone/>
              <a:defRPr sz="1560"/>
            </a:lvl8pPr>
            <a:lvl9pPr marL="5702300" indent="0">
              <a:buNone/>
              <a:defRPr sz="156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a:xfrm>
            <a:off x="1039548" y="9909900"/>
            <a:ext cx="3402158" cy="569250"/>
          </a:xfrm>
        </p:spPr>
        <p:txBody>
          <a:bodyPr/>
          <a:lstStyle/>
          <a:p>
            <a:fld id="{6530E5DF-BF58-4AAC-9090-43D4FA0A26D9}" type="datetimeFigureOut">
              <a:rPr lang="zh-CN" altLang="en-US" smtClean="0"/>
            </a:fld>
            <a:endParaRPr lang="zh-CN" altLang="en-US"/>
          </a:p>
        </p:txBody>
      </p:sp>
      <p:sp>
        <p:nvSpPr>
          <p:cNvPr id="6" name="页脚占位符 5"/>
          <p:cNvSpPr>
            <a:spLocks noGrp="1"/>
          </p:cNvSpPr>
          <p:nvPr>
            <p:ph type="ftr" sz="quarter" idx="11"/>
          </p:nvPr>
        </p:nvSpPr>
        <p:spPr>
          <a:xfrm>
            <a:off x="5008732" y="9909900"/>
            <a:ext cx="5103237" cy="569250"/>
          </a:xfrm>
        </p:spPr>
        <p:txBody>
          <a:bodyPr/>
          <a:lstStyle/>
          <a:p>
            <a:endParaRPr lang="zh-CN" altLang="en-US"/>
          </a:p>
        </p:txBody>
      </p:sp>
      <p:sp>
        <p:nvSpPr>
          <p:cNvPr id="7" name="灯片编号占位符 6"/>
          <p:cNvSpPr>
            <a:spLocks noGrp="1"/>
          </p:cNvSpPr>
          <p:nvPr>
            <p:ph type="sldNum" sz="quarter" idx="12"/>
          </p:nvPr>
        </p:nvSpPr>
        <p:spPr>
          <a:xfrm>
            <a:off x="10678995" y="9909900"/>
            <a:ext cx="3402158" cy="569250"/>
          </a:xfrm>
        </p:spPr>
        <p:txBody>
          <a:bodyPr/>
          <a:lstStyle/>
          <a:p>
            <a:fld id="{D291CECA-39AC-4F8D-851D-189FEC77A1D6}"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1425575" rtl="0" eaLnBrk="1" latinLnBrk="0" hangingPunct="1">
        <a:lnSpc>
          <a:spcPct val="90000"/>
        </a:lnSpc>
        <a:spcBef>
          <a:spcPct val="0"/>
        </a:spcBef>
        <a:buNone/>
        <a:defRPr sz="6860" kern="1200">
          <a:solidFill>
            <a:schemeClr val="tx1"/>
          </a:solidFill>
          <a:latin typeface="+mj-lt"/>
          <a:ea typeface="+mj-ea"/>
          <a:cs typeface="+mj-cs"/>
        </a:defRPr>
      </a:lvl1pPr>
    </p:titleStyle>
    <p:bodyStyle>
      <a:lvl1pPr marL="356235" indent="-356235" algn="l" defTabSz="1425575" rtl="0" eaLnBrk="1" latinLnBrk="0" hangingPunct="1">
        <a:lnSpc>
          <a:spcPct val="90000"/>
        </a:lnSpc>
        <a:spcBef>
          <a:spcPts val="1560"/>
        </a:spcBef>
        <a:buFont typeface="Arial" panose="020B0604020202020204" pitchFamily="34" charset="0"/>
        <a:buChar char="•"/>
        <a:defRPr sz="4365" kern="1200">
          <a:solidFill>
            <a:schemeClr val="tx1"/>
          </a:solidFill>
          <a:latin typeface="+mn-lt"/>
          <a:ea typeface="+mn-ea"/>
          <a:cs typeface="+mn-cs"/>
        </a:defRPr>
      </a:lvl1pPr>
      <a:lvl2pPr marL="1069340" indent="-356235" algn="l" defTabSz="1425575" rtl="0" eaLnBrk="1" latinLnBrk="0" hangingPunct="1">
        <a:lnSpc>
          <a:spcPct val="90000"/>
        </a:lnSpc>
        <a:spcBef>
          <a:spcPts val="780"/>
        </a:spcBef>
        <a:buFont typeface="Arial" panose="020B0604020202020204" pitchFamily="34" charset="0"/>
        <a:buChar char="•"/>
        <a:defRPr sz="3740" kern="1200">
          <a:solidFill>
            <a:schemeClr val="tx1"/>
          </a:solidFill>
          <a:latin typeface="+mn-lt"/>
          <a:ea typeface="+mn-ea"/>
          <a:cs typeface="+mn-cs"/>
        </a:defRPr>
      </a:lvl2pPr>
      <a:lvl3pPr marL="1781810" indent="-356235" algn="l" defTabSz="1425575" rtl="0" eaLnBrk="1" latinLnBrk="0" hangingPunct="1">
        <a:lnSpc>
          <a:spcPct val="90000"/>
        </a:lnSpc>
        <a:spcBef>
          <a:spcPts val="780"/>
        </a:spcBef>
        <a:buFont typeface="Arial" panose="020B0604020202020204" pitchFamily="34" charset="0"/>
        <a:buChar char="•"/>
        <a:defRPr sz="3120" kern="1200">
          <a:solidFill>
            <a:schemeClr val="tx1"/>
          </a:solidFill>
          <a:latin typeface="+mn-lt"/>
          <a:ea typeface="+mn-ea"/>
          <a:cs typeface="+mn-cs"/>
        </a:defRPr>
      </a:lvl3pPr>
      <a:lvl4pPr marL="2494915" indent="-356235" algn="l" defTabSz="1425575" rtl="0" eaLnBrk="1" latinLnBrk="0" hangingPunct="1">
        <a:lnSpc>
          <a:spcPct val="90000"/>
        </a:lnSpc>
        <a:spcBef>
          <a:spcPts val="780"/>
        </a:spcBef>
        <a:buFont typeface="Arial" panose="020B0604020202020204" pitchFamily="34" charset="0"/>
        <a:buChar char="•"/>
        <a:defRPr sz="2805" kern="1200">
          <a:solidFill>
            <a:schemeClr val="tx1"/>
          </a:solidFill>
          <a:latin typeface="+mn-lt"/>
          <a:ea typeface="+mn-ea"/>
          <a:cs typeface="+mn-cs"/>
        </a:defRPr>
      </a:lvl4pPr>
      <a:lvl5pPr marL="3207385" indent="-356235" algn="l" defTabSz="1425575" rtl="0" eaLnBrk="1" latinLnBrk="0" hangingPunct="1">
        <a:lnSpc>
          <a:spcPct val="90000"/>
        </a:lnSpc>
        <a:spcBef>
          <a:spcPts val="780"/>
        </a:spcBef>
        <a:buFont typeface="Arial" panose="020B0604020202020204" pitchFamily="34" charset="0"/>
        <a:buChar char="•"/>
        <a:defRPr sz="2805" kern="1200">
          <a:solidFill>
            <a:schemeClr val="tx1"/>
          </a:solidFill>
          <a:latin typeface="+mn-lt"/>
          <a:ea typeface="+mn-ea"/>
          <a:cs typeface="+mn-cs"/>
        </a:defRPr>
      </a:lvl5pPr>
      <a:lvl6pPr marL="3920490" indent="-356235" algn="l" defTabSz="1425575" rtl="0" eaLnBrk="1" latinLnBrk="0" hangingPunct="1">
        <a:lnSpc>
          <a:spcPct val="90000"/>
        </a:lnSpc>
        <a:spcBef>
          <a:spcPts val="780"/>
        </a:spcBef>
        <a:buFont typeface="Arial" panose="020B0604020202020204" pitchFamily="34" charset="0"/>
        <a:buChar char="•"/>
        <a:defRPr sz="2805" kern="1200">
          <a:solidFill>
            <a:schemeClr val="tx1"/>
          </a:solidFill>
          <a:latin typeface="+mn-lt"/>
          <a:ea typeface="+mn-ea"/>
          <a:cs typeface="+mn-cs"/>
        </a:defRPr>
      </a:lvl6pPr>
      <a:lvl7pPr marL="4632960" indent="-356235" algn="l" defTabSz="1425575" rtl="0" eaLnBrk="1" latinLnBrk="0" hangingPunct="1">
        <a:lnSpc>
          <a:spcPct val="90000"/>
        </a:lnSpc>
        <a:spcBef>
          <a:spcPts val="780"/>
        </a:spcBef>
        <a:buFont typeface="Arial" panose="020B0604020202020204" pitchFamily="34" charset="0"/>
        <a:buChar char="•"/>
        <a:defRPr sz="2805" kern="1200">
          <a:solidFill>
            <a:schemeClr val="tx1"/>
          </a:solidFill>
          <a:latin typeface="+mn-lt"/>
          <a:ea typeface="+mn-ea"/>
          <a:cs typeface="+mn-cs"/>
        </a:defRPr>
      </a:lvl7pPr>
      <a:lvl8pPr marL="5346065" indent="-356235" algn="l" defTabSz="1425575" rtl="0" eaLnBrk="1" latinLnBrk="0" hangingPunct="1">
        <a:lnSpc>
          <a:spcPct val="90000"/>
        </a:lnSpc>
        <a:spcBef>
          <a:spcPts val="780"/>
        </a:spcBef>
        <a:buFont typeface="Arial" panose="020B0604020202020204" pitchFamily="34" charset="0"/>
        <a:buChar char="•"/>
        <a:defRPr sz="2805" kern="1200">
          <a:solidFill>
            <a:schemeClr val="tx1"/>
          </a:solidFill>
          <a:latin typeface="+mn-lt"/>
          <a:ea typeface="+mn-ea"/>
          <a:cs typeface="+mn-cs"/>
        </a:defRPr>
      </a:lvl8pPr>
      <a:lvl9pPr marL="6058535" indent="-356235" algn="l" defTabSz="1425575" rtl="0" eaLnBrk="1" latinLnBrk="0" hangingPunct="1">
        <a:lnSpc>
          <a:spcPct val="90000"/>
        </a:lnSpc>
        <a:spcBef>
          <a:spcPts val="780"/>
        </a:spcBef>
        <a:buFont typeface="Arial" panose="020B0604020202020204" pitchFamily="34" charset="0"/>
        <a:buChar char="•"/>
        <a:defRPr sz="2805" kern="1200">
          <a:solidFill>
            <a:schemeClr val="tx1"/>
          </a:solidFill>
          <a:latin typeface="+mn-lt"/>
          <a:ea typeface="+mn-ea"/>
          <a:cs typeface="+mn-cs"/>
        </a:defRPr>
      </a:lvl9pPr>
    </p:bodyStyle>
    <p:otherStyle>
      <a:defPPr>
        <a:defRPr lang="zh-CN"/>
      </a:defPPr>
      <a:lvl1pPr marL="0" algn="l" defTabSz="1425575" rtl="0" eaLnBrk="1" latinLnBrk="0" hangingPunct="1">
        <a:defRPr sz="2805" kern="1200">
          <a:solidFill>
            <a:schemeClr val="tx1"/>
          </a:solidFill>
          <a:latin typeface="+mn-lt"/>
          <a:ea typeface="+mn-ea"/>
          <a:cs typeface="+mn-cs"/>
        </a:defRPr>
      </a:lvl1pPr>
      <a:lvl2pPr marL="713105" algn="l" defTabSz="1425575" rtl="0" eaLnBrk="1" latinLnBrk="0" hangingPunct="1">
        <a:defRPr sz="2805" kern="1200">
          <a:solidFill>
            <a:schemeClr val="tx1"/>
          </a:solidFill>
          <a:latin typeface="+mn-lt"/>
          <a:ea typeface="+mn-ea"/>
          <a:cs typeface="+mn-cs"/>
        </a:defRPr>
      </a:lvl2pPr>
      <a:lvl3pPr marL="1425575" algn="l" defTabSz="1425575" rtl="0" eaLnBrk="1" latinLnBrk="0" hangingPunct="1">
        <a:defRPr sz="2805" kern="1200">
          <a:solidFill>
            <a:schemeClr val="tx1"/>
          </a:solidFill>
          <a:latin typeface="+mn-lt"/>
          <a:ea typeface="+mn-ea"/>
          <a:cs typeface="+mn-cs"/>
        </a:defRPr>
      </a:lvl3pPr>
      <a:lvl4pPr marL="2138680" algn="l" defTabSz="1425575" rtl="0" eaLnBrk="1" latinLnBrk="0" hangingPunct="1">
        <a:defRPr sz="2805" kern="1200">
          <a:solidFill>
            <a:schemeClr val="tx1"/>
          </a:solidFill>
          <a:latin typeface="+mn-lt"/>
          <a:ea typeface="+mn-ea"/>
          <a:cs typeface="+mn-cs"/>
        </a:defRPr>
      </a:lvl4pPr>
      <a:lvl5pPr marL="2851150" algn="l" defTabSz="1425575" rtl="0" eaLnBrk="1" latinLnBrk="0" hangingPunct="1">
        <a:defRPr sz="2805" kern="1200">
          <a:solidFill>
            <a:schemeClr val="tx1"/>
          </a:solidFill>
          <a:latin typeface="+mn-lt"/>
          <a:ea typeface="+mn-ea"/>
          <a:cs typeface="+mn-cs"/>
        </a:defRPr>
      </a:lvl5pPr>
      <a:lvl6pPr marL="3564255" algn="l" defTabSz="1425575" rtl="0" eaLnBrk="1" latinLnBrk="0" hangingPunct="1">
        <a:defRPr sz="2805" kern="1200">
          <a:solidFill>
            <a:schemeClr val="tx1"/>
          </a:solidFill>
          <a:latin typeface="+mn-lt"/>
          <a:ea typeface="+mn-ea"/>
          <a:cs typeface="+mn-cs"/>
        </a:defRPr>
      </a:lvl6pPr>
      <a:lvl7pPr marL="4276725" algn="l" defTabSz="1425575" rtl="0" eaLnBrk="1" latinLnBrk="0" hangingPunct="1">
        <a:defRPr sz="2805" kern="1200">
          <a:solidFill>
            <a:schemeClr val="tx1"/>
          </a:solidFill>
          <a:latin typeface="+mn-lt"/>
          <a:ea typeface="+mn-ea"/>
          <a:cs typeface="+mn-cs"/>
        </a:defRPr>
      </a:lvl7pPr>
      <a:lvl8pPr marL="4989830" algn="l" defTabSz="1425575" rtl="0" eaLnBrk="1" latinLnBrk="0" hangingPunct="1">
        <a:defRPr sz="2805" kern="1200">
          <a:solidFill>
            <a:schemeClr val="tx1"/>
          </a:solidFill>
          <a:latin typeface="+mn-lt"/>
          <a:ea typeface="+mn-ea"/>
          <a:cs typeface="+mn-cs"/>
        </a:defRPr>
      </a:lvl8pPr>
      <a:lvl9pPr marL="5702300" algn="l" defTabSz="1425575" rtl="0" eaLnBrk="1" latinLnBrk="0" hangingPunct="1">
        <a:defRPr sz="280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1.jpeg"/><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8.jpe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9.png"/></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20.png"/><Relationship Id="rId1" Type="http://schemas.openxmlformats.org/officeDocument/2006/relationships/tags" Target="../tags/tag4.xml"/></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3.jpeg"/><Relationship Id="rId3" Type="http://schemas.openxmlformats.org/officeDocument/2006/relationships/tags" Target="../tags/tag3.xml"/><Relationship Id="rId2" Type="http://schemas.openxmlformats.org/officeDocument/2006/relationships/image" Target="../media/image2.jpeg"/><Relationship Id="rId1" Type="http://schemas.openxmlformats.org/officeDocument/2006/relationships/tags" Target="../tags/tag2.xml"/></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6.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7.xml"/></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8.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20.png"/><Relationship Id="rId1" Type="http://schemas.openxmlformats.org/officeDocument/2006/relationships/tags" Target="../tags/tag9.xml"/></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0.xml"/></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1.xml"/></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2.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13.xml"/></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4.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20.png"/><Relationship Id="rId1" Type="http://schemas.openxmlformats.org/officeDocument/2006/relationships/tags" Target="../tags/tag15.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5.jpeg"/><Relationship Id="rId1" Type="http://schemas.openxmlformats.org/officeDocument/2006/relationships/image" Target="../media/image4.jpeg"/></Relationships>
</file>

<file path=ppt/slides/_rels/slide30.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19.xml"/><Relationship Id="rId4" Type="http://schemas.openxmlformats.org/officeDocument/2006/relationships/tags" Target="../tags/tag18.xml"/><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image" Target="../media/image21.jpeg"/></Relationships>
</file>

<file path=ppt/slides/_rels/slide31.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23.xml"/><Relationship Id="rId4" Type="http://schemas.openxmlformats.org/officeDocument/2006/relationships/tags" Target="../tags/tag22.xml"/><Relationship Id="rId3" Type="http://schemas.openxmlformats.org/officeDocument/2006/relationships/tags" Target="../tags/tag21.xml"/><Relationship Id="rId2" Type="http://schemas.openxmlformats.org/officeDocument/2006/relationships/tags" Target="../tags/tag20.xml"/><Relationship Id="rId1" Type="http://schemas.openxmlformats.org/officeDocument/2006/relationships/image" Target="../media/image22.jpe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4.jpeg"/><Relationship Id="rId1" Type="http://schemas.openxmlformats.org/officeDocument/2006/relationships/image" Target="../media/image23.jpeg"/></Relationships>
</file>

<file path=ppt/slides/_rels/slide33.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 Id="rId3" Type="http://schemas.openxmlformats.org/officeDocument/2006/relationships/tags" Target="../tags/tag24.xml"/><Relationship Id="rId2" Type="http://schemas.openxmlformats.org/officeDocument/2006/relationships/image" Target="../media/image26.jpeg"/><Relationship Id="rId1" Type="http://schemas.openxmlformats.org/officeDocument/2006/relationships/image" Target="../media/image25.jpeg"/></Relationships>
</file>

<file path=ppt/slides/_rels/slide3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0.jpeg"/></Relationships>
</file>

<file path=ppt/slides/_rels/slide35.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8.png"/><Relationship Id="rId4" Type="http://schemas.openxmlformats.org/officeDocument/2006/relationships/image" Target="../media/image29.png"/><Relationship Id="rId3" Type="http://schemas.openxmlformats.org/officeDocument/2006/relationships/tags" Target="../tags/tag25.xml"/><Relationship Id="rId2" Type="http://schemas.openxmlformats.org/officeDocument/2006/relationships/image" Target="../media/image26.jpeg"/><Relationship Id="rId1" Type="http://schemas.openxmlformats.org/officeDocument/2006/relationships/image" Target="../media/image31.jpeg"/></Relationships>
</file>

<file path=ppt/slides/_rels/slide3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2.jpeg"/></Relationships>
</file>

<file path=ppt/slides/_rels/slide37.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 Id="rId3" Type="http://schemas.openxmlformats.org/officeDocument/2006/relationships/image" Target="../media/image26.jpeg"/><Relationship Id="rId2" Type="http://schemas.openxmlformats.org/officeDocument/2006/relationships/tags" Target="../tags/tag26.xml"/><Relationship Id="rId1" Type="http://schemas.openxmlformats.org/officeDocument/2006/relationships/image" Target="../media/image33.jpeg"/></Relationships>
</file>

<file path=ppt/slides/_rels/slide3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4.jpeg"/></Relationships>
</file>

<file path=ppt/slides/_rels/slide39.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8.png"/><Relationship Id="rId4" Type="http://schemas.openxmlformats.org/officeDocument/2006/relationships/image" Target="../media/image29.png"/><Relationship Id="rId3" Type="http://schemas.openxmlformats.org/officeDocument/2006/relationships/image" Target="../media/image26.jpeg"/><Relationship Id="rId2" Type="http://schemas.openxmlformats.org/officeDocument/2006/relationships/tags" Target="../tags/tag27.xml"/><Relationship Id="rId1" Type="http://schemas.openxmlformats.org/officeDocument/2006/relationships/image" Target="../media/image35.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7.jpeg"/><Relationship Id="rId1" Type="http://schemas.openxmlformats.org/officeDocument/2006/relationships/image" Target="../media/image6.jpeg"/></Relationships>
</file>

<file path=ppt/slides/_rels/slide4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6.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9.jpeg"/><Relationship Id="rId1"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1.jpeg"/><Relationship Id="rId1"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3.jpeg"/><Relationship Id="rId1" Type="http://schemas.openxmlformats.org/officeDocument/2006/relationships/image" Target="../media/image12.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5.jpeg"/><Relationship Id="rId1"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7.jpeg"/><Relationship Id="rId1"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9" name="图片 8" descr="未标题-1_画板 1"/>
          <p:cNvPicPr>
            <a:picLocks noChangeAspect="1"/>
          </p:cNvPicPr>
          <p:nvPr>
            <p:custDataLst>
              <p:tags r:id="rId1"/>
            </p:custDataLst>
          </p:nvPr>
        </p:nvPicPr>
        <p:blipFill>
          <a:blip r:embed="rId2"/>
          <a:srcRect l="-1133"/>
          <a:stretch>
            <a:fillRect/>
          </a:stretch>
        </p:blipFill>
        <p:spPr>
          <a:xfrm>
            <a:off x="-177800" y="3142615"/>
            <a:ext cx="15309850" cy="7548880"/>
          </a:xfrm>
          <a:prstGeom prst="rect">
            <a:avLst/>
          </a:prstGeom>
        </p:spPr>
      </p:pic>
      <p:sp>
        <p:nvSpPr>
          <p:cNvPr id="4" name="文本框 3"/>
          <p:cNvSpPr txBox="1"/>
          <p:nvPr/>
        </p:nvSpPr>
        <p:spPr>
          <a:xfrm>
            <a:off x="3989070" y="1356995"/>
            <a:ext cx="7442835" cy="701675"/>
          </a:xfrm>
          <a:prstGeom prst="rect">
            <a:avLst/>
          </a:prstGeom>
          <a:noFill/>
        </p:spPr>
        <p:txBody>
          <a:bodyPr wrap="square" rtlCol="0">
            <a:spAutoFit/>
          </a:bodyPr>
          <a:p>
            <a:pPr algn="dist"/>
            <a:r>
              <a:rPr lang="zh-CN" sz="3970" b="1" dirty="0">
                <a:solidFill>
                  <a:schemeClr val="accent6">
                    <a:lumMod val="75000"/>
                  </a:schemeClr>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rPr>
              <a:t>息烽县小寨坝镇潮水村村庄规划</a:t>
            </a:r>
            <a:endParaRPr lang="zh-CN" sz="3970" b="1" dirty="0">
              <a:solidFill>
                <a:schemeClr val="accent6">
                  <a:lumMod val="75000"/>
                </a:schemeClr>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endParaRPr>
          </a:p>
        </p:txBody>
      </p:sp>
      <p:sp>
        <p:nvSpPr>
          <p:cNvPr id="6" name="文本框 5"/>
          <p:cNvSpPr txBox="1"/>
          <p:nvPr/>
        </p:nvSpPr>
        <p:spPr>
          <a:xfrm>
            <a:off x="8670961" y="2110293"/>
            <a:ext cx="4826336" cy="624840"/>
          </a:xfrm>
          <a:prstGeom prst="rect">
            <a:avLst/>
          </a:prstGeom>
          <a:noFill/>
        </p:spPr>
        <p:txBody>
          <a:bodyPr wrap="square" rtlCol="0">
            <a:spAutoFit/>
          </a:bodyPr>
          <a:p>
            <a:pPr algn="dist"/>
            <a:r>
              <a:rPr lang="en-US" altLang="zh-CN" sz="3470" b="1" dirty="0">
                <a:solidFill>
                  <a:schemeClr val="accent6">
                    <a:lumMod val="75000"/>
                  </a:schemeClr>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rPr>
              <a:t>--</a:t>
            </a:r>
            <a:r>
              <a:rPr lang="zh-CN" altLang="en-US" sz="3470" b="1" dirty="0">
                <a:solidFill>
                  <a:schemeClr val="accent6">
                    <a:lumMod val="75000"/>
                  </a:schemeClr>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rPr>
              <a:t>补充编制宅基地规划</a:t>
            </a:r>
            <a:endParaRPr lang="zh-CN" altLang="en-US" sz="3470" b="1" dirty="0">
              <a:solidFill>
                <a:schemeClr val="accent6">
                  <a:lumMod val="75000"/>
                </a:schemeClr>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8" name="文本框 7"/>
          <p:cNvSpPr txBox="1"/>
          <p:nvPr/>
        </p:nvSpPr>
        <p:spPr>
          <a:xfrm>
            <a:off x="10389691" y="10113194"/>
            <a:ext cx="4302676" cy="434340"/>
          </a:xfrm>
          <a:prstGeom prst="rect">
            <a:avLst/>
          </a:prstGeom>
          <a:noFill/>
        </p:spPr>
        <p:txBody>
          <a:bodyPr wrap="square" rtlCol="0">
            <a:spAutoFit/>
          </a:bodyPr>
          <a:p>
            <a:pPr algn="dist"/>
            <a:r>
              <a:rPr lang="zh-CN" altLang="en-US" sz="2230" dirty="0">
                <a:solidFill>
                  <a:schemeClr val="bg2"/>
                </a:solidFill>
                <a:effectLst>
                  <a:outerShdw blurRad="38100" dist="19050" dir="2700000" algn="tl" rotWithShape="0">
                    <a:schemeClr val="dk1">
                      <a:alpha val="40000"/>
                    </a:schemeClr>
                  </a:outerShdw>
                </a:effectLst>
                <a:latin typeface="方正粗黑宋简体" panose="02000000000000000000" charset="-122"/>
                <a:ea typeface="方正粗黑宋简体" panose="02000000000000000000" charset="-122"/>
                <a:cs typeface="方正粗黑宋简体" panose="02000000000000000000" charset="-122"/>
              </a:rPr>
              <a:t>贵阳市建筑设计院有限公司</a:t>
            </a:r>
            <a:endParaRPr lang="zh-CN" altLang="en-US" sz="2230" dirty="0">
              <a:solidFill>
                <a:schemeClr val="bg2"/>
              </a:solidFill>
              <a:effectLst>
                <a:outerShdw blurRad="38100" dist="19050" dir="2700000" algn="tl" rotWithShape="0">
                  <a:schemeClr val="dk1">
                    <a:alpha val="40000"/>
                  </a:schemeClr>
                </a:outerShdw>
              </a:effectLst>
              <a:latin typeface="方正粗黑宋简体" panose="02000000000000000000" charset="-122"/>
              <a:ea typeface="方正粗黑宋简体" panose="02000000000000000000" charset="-122"/>
              <a:cs typeface="方正粗黑宋简体" panose="02000000000000000000" charset="-122"/>
            </a:endParaRPr>
          </a:p>
        </p:txBody>
      </p:sp>
      <p:sp>
        <p:nvSpPr>
          <p:cNvPr id="24" name="文本框 23"/>
          <p:cNvSpPr txBox="1"/>
          <p:nvPr/>
        </p:nvSpPr>
        <p:spPr>
          <a:xfrm>
            <a:off x="1922780" y="671195"/>
            <a:ext cx="11574780" cy="460375"/>
          </a:xfrm>
          <a:prstGeom prst="rect">
            <a:avLst/>
          </a:prstGeom>
          <a:noFill/>
        </p:spPr>
        <p:txBody>
          <a:bodyPr wrap="square" rtlCol="0">
            <a:spAutoFit/>
          </a:bodyPr>
          <a:p>
            <a:pPr algn="dist"/>
            <a:r>
              <a:rPr lang="zh-CN" altLang="en-US" sz="2400" b="1" dirty="0">
                <a:solidFill>
                  <a:schemeClr val="tx1"/>
                </a:solidFill>
                <a:latin typeface="微软雅黑" panose="020B0503020204020204" pitchFamily="34" charset="-122"/>
                <a:ea typeface="微软雅黑" panose="020B0503020204020204" pitchFamily="34" charset="-122"/>
              </a:rPr>
              <a:t>补充编制《息烽县</a:t>
            </a:r>
            <a:r>
              <a:rPr lang="en-US" altLang="zh-CN" sz="2400" b="1" dirty="0">
                <a:solidFill>
                  <a:schemeClr val="tx1"/>
                </a:solidFill>
                <a:latin typeface="微软雅黑" panose="020B0503020204020204" pitchFamily="34" charset="-122"/>
                <a:ea typeface="微软雅黑" panose="020B0503020204020204" pitchFamily="34" charset="-122"/>
              </a:rPr>
              <a:t>141</a:t>
            </a:r>
            <a:r>
              <a:rPr lang="zh-CN" altLang="en-US" sz="2400" b="1" dirty="0">
                <a:solidFill>
                  <a:schemeClr val="tx1"/>
                </a:solidFill>
                <a:latin typeface="微软雅黑" panose="020B0503020204020204" pitchFamily="34" charset="-122"/>
                <a:ea typeface="微软雅黑" panose="020B0503020204020204" pitchFamily="34" charset="-122"/>
              </a:rPr>
              <a:t>个行政村共计</a:t>
            </a:r>
            <a:r>
              <a:rPr lang="en-US" altLang="zh-CN" sz="2400" b="1" dirty="0">
                <a:solidFill>
                  <a:schemeClr val="tx1"/>
                </a:solidFill>
                <a:latin typeface="微软雅黑" panose="020B0503020204020204" pitchFamily="34" charset="-122"/>
                <a:ea typeface="微软雅黑" panose="020B0503020204020204" pitchFamily="34" charset="-122"/>
              </a:rPr>
              <a:t>307</a:t>
            </a:r>
            <a:r>
              <a:rPr lang="zh-CN" altLang="en-US" sz="2400" b="1" dirty="0">
                <a:solidFill>
                  <a:schemeClr val="tx1"/>
                </a:solidFill>
                <a:latin typeface="微软雅黑" panose="020B0503020204020204" pitchFamily="34" charset="-122"/>
                <a:ea typeface="微软雅黑" panose="020B0503020204020204" pitchFamily="34" charset="-122"/>
              </a:rPr>
              <a:t>个</a:t>
            </a:r>
            <a:r>
              <a:rPr lang="en-US" altLang="zh-CN" sz="2400" b="1" dirty="0">
                <a:solidFill>
                  <a:schemeClr val="tx1"/>
                </a:solidFill>
                <a:latin typeface="微软雅黑" panose="020B0503020204020204" pitchFamily="34" charset="-122"/>
                <a:ea typeface="微软雅黑" panose="020B0503020204020204" pitchFamily="34" charset="-122"/>
              </a:rPr>
              <a:t>30</a:t>
            </a:r>
            <a:r>
              <a:rPr lang="zh-CN" altLang="en-US" sz="2400" b="1" dirty="0">
                <a:solidFill>
                  <a:schemeClr val="tx1"/>
                </a:solidFill>
                <a:latin typeface="微软雅黑" panose="020B0503020204020204" pitchFamily="34" charset="-122"/>
                <a:ea typeface="微软雅黑" panose="020B0503020204020204" pitchFamily="34" charset="-122"/>
              </a:rPr>
              <a:t>户以下居民点村庄规划》采购项目</a:t>
            </a:r>
            <a:endParaRPr lang="zh-CN" altLang="en-US" sz="2400" b="1" dirty="0">
              <a:solidFill>
                <a:schemeClr val="tx1"/>
              </a:solidFill>
              <a:latin typeface="微软雅黑" panose="020B0503020204020204" pitchFamily="34" charset="-122"/>
              <a:ea typeface="微软雅黑" panose="020B0503020204020204" pitchFamily="34" charset="-122"/>
            </a:endParaRPr>
          </a:p>
        </p:txBody>
      </p:sp>
      <p:sp>
        <p:nvSpPr>
          <p:cNvPr id="10" name="矩形 9"/>
          <p:cNvSpPr/>
          <p:nvPr/>
        </p:nvSpPr>
        <p:spPr>
          <a:xfrm>
            <a:off x="635" y="1091565"/>
            <a:ext cx="15119350" cy="2254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C:/Users/ADMINI~1/AppData/Local/Temp/picturecompress_20210917104956/output_1.jpgoutput_1"/>
          <p:cNvPicPr>
            <a:picLocks noChangeAspect="1"/>
          </p:cNvPicPr>
          <p:nvPr/>
        </p:nvPicPr>
        <p:blipFill>
          <a:blip r:embed="rId1"/>
          <a:stretch>
            <a:fillRect/>
          </a:stretch>
        </p:blipFill>
        <p:spPr>
          <a:xfrm>
            <a:off x="1258570" y="736600"/>
            <a:ext cx="12773660" cy="9032875"/>
          </a:xfrm>
          <a:prstGeom prst="rect">
            <a:avLst/>
          </a:prstGeom>
        </p:spPr>
      </p:pic>
      <p:sp>
        <p:nvSpPr>
          <p:cNvPr id="9" name="文本占位符 1"/>
          <p:cNvSpPr txBox="1"/>
          <p:nvPr/>
        </p:nvSpPr>
        <p:spPr>
          <a:xfrm>
            <a:off x="11396980" y="212090"/>
            <a:ext cx="3015615" cy="41211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zh-CN" altLang="zh-CN" sz="1800" b="1" dirty="0">
                <a:solidFill>
                  <a:schemeClr val="accent6">
                    <a:lumMod val="75000"/>
                  </a:schemeClr>
                </a:solidFill>
                <a:latin typeface="微软雅黑" panose="020B0503020204020204" pitchFamily="34" charset="-122"/>
                <a:ea typeface="微软雅黑" panose="020B0503020204020204" pitchFamily="34" charset="-122"/>
                <a:cs typeface="华文黑体" pitchFamily="2" charset="-122"/>
                <a:sym typeface="+mn-ea"/>
              </a:rPr>
              <a:t>村民代表大会同意选址图</a:t>
            </a:r>
            <a:endParaRPr lang="zh-CN" altLang="zh-CN" sz="1800" b="1" dirty="0">
              <a:solidFill>
                <a:schemeClr val="accent6">
                  <a:lumMod val="75000"/>
                </a:schemeClr>
              </a:solidFill>
              <a:latin typeface="微软雅黑" panose="020B0503020204020204" pitchFamily="34" charset="-122"/>
              <a:ea typeface="微软雅黑" panose="020B0503020204020204" pitchFamily="34" charset="-122"/>
              <a:cs typeface="华文黑体" pitchFamily="2" charset="-122"/>
              <a:sym typeface="+mn-ea"/>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1">
            <a:extLst>
              <a:ext uri="{28A0092B-C50C-407E-A947-70E740481C1C}">
                <a14:useLocalDpi xmlns:a14="http://schemas.microsoft.com/office/drawing/2010/main" val="0"/>
              </a:ext>
            </a:extLst>
          </a:blip>
          <a:srcRect l="43379" r="5784"/>
          <a:stretch>
            <a:fillRect/>
          </a:stretch>
        </p:blipFill>
        <p:spPr>
          <a:xfrm>
            <a:off x="7433776" y="1093721"/>
            <a:ext cx="7686181" cy="8504557"/>
          </a:xfrm>
          <a:prstGeom prst="rect">
            <a:avLst/>
          </a:prstGeom>
        </p:spPr>
      </p:pic>
      <p:sp>
        <p:nvSpPr>
          <p:cNvPr id="28" name="矩形 27"/>
          <p:cNvSpPr/>
          <p:nvPr/>
        </p:nvSpPr>
        <p:spPr>
          <a:xfrm>
            <a:off x="0" y="611505"/>
            <a:ext cx="4687570" cy="1370965"/>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2" name="组合 1"/>
          <p:cNvGrpSpPr/>
          <p:nvPr/>
        </p:nvGrpSpPr>
        <p:grpSpPr>
          <a:xfrm>
            <a:off x="753431" y="500076"/>
            <a:ext cx="7193406" cy="7010274"/>
            <a:chOff x="617713" y="-467957"/>
            <a:chExt cx="5800700" cy="5653023"/>
          </a:xfrm>
        </p:grpSpPr>
        <p:sp>
          <p:nvSpPr>
            <p:cNvPr id="5" name="TextBox 26"/>
            <p:cNvSpPr txBox="1"/>
            <p:nvPr/>
          </p:nvSpPr>
          <p:spPr>
            <a:xfrm>
              <a:off x="617713" y="-467957"/>
              <a:ext cx="1567267" cy="811613"/>
            </a:xfrm>
            <a:prstGeom prst="rect">
              <a:avLst/>
            </a:prstGeom>
            <a:noFill/>
            <a:effectLst/>
          </p:spPr>
          <p:txBody>
            <a:bodyPr wrap="square" rtlCol="0">
              <a:spAutoFit/>
            </a:bodyPr>
            <a:lstStyle/>
            <a:p>
              <a:pPr algn="dist"/>
              <a:r>
                <a:rPr lang="zh-CN" altLang="en-US" sz="5950" b="1" dirty="0">
                  <a:gradFill>
                    <a:gsLst>
                      <a:gs pos="0">
                        <a:srgbClr val="05692F"/>
                      </a:gs>
                      <a:gs pos="100000">
                        <a:srgbClr val="072D05"/>
                      </a:gs>
                    </a:gsLst>
                    <a:lin ang="5400000" scaled="1"/>
                  </a:gradFill>
                  <a:latin typeface="微软雅黑" panose="020B0503020204020204" pitchFamily="34" charset="-122"/>
                  <a:ea typeface="微软雅黑" panose="020B0503020204020204" pitchFamily="34" charset="-122"/>
                </a:rPr>
                <a:t>目录</a:t>
              </a:r>
              <a:endParaRPr lang="zh-CN" altLang="en-US" sz="5950" b="1" dirty="0">
                <a:gradFill>
                  <a:gsLst>
                    <a:gs pos="0">
                      <a:srgbClr val="05692F"/>
                    </a:gs>
                    <a:gs pos="100000">
                      <a:srgbClr val="072D05"/>
                    </a:gs>
                  </a:gsLst>
                  <a:lin ang="5400000" scaled="1"/>
                </a:gradFill>
                <a:latin typeface="微软雅黑" panose="020B0503020204020204" pitchFamily="34" charset="-122"/>
                <a:ea typeface="微软雅黑" panose="020B0503020204020204" pitchFamily="34" charset="-122"/>
              </a:endParaRPr>
            </a:p>
          </p:txBody>
        </p:sp>
        <p:sp>
          <p:nvSpPr>
            <p:cNvPr id="6" name="矩形 5"/>
            <p:cNvSpPr/>
            <p:nvPr/>
          </p:nvSpPr>
          <p:spPr>
            <a:xfrm>
              <a:off x="668424" y="317697"/>
              <a:ext cx="2071788" cy="443443"/>
            </a:xfrm>
            <a:prstGeom prst="rect">
              <a:avLst/>
            </a:prstGeom>
          </p:spPr>
          <p:txBody>
            <a:bodyPr wrap="none">
              <a:spAutoFit/>
            </a:bodyPr>
            <a:lstStyle/>
            <a:p>
              <a:r>
                <a:rPr lang="en-US" altLang="zh-CN" sz="2975" spc="300" dirty="0">
                  <a:solidFill>
                    <a:srgbClr val="87A436"/>
                  </a:solidFill>
                  <a:latin typeface="Arial" panose="020B0604020202020204" pitchFamily="34" charset="0"/>
                  <a:ea typeface="微软雅黑" panose="020B0503020204020204" pitchFamily="34" charset="-122"/>
                  <a:sym typeface="Arial" panose="020B0604020202020204" pitchFamily="34" charset="0"/>
                </a:rPr>
                <a:t>CONTENTS</a:t>
              </a:r>
              <a:endParaRPr lang="en-US" altLang="zh-CN" sz="2975" spc="300" dirty="0">
                <a:solidFill>
                  <a:srgbClr val="87A436"/>
                </a:solidFill>
                <a:latin typeface="Arial" panose="020B0604020202020204" pitchFamily="34" charset="0"/>
                <a:ea typeface="微软雅黑" panose="020B0503020204020204" pitchFamily="34" charset="-122"/>
                <a:sym typeface="Arial" panose="020B0604020202020204" pitchFamily="34" charset="0"/>
              </a:endParaRPr>
            </a:p>
          </p:txBody>
        </p:sp>
        <p:grpSp>
          <p:nvGrpSpPr>
            <p:cNvPr id="24" name="组合 23"/>
            <p:cNvGrpSpPr/>
            <p:nvPr/>
          </p:nvGrpSpPr>
          <p:grpSpPr>
            <a:xfrm>
              <a:off x="692352" y="2135011"/>
              <a:ext cx="5726061" cy="3050055"/>
              <a:chOff x="552652" y="2274711"/>
              <a:chExt cx="5726061" cy="3050055"/>
            </a:xfrm>
          </p:grpSpPr>
          <p:grpSp>
            <p:nvGrpSpPr>
              <p:cNvPr id="19" name="组合 18"/>
              <p:cNvGrpSpPr/>
              <p:nvPr/>
            </p:nvGrpSpPr>
            <p:grpSpPr>
              <a:xfrm>
                <a:off x="552652" y="2274711"/>
                <a:ext cx="5726061" cy="3050055"/>
                <a:chOff x="527252" y="2274711"/>
                <a:chExt cx="5726061" cy="3050055"/>
              </a:xfrm>
            </p:grpSpPr>
            <p:sp>
              <p:nvSpPr>
                <p:cNvPr id="7" name="矩形 6"/>
                <p:cNvSpPr/>
                <p:nvPr/>
              </p:nvSpPr>
              <p:spPr>
                <a:xfrm>
                  <a:off x="527254" y="2274711"/>
                  <a:ext cx="5686733" cy="576644"/>
                </a:xfrm>
                <a:prstGeom prst="rect">
                  <a:avLst/>
                </a:prstGeom>
                <a:noFill/>
                <a:ln w="12700">
                  <a:solidFill>
                    <a:srgbClr val="05692F"/>
                  </a:solid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defTabSz="1381760"/>
                  <a:endParaRPr lang="zh-CN" altLang="en-US" sz="1985">
                    <a:solidFill>
                      <a:schemeClr val="tx1">
                        <a:lumMod val="65000"/>
                        <a:lumOff val="35000"/>
                      </a:schemeClr>
                    </a:solidFill>
                    <a:latin typeface="DIN Mittelschrift Std" pitchFamily="50" charset="0"/>
                    <a:ea typeface="微软雅黑" panose="020B0503020204020204" pitchFamily="34" charset="-122"/>
                  </a:endParaRPr>
                </a:p>
              </p:txBody>
            </p:sp>
            <p:sp>
              <p:nvSpPr>
                <p:cNvPr id="8" name="矩形 7"/>
                <p:cNvSpPr/>
                <p:nvPr/>
              </p:nvSpPr>
              <p:spPr>
                <a:xfrm>
                  <a:off x="527253" y="3052839"/>
                  <a:ext cx="5686733" cy="576644"/>
                </a:xfrm>
                <a:prstGeom prst="rect">
                  <a:avLst/>
                </a:prstGeom>
                <a:noFill/>
                <a:ln w="12700">
                  <a:solidFill>
                    <a:srgbClr val="05692F"/>
                  </a:solid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defTabSz="1381760"/>
                  <a:endParaRPr lang="zh-CN" altLang="en-US" sz="1985">
                    <a:solidFill>
                      <a:schemeClr val="tx1">
                        <a:lumMod val="65000"/>
                        <a:lumOff val="35000"/>
                      </a:schemeClr>
                    </a:solidFill>
                    <a:latin typeface="DIN Mittelschrift Std" pitchFamily="50" charset="0"/>
                    <a:ea typeface="微软雅黑" panose="020B0503020204020204" pitchFamily="34" charset="-122"/>
                  </a:endParaRPr>
                </a:p>
              </p:txBody>
            </p:sp>
            <p:sp>
              <p:nvSpPr>
                <p:cNvPr id="9" name="矩形 8"/>
                <p:cNvSpPr/>
                <p:nvPr/>
              </p:nvSpPr>
              <p:spPr>
                <a:xfrm>
                  <a:off x="527252" y="3830967"/>
                  <a:ext cx="5686733" cy="576644"/>
                </a:xfrm>
                <a:prstGeom prst="rect">
                  <a:avLst/>
                </a:prstGeom>
                <a:noFill/>
                <a:ln w="12700">
                  <a:solidFill>
                    <a:srgbClr val="05692F"/>
                  </a:solid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defTabSz="1381760"/>
                  <a:endParaRPr lang="zh-CN" altLang="en-US" sz="1985">
                    <a:solidFill>
                      <a:schemeClr val="tx1">
                        <a:lumMod val="65000"/>
                        <a:lumOff val="35000"/>
                      </a:schemeClr>
                    </a:solidFill>
                    <a:latin typeface="DIN Mittelschrift Std" pitchFamily="50" charset="0"/>
                    <a:ea typeface="微软雅黑" panose="020B0503020204020204" pitchFamily="34" charset="-122"/>
                  </a:endParaRPr>
                </a:p>
              </p:txBody>
            </p:sp>
            <p:sp>
              <p:nvSpPr>
                <p:cNvPr id="10" name="矩形 9"/>
                <p:cNvSpPr/>
                <p:nvPr/>
              </p:nvSpPr>
              <p:spPr>
                <a:xfrm>
                  <a:off x="527252" y="4609095"/>
                  <a:ext cx="5686733" cy="576644"/>
                </a:xfrm>
                <a:prstGeom prst="rect">
                  <a:avLst/>
                </a:prstGeom>
                <a:noFill/>
                <a:ln w="12700">
                  <a:solidFill>
                    <a:srgbClr val="05692F"/>
                  </a:solid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defTabSz="1381760"/>
                  <a:endParaRPr lang="zh-CN" altLang="en-US" sz="1985">
                    <a:solidFill>
                      <a:schemeClr val="tx1">
                        <a:lumMod val="65000"/>
                        <a:lumOff val="35000"/>
                      </a:schemeClr>
                    </a:solidFill>
                    <a:latin typeface="DIN Mittelschrift Std" pitchFamily="50" charset="0"/>
                    <a:ea typeface="微软雅黑" panose="020B0503020204020204" pitchFamily="34" charset="-122"/>
                  </a:endParaRPr>
                </a:p>
              </p:txBody>
            </p:sp>
            <p:sp>
              <p:nvSpPr>
                <p:cNvPr id="11" name="标题 4"/>
                <p:cNvSpPr txBox="1"/>
                <p:nvPr/>
              </p:nvSpPr>
              <p:spPr>
                <a:xfrm>
                  <a:off x="1644801" y="2378856"/>
                  <a:ext cx="4490527" cy="375868"/>
                </a:xfrm>
                <a:prstGeom prst="rect">
                  <a:avLst/>
                </a:prstGeom>
              </p:spPr>
              <p:txBody>
                <a:bodyPr vert="horz" lIns="151156" tIns="75577" rIns="151156" bIns="75577"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2480" b="1" dirty="0">
                      <a:solidFill>
                        <a:srgbClr val="05692F"/>
                      </a:solidFill>
                      <a:latin typeface="微软雅黑" panose="020B0503020204020204" pitchFamily="34" charset="-122"/>
                      <a:ea typeface="微软雅黑" panose="020B0503020204020204" pitchFamily="34" charset="-122"/>
                    </a:rPr>
                    <a:t>总则</a:t>
                  </a:r>
                  <a:endParaRPr lang="zh-CN" altLang="en-US" sz="2480" b="1" dirty="0">
                    <a:solidFill>
                      <a:srgbClr val="05692F"/>
                    </a:solidFill>
                    <a:latin typeface="微软雅黑" panose="020B0503020204020204" pitchFamily="34" charset="-122"/>
                    <a:ea typeface="微软雅黑" panose="020B0503020204020204" pitchFamily="34" charset="-122"/>
                  </a:endParaRPr>
                </a:p>
              </p:txBody>
            </p:sp>
            <p:sp>
              <p:nvSpPr>
                <p:cNvPr id="12" name="标题 4"/>
                <p:cNvSpPr txBox="1"/>
                <p:nvPr/>
              </p:nvSpPr>
              <p:spPr>
                <a:xfrm>
                  <a:off x="1644801" y="3148498"/>
                  <a:ext cx="3869314" cy="375868"/>
                </a:xfrm>
                <a:prstGeom prst="rect">
                  <a:avLst/>
                </a:prstGeom>
              </p:spPr>
              <p:txBody>
                <a:bodyPr vert="horz" lIns="151156" tIns="75577" rIns="151156" bIns="75577" rtlCol="0" anchor="ctr">
                  <a:noAutofit/>
                </a:bodyPr>
                <a:lstStyle>
                  <a:defPPr>
                    <a:defRPr lang="zh-CN"/>
                  </a:defPPr>
                  <a:lvl1pPr>
                    <a:spcBef>
                      <a:spcPct val="0"/>
                    </a:spcBef>
                    <a:buNone/>
                    <a:defRPr sz="2000" b="1">
                      <a:solidFill>
                        <a:srgbClr val="05692F"/>
                      </a:solidFill>
                      <a:latin typeface="微软雅黑" panose="020B0503020204020204" pitchFamily="34" charset="-122"/>
                      <a:ea typeface="微软雅黑" panose="020B0503020204020204" pitchFamily="34" charset="-122"/>
                      <a:cs typeface="+mj-cs"/>
                    </a:defRPr>
                  </a:lvl1pPr>
                </a:lstStyle>
                <a:p>
                  <a:r>
                    <a:rPr lang="zh-CN" altLang="en-US" sz="2480" dirty="0"/>
                    <a:t>村域现状综述</a:t>
                  </a:r>
                  <a:endParaRPr lang="zh-CN" altLang="en-US" sz="2480" dirty="0"/>
                </a:p>
              </p:txBody>
            </p:sp>
            <p:sp>
              <p:nvSpPr>
                <p:cNvPr id="13" name="标题 4"/>
                <p:cNvSpPr txBox="1"/>
                <p:nvPr/>
              </p:nvSpPr>
              <p:spPr>
                <a:xfrm>
                  <a:off x="1644801" y="3929938"/>
                  <a:ext cx="4608512" cy="375868"/>
                </a:xfrm>
                <a:prstGeom prst="rect">
                  <a:avLst/>
                </a:prstGeom>
              </p:spPr>
              <p:txBody>
                <a:bodyPr vert="horz" lIns="151156" tIns="75577" rIns="151156" bIns="75577" rtlCol="0" anchor="ctr">
                  <a:noAutofit/>
                </a:bodyPr>
                <a:lstStyle>
                  <a:defPPr>
                    <a:defRPr lang="zh-CN"/>
                  </a:defPPr>
                  <a:lvl1pPr>
                    <a:spcBef>
                      <a:spcPct val="0"/>
                    </a:spcBef>
                    <a:buNone/>
                    <a:defRPr sz="2000" b="1">
                      <a:solidFill>
                        <a:srgbClr val="05692F"/>
                      </a:solidFill>
                      <a:latin typeface="微软雅黑" panose="020B0503020204020204" pitchFamily="34" charset="-122"/>
                      <a:ea typeface="微软雅黑" panose="020B0503020204020204" pitchFamily="34" charset="-122"/>
                      <a:cs typeface="+mj-cs"/>
                    </a:defRPr>
                  </a:lvl1pPr>
                </a:lstStyle>
                <a:p>
                  <a:r>
                    <a:rPr lang="zh-CN" altLang="en-US" sz="2230" dirty="0"/>
                    <a:t>规划布局</a:t>
                  </a:r>
                  <a:endParaRPr lang="zh-CN" altLang="en-US" sz="2230" dirty="0"/>
                </a:p>
              </p:txBody>
            </p:sp>
            <p:sp>
              <p:nvSpPr>
                <p:cNvPr id="14" name="标题 4"/>
                <p:cNvSpPr txBox="1"/>
                <p:nvPr/>
              </p:nvSpPr>
              <p:spPr>
                <a:xfrm>
                  <a:off x="1644802" y="4709602"/>
                  <a:ext cx="4536504" cy="375868"/>
                </a:xfrm>
                <a:prstGeom prst="rect">
                  <a:avLst/>
                </a:prstGeom>
              </p:spPr>
              <p:txBody>
                <a:bodyPr vert="horz" lIns="151156" tIns="75577" rIns="151156" bIns="75577"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2400" b="1" dirty="0">
                      <a:solidFill>
                        <a:srgbClr val="05692F"/>
                      </a:solidFill>
                      <a:latin typeface="微软雅黑" panose="020B0503020204020204" pitchFamily="34" charset="-122"/>
                      <a:ea typeface="微软雅黑" panose="020B0503020204020204" pitchFamily="34" charset="-122"/>
                      <a:sym typeface="+mn-ea"/>
                    </a:rPr>
                    <a:t>附图</a:t>
                  </a:r>
                  <a:endParaRPr lang="zh-CN" altLang="en-US" sz="2400" b="1" dirty="0">
                    <a:solidFill>
                      <a:srgbClr val="05692F"/>
                    </a:solidFill>
                    <a:latin typeface="微软雅黑" panose="020B0503020204020204" pitchFamily="34" charset="-122"/>
                    <a:ea typeface="微软雅黑" panose="020B0503020204020204" pitchFamily="34" charset="-122"/>
                  </a:endParaRPr>
                </a:p>
              </p:txBody>
            </p:sp>
            <p:sp>
              <p:nvSpPr>
                <p:cNvPr id="15" name="等腰三角形 219"/>
                <p:cNvSpPr/>
                <p:nvPr/>
              </p:nvSpPr>
              <p:spPr>
                <a:xfrm rot="5400000" flipV="1">
                  <a:off x="739228" y="2330098"/>
                  <a:ext cx="712338" cy="601569"/>
                </a:xfrm>
                <a:custGeom>
                  <a:avLst/>
                  <a:gdLst/>
                  <a:ahLst/>
                  <a:cxnLst/>
                  <a:rect l="l" t="t" r="r" b="b"/>
                  <a:pathLst>
                    <a:path w="563124" h="628267">
                      <a:moveTo>
                        <a:pt x="0" y="3978"/>
                      </a:moveTo>
                      <a:lnTo>
                        <a:pt x="0" y="628267"/>
                      </a:lnTo>
                      <a:lnTo>
                        <a:pt x="303862" y="628267"/>
                      </a:lnTo>
                      <a:lnTo>
                        <a:pt x="447878" y="628267"/>
                      </a:lnTo>
                      <a:lnTo>
                        <a:pt x="559744" y="628267"/>
                      </a:lnTo>
                      <a:lnTo>
                        <a:pt x="476615" y="351159"/>
                      </a:lnTo>
                      <a:lnTo>
                        <a:pt x="563124" y="0"/>
                      </a:lnTo>
                      <a:lnTo>
                        <a:pt x="352994" y="0"/>
                      </a:lnTo>
                      <a:lnTo>
                        <a:pt x="353974" y="3978"/>
                      </a:lnTo>
                      <a:close/>
                    </a:path>
                  </a:pathLst>
                </a:custGeom>
                <a:solidFill>
                  <a:srgbClr val="87A436"/>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90" b="1">
                    <a:solidFill>
                      <a:schemeClr val="bg1"/>
                    </a:solidFill>
                    <a:latin typeface="微软雅黑" panose="020B0503020204020204" pitchFamily="34" charset="-122"/>
                    <a:ea typeface="微软雅黑" panose="020B0503020204020204" pitchFamily="34" charset="-122"/>
                  </a:endParaRPr>
                </a:p>
              </p:txBody>
            </p:sp>
            <p:sp>
              <p:nvSpPr>
                <p:cNvPr id="16" name="等腰三角形 219"/>
                <p:cNvSpPr/>
                <p:nvPr/>
              </p:nvSpPr>
              <p:spPr>
                <a:xfrm rot="5400000" flipV="1">
                  <a:off x="740198" y="3104029"/>
                  <a:ext cx="712338" cy="601569"/>
                </a:xfrm>
                <a:custGeom>
                  <a:avLst/>
                  <a:gdLst/>
                  <a:ahLst/>
                  <a:cxnLst/>
                  <a:rect l="l" t="t" r="r" b="b"/>
                  <a:pathLst>
                    <a:path w="563124" h="628267">
                      <a:moveTo>
                        <a:pt x="0" y="3978"/>
                      </a:moveTo>
                      <a:lnTo>
                        <a:pt x="0" y="628267"/>
                      </a:lnTo>
                      <a:lnTo>
                        <a:pt x="303862" y="628267"/>
                      </a:lnTo>
                      <a:lnTo>
                        <a:pt x="447878" y="628267"/>
                      </a:lnTo>
                      <a:lnTo>
                        <a:pt x="559744" y="628267"/>
                      </a:lnTo>
                      <a:lnTo>
                        <a:pt x="476615" y="351159"/>
                      </a:lnTo>
                      <a:lnTo>
                        <a:pt x="563124" y="0"/>
                      </a:lnTo>
                      <a:lnTo>
                        <a:pt x="352994" y="0"/>
                      </a:lnTo>
                      <a:lnTo>
                        <a:pt x="353974" y="3978"/>
                      </a:lnTo>
                      <a:close/>
                    </a:path>
                  </a:pathLst>
                </a:custGeom>
                <a:solidFill>
                  <a:srgbClr val="87A436"/>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90" b="1">
                    <a:solidFill>
                      <a:schemeClr val="bg1"/>
                    </a:solidFill>
                    <a:latin typeface="微软雅黑" panose="020B0503020204020204" pitchFamily="34" charset="-122"/>
                    <a:ea typeface="微软雅黑" panose="020B0503020204020204" pitchFamily="34" charset="-122"/>
                  </a:endParaRPr>
                </a:p>
              </p:txBody>
            </p:sp>
            <p:sp>
              <p:nvSpPr>
                <p:cNvPr id="17" name="等腰三角形 219"/>
                <p:cNvSpPr/>
                <p:nvPr/>
              </p:nvSpPr>
              <p:spPr>
                <a:xfrm rot="5400000" flipV="1">
                  <a:off x="739229" y="3887792"/>
                  <a:ext cx="712338" cy="601569"/>
                </a:xfrm>
                <a:custGeom>
                  <a:avLst/>
                  <a:gdLst/>
                  <a:ahLst/>
                  <a:cxnLst/>
                  <a:rect l="l" t="t" r="r" b="b"/>
                  <a:pathLst>
                    <a:path w="563124" h="628267">
                      <a:moveTo>
                        <a:pt x="0" y="3978"/>
                      </a:moveTo>
                      <a:lnTo>
                        <a:pt x="0" y="628267"/>
                      </a:lnTo>
                      <a:lnTo>
                        <a:pt x="303862" y="628267"/>
                      </a:lnTo>
                      <a:lnTo>
                        <a:pt x="447878" y="628267"/>
                      </a:lnTo>
                      <a:lnTo>
                        <a:pt x="559744" y="628267"/>
                      </a:lnTo>
                      <a:lnTo>
                        <a:pt x="476615" y="351159"/>
                      </a:lnTo>
                      <a:lnTo>
                        <a:pt x="563124" y="0"/>
                      </a:lnTo>
                      <a:lnTo>
                        <a:pt x="352994" y="0"/>
                      </a:lnTo>
                      <a:lnTo>
                        <a:pt x="353974" y="3978"/>
                      </a:lnTo>
                      <a:close/>
                    </a:path>
                  </a:pathLst>
                </a:custGeom>
                <a:solidFill>
                  <a:srgbClr val="87A436"/>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90" b="1">
                    <a:solidFill>
                      <a:schemeClr val="bg1"/>
                    </a:solidFill>
                    <a:latin typeface="微软雅黑" panose="020B0503020204020204" pitchFamily="34" charset="-122"/>
                    <a:ea typeface="微软雅黑" panose="020B0503020204020204" pitchFamily="34" charset="-122"/>
                  </a:endParaRPr>
                </a:p>
              </p:txBody>
            </p:sp>
            <p:sp>
              <p:nvSpPr>
                <p:cNvPr id="18" name="等腰三角形 219"/>
                <p:cNvSpPr/>
                <p:nvPr/>
              </p:nvSpPr>
              <p:spPr>
                <a:xfrm rot="5400000" flipV="1">
                  <a:off x="729858" y="4667812"/>
                  <a:ext cx="712338" cy="601569"/>
                </a:xfrm>
                <a:custGeom>
                  <a:avLst/>
                  <a:gdLst/>
                  <a:ahLst/>
                  <a:cxnLst/>
                  <a:rect l="l" t="t" r="r" b="b"/>
                  <a:pathLst>
                    <a:path w="563124" h="628267">
                      <a:moveTo>
                        <a:pt x="0" y="3978"/>
                      </a:moveTo>
                      <a:lnTo>
                        <a:pt x="0" y="628267"/>
                      </a:lnTo>
                      <a:lnTo>
                        <a:pt x="303862" y="628267"/>
                      </a:lnTo>
                      <a:lnTo>
                        <a:pt x="447878" y="628267"/>
                      </a:lnTo>
                      <a:lnTo>
                        <a:pt x="559744" y="628267"/>
                      </a:lnTo>
                      <a:lnTo>
                        <a:pt x="476615" y="351159"/>
                      </a:lnTo>
                      <a:lnTo>
                        <a:pt x="563124" y="0"/>
                      </a:lnTo>
                      <a:lnTo>
                        <a:pt x="352994" y="0"/>
                      </a:lnTo>
                      <a:lnTo>
                        <a:pt x="353974" y="3978"/>
                      </a:lnTo>
                      <a:close/>
                    </a:path>
                  </a:pathLst>
                </a:custGeom>
                <a:solidFill>
                  <a:srgbClr val="87A436"/>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90" b="1">
                    <a:solidFill>
                      <a:schemeClr val="bg1"/>
                    </a:solidFill>
                    <a:latin typeface="微软雅黑" panose="020B0503020204020204" pitchFamily="34" charset="-122"/>
                    <a:ea typeface="微软雅黑" panose="020B0503020204020204" pitchFamily="34" charset="-122"/>
                  </a:endParaRPr>
                </a:p>
              </p:txBody>
            </p:sp>
          </p:grpSp>
          <p:sp>
            <p:nvSpPr>
              <p:cNvPr id="20" name="标题 4"/>
              <p:cNvSpPr txBox="1"/>
              <p:nvPr/>
            </p:nvSpPr>
            <p:spPr>
              <a:xfrm>
                <a:off x="760789" y="2386198"/>
                <a:ext cx="715601" cy="375868"/>
              </a:xfrm>
              <a:prstGeom prst="rect">
                <a:avLst/>
              </a:prstGeom>
            </p:spPr>
            <p:txBody>
              <a:bodyPr vert="horz" lIns="151156" tIns="75577" rIns="151156" bIns="75577"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zh-CN" sz="2975" b="1" dirty="0">
                    <a:solidFill>
                      <a:schemeClr val="bg1"/>
                    </a:solidFill>
                    <a:latin typeface="微软雅黑" panose="020B0503020204020204" pitchFamily="34" charset="-122"/>
                    <a:ea typeface="微软雅黑" panose="020B0503020204020204" pitchFamily="34" charset="-122"/>
                  </a:rPr>
                  <a:t>01</a:t>
                </a:r>
                <a:endParaRPr lang="zh-CN" altLang="en-US" sz="2975" b="1" dirty="0">
                  <a:solidFill>
                    <a:schemeClr val="bg1"/>
                  </a:solidFill>
                  <a:latin typeface="微软雅黑" panose="020B0503020204020204" pitchFamily="34" charset="-122"/>
                  <a:ea typeface="微软雅黑" panose="020B0503020204020204" pitchFamily="34" charset="-122"/>
                </a:endParaRPr>
              </a:p>
            </p:txBody>
          </p:sp>
          <p:sp>
            <p:nvSpPr>
              <p:cNvPr id="21" name="标题 4"/>
              <p:cNvSpPr txBox="1"/>
              <p:nvPr/>
            </p:nvSpPr>
            <p:spPr>
              <a:xfrm>
                <a:off x="760789" y="3182901"/>
                <a:ext cx="715601" cy="375868"/>
              </a:xfrm>
              <a:prstGeom prst="rect">
                <a:avLst/>
              </a:prstGeom>
            </p:spPr>
            <p:txBody>
              <a:bodyPr vert="horz" lIns="151156" tIns="75577" rIns="151156" bIns="75577"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zh-CN" sz="2975" b="1" dirty="0">
                    <a:solidFill>
                      <a:schemeClr val="bg1"/>
                    </a:solidFill>
                    <a:latin typeface="微软雅黑" panose="020B0503020204020204" pitchFamily="34" charset="-122"/>
                    <a:ea typeface="微软雅黑" panose="020B0503020204020204" pitchFamily="34" charset="-122"/>
                  </a:rPr>
                  <a:t>02</a:t>
                </a:r>
                <a:endParaRPr lang="zh-CN" altLang="en-US" sz="2975" b="1" dirty="0">
                  <a:solidFill>
                    <a:schemeClr val="bg1"/>
                  </a:solidFill>
                  <a:latin typeface="微软雅黑" panose="020B0503020204020204" pitchFamily="34" charset="-122"/>
                  <a:ea typeface="微软雅黑" panose="020B0503020204020204" pitchFamily="34" charset="-122"/>
                </a:endParaRPr>
              </a:p>
            </p:txBody>
          </p:sp>
          <p:sp>
            <p:nvSpPr>
              <p:cNvPr id="22" name="标题 4"/>
              <p:cNvSpPr txBox="1"/>
              <p:nvPr/>
            </p:nvSpPr>
            <p:spPr>
              <a:xfrm>
                <a:off x="760789" y="3957680"/>
                <a:ext cx="715601" cy="375868"/>
              </a:xfrm>
              <a:prstGeom prst="rect">
                <a:avLst/>
              </a:prstGeom>
            </p:spPr>
            <p:txBody>
              <a:bodyPr vert="horz" lIns="151156" tIns="75577" rIns="151156" bIns="75577"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zh-CN" sz="2975" b="1" dirty="0">
                    <a:solidFill>
                      <a:schemeClr val="bg1"/>
                    </a:solidFill>
                    <a:latin typeface="微软雅黑" panose="020B0503020204020204" pitchFamily="34" charset="-122"/>
                    <a:ea typeface="微软雅黑" panose="020B0503020204020204" pitchFamily="34" charset="-122"/>
                  </a:rPr>
                  <a:t>03</a:t>
                </a:r>
                <a:endParaRPr lang="zh-CN" altLang="en-US" sz="2975" b="1" dirty="0">
                  <a:solidFill>
                    <a:schemeClr val="bg1"/>
                  </a:solidFill>
                  <a:latin typeface="微软雅黑" panose="020B0503020204020204" pitchFamily="34" charset="-122"/>
                  <a:ea typeface="微软雅黑" panose="020B0503020204020204" pitchFamily="34" charset="-122"/>
                </a:endParaRPr>
              </a:p>
            </p:txBody>
          </p:sp>
          <p:sp>
            <p:nvSpPr>
              <p:cNvPr id="23" name="标题 4"/>
              <p:cNvSpPr txBox="1"/>
              <p:nvPr/>
            </p:nvSpPr>
            <p:spPr>
              <a:xfrm>
                <a:off x="760789" y="4750198"/>
                <a:ext cx="715601" cy="375868"/>
              </a:xfrm>
              <a:prstGeom prst="rect">
                <a:avLst/>
              </a:prstGeom>
            </p:spPr>
            <p:txBody>
              <a:bodyPr vert="horz" lIns="151156" tIns="75577" rIns="151156" bIns="75577"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zh-CN" sz="2975" b="1" dirty="0">
                    <a:solidFill>
                      <a:schemeClr val="bg1"/>
                    </a:solidFill>
                    <a:latin typeface="微软雅黑" panose="020B0503020204020204" pitchFamily="34" charset="-122"/>
                    <a:ea typeface="微软雅黑" panose="020B0503020204020204" pitchFamily="34" charset="-122"/>
                  </a:rPr>
                  <a:t>0</a:t>
                </a:r>
                <a:r>
                  <a:rPr lang="en-US" sz="2975" b="1" dirty="0">
                    <a:solidFill>
                      <a:schemeClr val="bg1"/>
                    </a:solidFill>
                    <a:latin typeface="微软雅黑" panose="020B0503020204020204" pitchFamily="34" charset="-122"/>
                    <a:ea typeface="微软雅黑" panose="020B0503020204020204" pitchFamily="34" charset="-122"/>
                  </a:rPr>
                  <a:t>4</a:t>
                </a:r>
                <a:endParaRPr lang="en-US" sz="2975" b="1" dirty="0">
                  <a:solidFill>
                    <a:schemeClr val="bg1"/>
                  </a:solidFill>
                  <a:latin typeface="微软雅黑" panose="020B0503020204020204" pitchFamily="34" charset="-122"/>
                  <a:ea typeface="微软雅黑" panose="020B0503020204020204" pitchFamily="34" charset="-122"/>
                </a:endParaRPr>
              </a:p>
            </p:txBody>
          </p:sp>
        </p:grpSp>
      </p:grpSp>
    </p:spTree>
  </p:cSld>
  <p:clrMapOvr>
    <a:masterClrMapping/>
  </p:clrMapOvr>
  <mc:AlternateContent xmlns:mc="http://schemas.openxmlformats.org/markup-compatibility/2006">
    <mc:Choice xmlns:p14="http://schemas.microsoft.com/office/powerpoint/2010/main" Requires="p14">
      <p:transition spd="slow" p14:dur="1500" advTm="3000">
        <p:split orient="vert"/>
      </p:transition>
    </mc:Choice>
    <mc:Fallback>
      <p:transition spd="slow" advTm="3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additive="base">
                                        <p:cTn id="10" dur="500" fill="hold"/>
                                        <p:tgtEl>
                                          <p:spTgt spid="2"/>
                                        </p:tgtEl>
                                        <p:attrNameLst>
                                          <p:attrName>ppt_x</p:attrName>
                                        </p:attrNameLst>
                                      </p:cBhvr>
                                      <p:tavLst>
                                        <p:tav tm="0">
                                          <p:val>
                                            <p:strVal val="#ppt_x"/>
                                          </p:val>
                                        </p:tav>
                                        <p:tav tm="100000">
                                          <p:val>
                                            <p:strVal val="#ppt_x"/>
                                          </p:val>
                                        </p:tav>
                                      </p:tavLst>
                                    </p:anim>
                                    <p:anim calcmode="lin" valueType="num">
                                      <p:cBhvr additive="base">
                                        <p:cTn id="11"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1">
            <a:extLst>
              <a:ext uri="{28A0092B-C50C-407E-A947-70E740481C1C}">
                <a14:useLocalDpi xmlns:a14="http://schemas.microsoft.com/office/drawing/2010/main" val="0"/>
              </a:ext>
            </a:extLst>
          </a:blip>
          <a:srcRect t="45000"/>
          <a:stretch>
            <a:fillRect/>
          </a:stretch>
        </p:blipFill>
        <p:spPr>
          <a:xfrm>
            <a:off x="1532" y="5996462"/>
            <a:ext cx="15119212" cy="4677506"/>
          </a:xfrm>
          <a:prstGeom prst="rect">
            <a:avLst/>
          </a:prstGeom>
        </p:spPr>
      </p:pic>
      <p:sp>
        <p:nvSpPr>
          <p:cNvPr id="6" name="标题 4"/>
          <p:cNvSpPr txBox="1"/>
          <p:nvPr/>
        </p:nvSpPr>
        <p:spPr>
          <a:xfrm>
            <a:off x="1782414" y="3835537"/>
            <a:ext cx="11555866" cy="2423915"/>
          </a:xfrm>
          <a:prstGeom prst="rect">
            <a:avLst/>
          </a:prstGeom>
        </p:spPr>
        <p:txBody>
          <a:bodyPr vert="horz" lIns="151156" tIns="75577" rIns="151156" bIns="75577"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zh-CN" altLang="en-US" sz="6695" b="1" dirty="0">
                <a:solidFill>
                  <a:srgbClr val="05692F"/>
                </a:solidFill>
                <a:latin typeface="微软雅黑" panose="020B0503020204020204" pitchFamily="34" charset="-122"/>
                <a:ea typeface="微软雅黑" panose="020B0503020204020204" pitchFamily="34" charset="-122"/>
              </a:rPr>
              <a:t>总则</a:t>
            </a:r>
            <a:endParaRPr lang="zh-CN" altLang="en-US" sz="6695" b="1" dirty="0">
              <a:solidFill>
                <a:srgbClr val="05692F"/>
              </a:solidFill>
              <a:latin typeface="微软雅黑" panose="020B0503020204020204" pitchFamily="34" charset="-122"/>
              <a:ea typeface="微软雅黑" panose="020B0503020204020204" pitchFamily="34" charset="-122"/>
            </a:endParaRPr>
          </a:p>
        </p:txBody>
      </p:sp>
      <p:grpSp>
        <p:nvGrpSpPr>
          <p:cNvPr id="2" name="组合 1"/>
          <p:cNvGrpSpPr/>
          <p:nvPr/>
        </p:nvGrpSpPr>
        <p:grpSpPr>
          <a:xfrm>
            <a:off x="6182297" y="1093718"/>
            <a:ext cx="2756106" cy="2630115"/>
            <a:chOff x="4984750" y="-3"/>
            <a:chExt cx="2222500" cy="2120902"/>
          </a:xfrm>
        </p:grpSpPr>
        <p:sp>
          <p:nvSpPr>
            <p:cNvPr id="14" name="任意多边形: 形状 13"/>
            <p:cNvSpPr/>
            <p:nvPr/>
          </p:nvSpPr>
          <p:spPr>
            <a:xfrm>
              <a:off x="4984750" y="-3"/>
              <a:ext cx="2222500" cy="2120902"/>
            </a:xfrm>
            <a:custGeom>
              <a:avLst/>
              <a:gdLst>
                <a:gd name="connsiteX0" fmla="*/ 0 w 2222500"/>
                <a:gd name="connsiteY0" fmla="*/ 0 h 2565400"/>
                <a:gd name="connsiteX1" fmla="*/ 2222500 w 2222500"/>
                <a:gd name="connsiteY1" fmla="*/ 0 h 2565400"/>
                <a:gd name="connsiteX2" fmla="*/ 2222500 w 2222500"/>
                <a:gd name="connsiteY2" fmla="*/ 1650997 h 2565400"/>
                <a:gd name="connsiteX3" fmla="*/ 2222500 w 2222500"/>
                <a:gd name="connsiteY3" fmla="*/ 1651000 h 2565400"/>
                <a:gd name="connsiteX4" fmla="*/ 2222500 w 2222500"/>
                <a:gd name="connsiteY4" fmla="*/ 2565400 h 2565400"/>
                <a:gd name="connsiteX5" fmla="*/ 1111250 w 2222500"/>
                <a:gd name="connsiteY5" fmla="*/ 2160474 h 2565400"/>
                <a:gd name="connsiteX6" fmla="*/ 0 w 2222500"/>
                <a:gd name="connsiteY6" fmla="*/ 2565400 h 2565400"/>
                <a:gd name="connsiteX7" fmla="*/ 0 w 2222500"/>
                <a:gd name="connsiteY7" fmla="*/ 1651000 h 2565400"/>
                <a:gd name="connsiteX8" fmla="*/ 0 w 2222500"/>
                <a:gd name="connsiteY8" fmla="*/ 1650997 h 256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22500" h="2565400">
                  <a:moveTo>
                    <a:pt x="0" y="0"/>
                  </a:moveTo>
                  <a:lnTo>
                    <a:pt x="2222500" y="0"/>
                  </a:lnTo>
                  <a:lnTo>
                    <a:pt x="2222500" y="1650997"/>
                  </a:lnTo>
                  <a:lnTo>
                    <a:pt x="2222500" y="1651000"/>
                  </a:lnTo>
                  <a:lnTo>
                    <a:pt x="2222500" y="2565400"/>
                  </a:lnTo>
                  <a:lnTo>
                    <a:pt x="1111250" y="2160474"/>
                  </a:lnTo>
                  <a:lnTo>
                    <a:pt x="0" y="2565400"/>
                  </a:lnTo>
                  <a:lnTo>
                    <a:pt x="0" y="1651000"/>
                  </a:lnTo>
                  <a:lnTo>
                    <a:pt x="0" y="1650997"/>
                  </a:lnTo>
                  <a:close/>
                </a:path>
              </a:pathLst>
            </a:custGeom>
            <a:solidFill>
              <a:srgbClr val="87A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230"/>
            </a:p>
          </p:txBody>
        </p:sp>
        <p:sp>
          <p:nvSpPr>
            <p:cNvPr id="8" name="标题 4"/>
            <p:cNvSpPr txBox="1"/>
            <p:nvPr/>
          </p:nvSpPr>
          <p:spPr>
            <a:xfrm>
              <a:off x="5345598" y="287362"/>
              <a:ext cx="1500801" cy="1393772"/>
            </a:xfrm>
            <a:prstGeom prst="rect">
              <a:avLst/>
            </a:prstGeom>
          </p:spPr>
          <p:txBody>
            <a:bodyPr vert="horz" lIns="151156" tIns="75577" rIns="151156" bIns="75577"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zh-CN" sz="9920" b="1" dirty="0">
                  <a:solidFill>
                    <a:schemeClr val="bg1"/>
                  </a:solidFill>
                  <a:latin typeface="微软雅黑" panose="020B0503020204020204" pitchFamily="34" charset="-122"/>
                  <a:ea typeface="微软雅黑" panose="020B0503020204020204" pitchFamily="34" charset="-122"/>
                </a:rPr>
                <a:t>01</a:t>
              </a:r>
              <a:endParaRPr lang="zh-CN" altLang="en-US" sz="9920" b="1" dirty="0">
                <a:solidFill>
                  <a:schemeClr val="bg1"/>
                </a:solidFill>
                <a:latin typeface="微软雅黑" panose="020B0503020204020204" pitchFamily="34" charset="-122"/>
                <a:ea typeface="微软雅黑" panose="020B0503020204020204" pitchFamily="34"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500" advTm="3000">
        <p:split orient="vert"/>
      </p:transition>
    </mc:Choice>
    <mc:Fallback>
      <p:transition spd="slow" advTm="3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占位符 1"/>
          <p:cNvSpPr txBox="1"/>
          <p:nvPr/>
        </p:nvSpPr>
        <p:spPr>
          <a:xfrm>
            <a:off x="706120" y="870585"/>
            <a:ext cx="3475990" cy="71437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zh-CN" altLang="en-US" sz="2000" b="1" dirty="0">
                <a:solidFill>
                  <a:srgbClr val="05692F"/>
                </a:solidFill>
                <a:latin typeface="微软雅黑" panose="020B0503020204020204" pitchFamily="34" charset="-122"/>
                <a:ea typeface="微软雅黑" panose="020B0503020204020204" pitchFamily="34" charset="-122"/>
                <a:cs typeface="+mn-ea"/>
                <a:sym typeface="+mn-lt"/>
              </a:rPr>
              <a:t>一、规划背景</a:t>
            </a:r>
            <a:endParaRPr lang="zh-CN" altLang="en-US" sz="2000" b="1" dirty="0">
              <a:solidFill>
                <a:srgbClr val="05692F"/>
              </a:solidFill>
              <a:latin typeface="微软雅黑" panose="020B0503020204020204" pitchFamily="34" charset="-122"/>
              <a:ea typeface="微软雅黑" panose="020B0503020204020204" pitchFamily="34" charset="-122"/>
              <a:cs typeface="+mn-ea"/>
              <a:sym typeface="+mn-lt"/>
            </a:endParaRPr>
          </a:p>
        </p:txBody>
      </p:sp>
      <p:grpSp>
        <p:nvGrpSpPr>
          <p:cNvPr id="23" name="组合 22"/>
          <p:cNvGrpSpPr/>
          <p:nvPr/>
        </p:nvGrpSpPr>
        <p:grpSpPr>
          <a:xfrm>
            <a:off x="706086" y="1854212"/>
            <a:ext cx="13996035" cy="7754617"/>
            <a:chOff x="568781" y="613253"/>
            <a:chExt cx="11286279" cy="6253255"/>
          </a:xfrm>
        </p:grpSpPr>
        <p:sp>
          <p:nvSpPr>
            <p:cNvPr id="6" name="TextBox 6"/>
            <p:cNvSpPr txBox="1"/>
            <p:nvPr/>
          </p:nvSpPr>
          <p:spPr>
            <a:xfrm>
              <a:off x="568781" y="613253"/>
              <a:ext cx="11286279" cy="2109681"/>
            </a:xfrm>
            <a:prstGeom prst="rect">
              <a:avLst/>
            </a:prstGeom>
            <a:noFill/>
          </p:spPr>
          <p:txBody>
            <a:bodyPr wrap="square" lIns="71843" tIns="0" rIns="71843" bIns="0" rtlCol="0" anchor="t">
              <a:spAutoFit/>
            </a:bodyPr>
            <a:lstStyle/>
            <a:p>
              <a:pPr>
                <a:lnSpc>
                  <a:spcPct val="135000"/>
                </a:lnSpc>
                <a:buClr>
                  <a:srgbClr val="00B0F0"/>
                </a:buClr>
              </a:pPr>
              <a:r>
                <a:rPr lang="zh-CN" altLang="en-US" b="1" dirty="0">
                  <a:solidFill>
                    <a:schemeClr val="tx1">
                      <a:lumMod val="75000"/>
                      <a:lumOff val="25000"/>
                    </a:schemeClr>
                  </a:solidFill>
                  <a:latin typeface="宋体" panose="02010600030101010101" pitchFamily="2" charset="-122"/>
                  <a:ea typeface="宋体" panose="02010600030101010101" pitchFamily="2" charset="-122"/>
                  <a:cs typeface="宋体" panose="02010600030101010101" pitchFamily="2" charset="-122"/>
                </a:rPr>
                <a:t>中央全面深化改革委员会第十四次会议通过了《深化农村宅基地制度改革试点方案》，意味着农村宅基地改革试点工作的号角已经吹响，工作正式启动，宅基地制度改革将全面进入实施阶段。《方案》指出：深化农村宅基地制度改革，要积极探索落实宅基地集体所有权，保障宅基地农户资格权和农民房屋财产权，适度放活宅基地和农民房屋使用权的具体路径和办法，坚守住“土地公有制性质不变，耕地红线不突破，农民利益不受损”这三条底线，实现好、维护好、发展好农民权益。</a:t>
              </a:r>
              <a:endParaRPr lang="zh-CN" altLang="en-US" b="1" dirty="0">
                <a:solidFill>
                  <a:schemeClr val="tx1">
                    <a:lumMod val="75000"/>
                    <a:lumOff val="25000"/>
                  </a:schemeClr>
                </a:solidFill>
                <a:latin typeface="宋体" panose="02010600030101010101" pitchFamily="2" charset="-122"/>
                <a:ea typeface="宋体" panose="02010600030101010101" pitchFamily="2" charset="-122"/>
                <a:cs typeface="宋体" panose="02010600030101010101" pitchFamily="2" charset="-122"/>
              </a:endParaRPr>
            </a:p>
            <a:p>
              <a:pPr>
                <a:lnSpc>
                  <a:spcPct val="135000"/>
                </a:lnSpc>
                <a:buClr>
                  <a:srgbClr val="00B0F0"/>
                </a:buClr>
              </a:pPr>
              <a:r>
                <a:rPr lang="zh-CN" altLang="en-US" b="1" dirty="0">
                  <a:solidFill>
                    <a:schemeClr val="tx1">
                      <a:lumMod val="75000"/>
                      <a:lumOff val="25000"/>
                    </a:schemeClr>
                  </a:solidFill>
                  <a:latin typeface="宋体" panose="02010600030101010101" pitchFamily="2" charset="-122"/>
                  <a:ea typeface="宋体" panose="02010600030101010101" pitchFamily="2" charset="-122"/>
                  <a:cs typeface="宋体" panose="02010600030101010101" pitchFamily="2" charset="-122"/>
                </a:rPr>
                <a:t>改革试点重点围绕宅基地所有权、资格权、使用权“三权分置”，在宅基地使用权流转、抵押和退出等9个方面开展探索。积极稳妥开展农村闲置宅基地和闲置住宅盘活利用工作，依法维护农民宅基地合法权益和严格规范宅基地管理的基础上，探索盘活利用农村闲置宅基地和闲置住宅的有效途径和政策措施，为激发乡村发展活力、促进乡村振兴提供有力支撑。</a:t>
              </a:r>
              <a:endParaRPr lang="zh-CN" altLang="en-US" b="1" dirty="0">
                <a:solidFill>
                  <a:schemeClr val="tx1">
                    <a:lumMod val="75000"/>
                    <a:lumOff val="25000"/>
                  </a:schemeClr>
                </a:solidFill>
                <a:latin typeface="宋体" panose="02010600030101010101" pitchFamily="2" charset="-122"/>
                <a:ea typeface="宋体" panose="02010600030101010101" pitchFamily="2" charset="-122"/>
                <a:cs typeface="宋体" panose="02010600030101010101" pitchFamily="2" charset="-122"/>
              </a:endParaRPr>
            </a:p>
          </p:txBody>
        </p:sp>
        <p:sp>
          <p:nvSpPr>
            <p:cNvPr id="26" name="TextBox 6"/>
            <p:cNvSpPr txBox="1"/>
            <p:nvPr/>
          </p:nvSpPr>
          <p:spPr>
            <a:xfrm>
              <a:off x="568781" y="3249327"/>
              <a:ext cx="11067630" cy="3617181"/>
            </a:xfrm>
            <a:prstGeom prst="rect">
              <a:avLst/>
            </a:prstGeom>
            <a:noFill/>
          </p:spPr>
          <p:txBody>
            <a:bodyPr wrap="square" lIns="71843" tIns="0" rIns="71843" bIns="0" rtlCol="0" anchor="t">
              <a:spAutoFit/>
            </a:bodyPr>
            <a:p>
              <a:pPr>
                <a:lnSpc>
                  <a:spcPct val="135000"/>
                </a:lnSpc>
                <a:buClr>
                  <a:srgbClr val="00B0F0"/>
                </a:buClr>
              </a:pPr>
              <a:r>
                <a:rPr lang="zh-CN" altLang="en-US" b="1" dirty="0">
                  <a:solidFill>
                    <a:schemeClr val="tx1">
                      <a:lumMod val="75000"/>
                      <a:lumOff val="25000"/>
                    </a:schemeClr>
                  </a:solidFill>
                  <a:latin typeface="宋体" panose="02010600030101010101" pitchFamily="2" charset="-122"/>
                  <a:ea typeface="宋体" panose="02010600030101010101" pitchFamily="2" charset="-122"/>
                  <a:cs typeface="宋体" panose="02010600030101010101" pitchFamily="2" charset="-122"/>
                </a:rPr>
                <a:t>根据《中共中央办公厅国务院办公厅关于印发〈深化农村宅基地制度改革试点方案〉的通知》【厅字（2020）18号】的相关要求。坚持以习近平新时代中国特色社会主义思想为指导，深入贯彻党的十九大和十九届二中、三中、四中、五中全会精神，习近平总书记对贵州工作重要指示精神，以及贵州省委十二届五次、六次、七次、八次全会精神，加快推进治理体系和治理能力现代化，推动经济社会高质量发展，巩固拓展脱贫攻坚成果，以农村宅基地改革助推乡村振兴。以保障农民基本居住权为前提，以完善农村宅基地制度为重点，探索宅基地所有权、资格权、使用权“三权分置”，落实宅基地属于本集体成员集体所有的有关规定，明晰宅基地所有权具体归属，完善宅基地所有权行使机制;保障农村集体经济组织成员家庭作为宅基地资格权人依法享有的权益，防止以各种形式非法剥夺和限制宅基地农户资格权；允许在一定条件下流转、抵押宅基地使用权，探索赋予宅基地使用权作为用益物权更加充分的权能，为建立依法取得、节约利用、权属清晰、权能完整、流转有序、管理规范的农村宅基地制度提供实践经验。</a:t>
              </a:r>
              <a:endParaRPr lang="zh-CN" altLang="en-US" b="1" dirty="0">
                <a:solidFill>
                  <a:schemeClr val="tx1">
                    <a:lumMod val="75000"/>
                    <a:lumOff val="25000"/>
                  </a:schemeClr>
                </a:solidFill>
                <a:latin typeface="宋体" panose="02010600030101010101" pitchFamily="2" charset="-122"/>
                <a:ea typeface="宋体" panose="02010600030101010101" pitchFamily="2" charset="-122"/>
                <a:cs typeface="宋体" panose="02010600030101010101" pitchFamily="2" charset="-122"/>
              </a:endParaRPr>
            </a:p>
            <a:p>
              <a:pPr>
                <a:lnSpc>
                  <a:spcPct val="135000"/>
                </a:lnSpc>
                <a:buClr>
                  <a:srgbClr val="00B0F0"/>
                </a:buClr>
              </a:pPr>
              <a:r>
                <a:rPr lang="zh-CN" altLang="en-US" b="1" dirty="0">
                  <a:solidFill>
                    <a:schemeClr val="tx1">
                      <a:lumMod val="75000"/>
                      <a:lumOff val="25000"/>
                    </a:schemeClr>
                  </a:solidFill>
                  <a:latin typeface="宋体" panose="02010600030101010101" pitchFamily="2" charset="-122"/>
                  <a:ea typeface="宋体" panose="02010600030101010101" pitchFamily="2" charset="-122"/>
                  <a:cs typeface="宋体" panose="02010600030101010101" pitchFamily="2" charset="-122"/>
                </a:rPr>
                <a:t>通过试点，进一步厘清宅基地所有权、资格权、使用权之间关系，明确各自权能，形成层次分明、结构合理、平等保护的格局；探索完善宅基地分配、流转、抵押、退出、使用、收益、审批、监管等制度的方法路径，推动宅基地制度更加健全、权益更有保障、利用更加有效、管理更加规范；总结一批可复制、能推广、惠民生、利修法的制度创新成果。以坚持稳慎推进、坚持“三权分置”、坚持农民主体、坚持问题导向、坚持分类指导为基本原则。</a:t>
              </a:r>
              <a:endParaRPr lang="zh-CN" altLang="en-US" b="1" dirty="0">
                <a:solidFill>
                  <a:schemeClr val="tx1">
                    <a:lumMod val="75000"/>
                    <a:lumOff val="25000"/>
                  </a:schemeClr>
                </a:solidFill>
                <a:latin typeface="宋体" panose="02010600030101010101" pitchFamily="2" charset="-122"/>
                <a:ea typeface="宋体" panose="02010600030101010101" pitchFamily="2" charset="-122"/>
                <a:cs typeface="宋体" panose="02010600030101010101" pitchFamily="2" charset="-122"/>
              </a:endParaRPr>
            </a:p>
          </p:txBody>
        </p:sp>
      </p:grpSp>
      <p:sp>
        <p:nvSpPr>
          <p:cNvPr id="24" name="文本占位符 1"/>
          <p:cNvSpPr txBox="1"/>
          <p:nvPr/>
        </p:nvSpPr>
        <p:spPr>
          <a:xfrm>
            <a:off x="1327150" y="1388110"/>
            <a:ext cx="2854960" cy="47498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CN" sz="2000" b="1" dirty="0">
                <a:solidFill>
                  <a:srgbClr val="05692F"/>
                </a:solidFill>
                <a:latin typeface="微软雅黑" panose="020B0503020204020204" pitchFamily="34" charset="-122"/>
                <a:ea typeface="微软雅黑" panose="020B0503020204020204" pitchFamily="34" charset="-122"/>
                <a:cs typeface="+mn-ea"/>
                <a:sym typeface="+mn-lt"/>
              </a:rPr>
              <a:t>1.</a:t>
            </a:r>
            <a:r>
              <a:rPr lang="zh-CN" altLang="en-US" sz="2000" b="1" dirty="0">
                <a:solidFill>
                  <a:srgbClr val="05692F"/>
                </a:solidFill>
                <a:latin typeface="微软雅黑" panose="020B0503020204020204" pitchFamily="34" charset="-122"/>
                <a:ea typeface="微软雅黑" panose="020B0503020204020204" pitchFamily="34" charset="-122"/>
                <a:cs typeface="+mn-ea"/>
                <a:sym typeface="+mn-lt"/>
              </a:rPr>
              <a:t>国家层面</a:t>
            </a:r>
            <a:endParaRPr lang="zh-CN" altLang="en-US" sz="2000" b="1" dirty="0">
              <a:solidFill>
                <a:srgbClr val="05692F"/>
              </a:solidFill>
              <a:latin typeface="微软雅黑" panose="020B0503020204020204" pitchFamily="34" charset="-122"/>
              <a:ea typeface="微软雅黑" panose="020B0503020204020204" pitchFamily="34" charset="-122"/>
              <a:cs typeface="+mn-ea"/>
              <a:sym typeface="+mn-lt"/>
            </a:endParaRPr>
          </a:p>
        </p:txBody>
      </p:sp>
      <p:sp>
        <p:nvSpPr>
          <p:cNvPr id="25" name="文本占位符 1"/>
          <p:cNvSpPr txBox="1"/>
          <p:nvPr/>
        </p:nvSpPr>
        <p:spPr>
          <a:xfrm>
            <a:off x="1327150" y="4662170"/>
            <a:ext cx="2854960" cy="46990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sz="2000" b="1" dirty="0">
                <a:solidFill>
                  <a:srgbClr val="05692F"/>
                </a:solidFill>
                <a:latin typeface="微软雅黑" panose="020B0503020204020204" pitchFamily="34" charset="-122"/>
                <a:ea typeface="微软雅黑" panose="020B0503020204020204" pitchFamily="34" charset="-122"/>
                <a:cs typeface="+mn-ea"/>
                <a:sym typeface="+mn-lt"/>
              </a:rPr>
              <a:t>2.省级层面</a:t>
            </a:r>
            <a:endParaRPr sz="2000" b="1" dirty="0">
              <a:solidFill>
                <a:srgbClr val="05692F"/>
              </a:solidFill>
              <a:latin typeface="微软雅黑" panose="020B0503020204020204" pitchFamily="34" charset="-122"/>
              <a:ea typeface="微软雅黑" panose="020B0503020204020204" pitchFamily="34" charset="-122"/>
              <a:cs typeface="+mn-ea"/>
              <a:sym typeface="+mn-lt"/>
            </a:endParaRPr>
          </a:p>
        </p:txBody>
      </p:sp>
      <p:sp>
        <p:nvSpPr>
          <p:cNvPr id="2" name="矩形 1"/>
          <p:cNvSpPr/>
          <p:nvPr/>
        </p:nvSpPr>
        <p:spPr>
          <a:xfrm>
            <a:off x="-8890" y="553720"/>
            <a:ext cx="15128240" cy="76200"/>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 name="矩形 2"/>
          <p:cNvSpPr/>
          <p:nvPr/>
        </p:nvSpPr>
        <p:spPr>
          <a:xfrm>
            <a:off x="-8890" y="10252075"/>
            <a:ext cx="15128875" cy="447040"/>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文本框 7"/>
          <p:cNvSpPr txBox="1"/>
          <p:nvPr/>
        </p:nvSpPr>
        <p:spPr>
          <a:xfrm>
            <a:off x="10389691" y="10252894"/>
            <a:ext cx="4302676" cy="434340"/>
          </a:xfrm>
          <a:prstGeom prst="rect">
            <a:avLst/>
          </a:prstGeom>
          <a:noFill/>
        </p:spPr>
        <p:txBody>
          <a:bodyPr wrap="square" rtlCol="0">
            <a:spAutoFit/>
          </a:bodyPr>
          <a:p>
            <a:pPr algn="dist"/>
            <a:r>
              <a:rPr lang="zh-CN" altLang="en-US" sz="2230" dirty="0">
                <a:solidFill>
                  <a:schemeClr val="tx1"/>
                </a:solidFill>
                <a:effectLst>
                  <a:outerShdw blurRad="38100" dist="19050" dir="2700000" algn="tl" rotWithShape="0">
                    <a:schemeClr val="dk1">
                      <a:alpha val="40000"/>
                    </a:schemeClr>
                  </a:outerShdw>
                </a:effectLst>
                <a:latin typeface="方正粗黑宋简体" panose="02000000000000000000" charset="-122"/>
                <a:ea typeface="方正粗黑宋简体" panose="02000000000000000000" charset="-122"/>
                <a:cs typeface="方正粗黑宋简体" panose="02000000000000000000" charset="-122"/>
              </a:rPr>
              <a:t>贵阳市建筑设计院有限公司</a:t>
            </a:r>
            <a:endParaRPr lang="zh-CN" altLang="en-US" sz="2230" dirty="0">
              <a:solidFill>
                <a:schemeClr val="tx1"/>
              </a:solidFill>
              <a:effectLst>
                <a:outerShdw blurRad="38100" dist="19050" dir="2700000" algn="tl" rotWithShape="0">
                  <a:schemeClr val="dk1">
                    <a:alpha val="40000"/>
                  </a:schemeClr>
                </a:outerShdw>
              </a:effectLst>
              <a:latin typeface="方正粗黑宋简体" panose="02000000000000000000" charset="-122"/>
              <a:ea typeface="方正粗黑宋简体" panose="02000000000000000000" charset="-122"/>
              <a:cs typeface="方正粗黑宋简体" panose="02000000000000000000" charset="-122"/>
            </a:endParaRPr>
          </a:p>
        </p:txBody>
      </p:sp>
      <p:sp>
        <p:nvSpPr>
          <p:cNvPr id="4" name="文本框 3"/>
          <p:cNvSpPr txBox="1"/>
          <p:nvPr/>
        </p:nvSpPr>
        <p:spPr>
          <a:xfrm>
            <a:off x="851535" y="112395"/>
            <a:ext cx="7447915" cy="434340"/>
          </a:xfrm>
          <a:prstGeom prst="rect">
            <a:avLst/>
          </a:prstGeom>
          <a:noFill/>
        </p:spPr>
        <p:txBody>
          <a:bodyPr wrap="square" rtlCol="0">
            <a:spAutoFit/>
          </a:bodyPr>
          <a:p>
            <a:pPr algn="dist"/>
            <a:r>
              <a:rPr lang="zh-CN" altLang="en-US" sz="2230" dirty="0">
                <a:solidFill>
                  <a:schemeClr val="accent6">
                    <a:lumMod val="75000"/>
                  </a:schemeClr>
                </a:solidFill>
                <a:effectLst>
                  <a:outerShdw blurRad="38100" dist="19050" dir="2700000" algn="tl" rotWithShape="0">
                    <a:schemeClr val="dk1">
                      <a:alpha val="40000"/>
                    </a:schemeClr>
                  </a:outerShdw>
                </a:effectLst>
                <a:latin typeface="方正粗黑宋简体" panose="02000000000000000000" charset="-122"/>
                <a:ea typeface="方正粗黑宋简体" panose="02000000000000000000" charset="-122"/>
                <a:cs typeface="方正粗黑宋简体" panose="02000000000000000000" charset="-122"/>
              </a:rPr>
              <a:t>息烽县小寨坝镇潮水村村庄规划</a:t>
            </a:r>
            <a:r>
              <a:rPr lang="en-US" altLang="zh-CN" sz="2230" dirty="0">
                <a:solidFill>
                  <a:schemeClr val="accent6">
                    <a:lumMod val="75000"/>
                  </a:schemeClr>
                </a:solidFill>
                <a:effectLst>
                  <a:outerShdw blurRad="38100" dist="19050" dir="2700000" algn="tl" rotWithShape="0">
                    <a:schemeClr val="dk1">
                      <a:alpha val="40000"/>
                    </a:schemeClr>
                  </a:outerShdw>
                </a:effectLst>
                <a:latin typeface="方正粗黑宋简体" panose="02000000000000000000" charset="-122"/>
                <a:ea typeface="方正粗黑宋简体" panose="02000000000000000000" charset="-122"/>
                <a:cs typeface="方正粗黑宋简体" panose="02000000000000000000" charset="-122"/>
              </a:rPr>
              <a:t>--</a:t>
            </a:r>
            <a:r>
              <a:rPr lang="zh-CN" altLang="en-US" sz="2230" dirty="0">
                <a:solidFill>
                  <a:schemeClr val="accent6">
                    <a:lumMod val="75000"/>
                  </a:schemeClr>
                </a:solidFill>
                <a:effectLst>
                  <a:outerShdw blurRad="38100" dist="19050" dir="2700000" algn="tl" rotWithShape="0">
                    <a:schemeClr val="dk1">
                      <a:alpha val="40000"/>
                    </a:schemeClr>
                  </a:outerShdw>
                </a:effectLst>
                <a:latin typeface="方正粗黑宋简体" panose="02000000000000000000" charset="-122"/>
                <a:ea typeface="方正粗黑宋简体" panose="02000000000000000000" charset="-122"/>
                <a:cs typeface="方正粗黑宋简体" panose="02000000000000000000" charset="-122"/>
              </a:rPr>
              <a:t>补充编制宅基地规划</a:t>
            </a:r>
            <a:endParaRPr lang="zh-CN" altLang="en-US" sz="2230" dirty="0">
              <a:solidFill>
                <a:schemeClr val="accent6">
                  <a:lumMod val="75000"/>
                </a:schemeClr>
              </a:solidFill>
              <a:effectLst>
                <a:outerShdw blurRad="38100" dist="19050" dir="2700000" algn="tl" rotWithShape="0">
                  <a:schemeClr val="dk1">
                    <a:alpha val="40000"/>
                  </a:schemeClr>
                </a:outerShdw>
              </a:effectLst>
              <a:latin typeface="方正粗黑宋简体" panose="02000000000000000000" charset="-122"/>
              <a:ea typeface="方正粗黑宋简体" panose="02000000000000000000" charset="-122"/>
              <a:cs typeface="方正粗黑宋简体" panose="02000000000000000000" charset="-122"/>
            </a:endParaRPr>
          </a:p>
        </p:txBody>
      </p:sp>
    </p:spTree>
  </p:cSld>
  <p:clrMapOvr>
    <a:masterClrMapping/>
  </p:clrMapOvr>
  <mc:AlternateContent xmlns:mc="http://schemas.openxmlformats.org/markup-compatibility/2006">
    <mc:Choice xmlns:p14="http://schemas.microsoft.com/office/powerpoint/2010/main" Requires="p14">
      <p:transition spd="slow" p14:dur="1500" advTm="3000">
        <p:split orient="vert"/>
      </p:transition>
    </mc:Choice>
    <mc:Fallback>
      <p:transition spd="slow" advTm="3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组合 22"/>
          <p:cNvGrpSpPr/>
          <p:nvPr/>
        </p:nvGrpSpPr>
        <p:grpSpPr>
          <a:xfrm>
            <a:off x="706086" y="1391678"/>
            <a:ext cx="13604240" cy="7768590"/>
            <a:chOff x="568781" y="240270"/>
            <a:chExt cx="10970339" cy="6264523"/>
          </a:xfrm>
        </p:grpSpPr>
        <p:sp>
          <p:nvSpPr>
            <p:cNvPr id="6" name="TextBox 6"/>
            <p:cNvSpPr txBox="1"/>
            <p:nvPr/>
          </p:nvSpPr>
          <p:spPr>
            <a:xfrm>
              <a:off x="568781" y="240270"/>
              <a:ext cx="10970339" cy="2109681"/>
            </a:xfrm>
            <a:prstGeom prst="rect">
              <a:avLst/>
            </a:prstGeom>
            <a:noFill/>
          </p:spPr>
          <p:txBody>
            <a:bodyPr wrap="square" lIns="71843" tIns="0" rIns="71843" bIns="0" rtlCol="0" anchor="t">
              <a:spAutoFit/>
            </a:bodyPr>
            <a:lstStyle/>
            <a:p>
              <a:pPr>
                <a:lnSpc>
                  <a:spcPct val="135000"/>
                </a:lnSpc>
                <a:buClr>
                  <a:srgbClr val="00B0F0"/>
                </a:buClr>
              </a:pPr>
              <a:r>
                <a:rPr lang="zh-CN" altLang="en-US" b="1" dirty="0">
                  <a:solidFill>
                    <a:schemeClr val="tx1">
                      <a:lumMod val="75000"/>
                      <a:lumOff val="25000"/>
                    </a:schemeClr>
                  </a:solidFill>
                  <a:latin typeface="宋体" panose="02010600030101010101" pitchFamily="2" charset="-122"/>
                  <a:ea typeface="宋体" panose="02010600030101010101" pitchFamily="2" charset="-122"/>
                  <a:cs typeface="宋体" panose="02010600030101010101" pitchFamily="2" charset="-122"/>
                </a:rPr>
                <a:t>根据《中共中央办公厅国务院办公厅关于印发〈深化农村宅基地制度改革试点方案〉的通知》【厅字（2020）18号】的相关要求。以坚持稳慎推进，试点先行、坚持“三权分置”，探索路径、坚持农民主体，保障权益、坚持问题导向，精准施策、坚持分类指导，创新推进作为基本原则。以息烽县作为全国、全省农村宅基地制度改革试点县，按照中央农办、农业农村部，省委农办、省农业农村厅的统一部署，指导息烽县根据省委省政府批复的《息烽县农村宅基地制度改革试点实施方案》，重点围绕"两完善、三健全、四探索"，做好农村宅基地制度改革试点相关工作。通过试点，进一步厘清宅基地所有权、资格权、使用权之间关系，明确各自权能，形成层次分明、结构合理、平等保护的格局；探索完善宅基地分配、流转、抵押、退出、使用、收益、审批、监管等制度的方法路径，推动农村宅基地制度更加健全、权益更有保障、利用更加有效、管理更加规范；总结一批可复制、能推广、惠民生、利修法的制度创新成果。</a:t>
              </a:r>
              <a:endParaRPr lang="zh-CN" altLang="en-US" b="1" dirty="0">
                <a:solidFill>
                  <a:schemeClr val="tx1">
                    <a:lumMod val="75000"/>
                    <a:lumOff val="25000"/>
                  </a:schemeClr>
                </a:solidFill>
                <a:latin typeface="宋体" panose="02010600030101010101" pitchFamily="2" charset="-122"/>
                <a:ea typeface="宋体" panose="02010600030101010101" pitchFamily="2" charset="-122"/>
                <a:cs typeface="宋体" panose="02010600030101010101" pitchFamily="2" charset="-122"/>
              </a:endParaRPr>
            </a:p>
          </p:txBody>
        </p:sp>
        <p:sp>
          <p:nvSpPr>
            <p:cNvPr id="26" name="TextBox 6"/>
            <p:cNvSpPr txBox="1"/>
            <p:nvPr/>
          </p:nvSpPr>
          <p:spPr>
            <a:xfrm>
              <a:off x="569293" y="3189215"/>
              <a:ext cx="10741449" cy="3315578"/>
            </a:xfrm>
            <a:prstGeom prst="rect">
              <a:avLst/>
            </a:prstGeom>
            <a:noFill/>
          </p:spPr>
          <p:txBody>
            <a:bodyPr wrap="square" lIns="71843" tIns="0" rIns="71843" bIns="0" rtlCol="0" anchor="t">
              <a:spAutoFit/>
            </a:bodyPr>
            <a:p>
              <a:pPr>
                <a:lnSpc>
                  <a:spcPct val="135000"/>
                </a:lnSpc>
                <a:buClr>
                  <a:srgbClr val="00B0F0"/>
                </a:buClr>
              </a:pPr>
              <a:r>
                <a:rPr lang="zh-CN" altLang="en-US" b="1" dirty="0">
                  <a:solidFill>
                    <a:schemeClr val="tx1">
                      <a:lumMod val="75000"/>
                      <a:lumOff val="25000"/>
                    </a:schemeClr>
                  </a:solidFill>
                  <a:latin typeface="宋体" panose="02010600030101010101" pitchFamily="2" charset="-122"/>
                  <a:ea typeface="宋体" panose="02010600030101010101" pitchFamily="2" charset="-122"/>
                  <a:cs typeface="宋体" panose="02010600030101010101" pitchFamily="2" charset="-122"/>
                </a:rPr>
                <a:t>为全面贯彻落实《中共中央办公厅国务院办公厅关于印发&lt;深化农村宅基地制度改革试点方案&gt;的通知》，推进息烽县农村宅基地制度改革，贯彻坚持稳慎推进；坚持“三权”分置；坚持农民主体；坚持问题导向；坚持分类指导，提出通过明晰农村宅基地所有权归属、健全农村集体经济组织宅基地管理制度、发挥村民自治组织在农村宅基地管理中的作用来完善农村宅基地集体所有权行使机制；通过改革审批管理方式、建立联审联办制度来完善农村宅基地审批制度等方法做好试点工作。在试点工作中通过宅基地改革、农村宅基地规划等工作，进一步厘清农村宅基地所有权、资格权、使用权之间关系，明确各自权能，建立农村宅基地所有权、资格权、使用权“三权”分置的有效实现形式，形成层次分明、结构合理、平等保护的格局，建立农村宅基地分配、流转、抵押、使用、收益、审批、监管等机制，推进房地一体的农房抵押贷款，鼓励社会资本通过租赁、入股、合作等方式开发利用农村闲置宅基地和集体建设用地，形成制度健全、权益保障、利用有效、管理规范的农村宅基地制度体系。围绕保障农民基本居住权，完善农村宅基地制度体系，重点在九个方面开展试点，即“两完善、三健全、四探索”（两完善：完善农村宅基地集体所有权行使机制、审批制度；三健全：健全农村宅基地收益分配机制、监管机制、农户资格权保障机制；四探索：探索农村宅基地使用权流转制度、使用权抵押制度、自愿有偿退出制度、有偿使用制度）。</a:t>
              </a:r>
              <a:endParaRPr lang="zh-CN" altLang="en-US" b="1" dirty="0">
                <a:solidFill>
                  <a:schemeClr val="tx1">
                    <a:lumMod val="75000"/>
                    <a:lumOff val="25000"/>
                  </a:schemeClr>
                </a:solidFill>
                <a:latin typeface="宋体" panose="02010600030101010101" pitchFamily="2" charset="-122"/>
                <a:ea typeface="宋体" panose="02010600030101010101" pitchFamily="2" charset="-122"/>
                <a:cs typeface="宋体" panose="02010600030101010101" pitchFamily="2" charset="-122"/>
              </a:endParaRPr>
            </a:p>
          </p:txBody>
        </p:sp>
      </p:grpSp>
      <p:sp>
        <p:nvSpPr>
          <p:cNvPr id="24" name="文本占位符 1"/>
          <p:cNvSpPr txBox="1"/>
          <p:nvPr/>
        </p:nvSpPr>
        <p:spPr>
          <a:xfrm>
            <a:off x="1327150" y="916940"/>
            <a:ext cx="2854960" cy="47498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CN" sz="2000" b="1" dirty="0">
                <a:solidFill>
                  <a:srgbClr val="05692F"/>
                </a:solidFill>
                <a:latin typeface="微软雅黑" panose="020B0503020204020204" pitchFamily="34" charset="-122"/>
                <a:ea typeface="微软雅黑" panose="020B0503020204020204" pitchFamily="34" charset="-122"/>
                <a:cs typeface="+mn-ea"/>
                <a:sym typeface="+mn-lt"/>
              </a:rPr>
              <a:t>3.</a:t>
            </a:r>
            <a:r>
              <a:rPr lang="zh-CN" altLang="en-US" sz="2000" b="1" dirty="0">
                <a:solidFill>
                  <a:srgbClr val="05692F"/>
                </a:solidFill>
                <a:latin typeface="微软雅黑" panose="020B0503020204020204" pitchFamily="34" charset="-122"/>
                <a:ea typeface="微软雅黑" panose="020B0503020204020204" pitchFamily="34" charset="-122"/>
                <a:cs typeface="+mn-ea"/>
                <a:sym typeface="+mn-lt"/>
              </a:rPr>
              <a:t>市级层面</a:t>
            </a:r>
            <a:endParaRPr lang="zh-CN" altLang="en-US" sz="2000" b="1" dirty="0">
              <a:solidFill>
                <a:srgbClr val="05692F"/>
              </a:solidFill>
              <a:latin typeface="微软雅黑" panose="020B0503020204020204" pitchFamily="34" charset="-122"/>
              <a:ea typeface="微软雅黑" panose="020B0503020204020204" pitchFamily="34" charset="-122"/>
              <a:cs typeface="+mn-ea"/>
              <a:sym typeface="+mn-lt"/>
            </a:endParaRPr>
          </a:p>
        </p:txBody>
      </p:sp>
      <p:sp>
        <p:nvSpPr>
          <p:cNvPr id="25" name="文本占位符 1"/>
          <p:cNvSpPr txBox="1"/>
          <p:nvPr/>
        </p:nvSpPr>
        <p:spPr>
          <a:xfrm>
            <a:off x="1327150" y="4578985"/>
            <a:ext cx="2854960" cy="46990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b="1" dirty="0">
                <a:solidFill>
                  <a:srgbClr val="05692F"/>
                </a:solidFill>
                <a:latin typeface="微软雅黑" panose="020B0503020204020204" pitchFamily="34" charset="-122"/>
                <a:ea typeface="微软雅黑" panose="020B0503020204020204" pitchFamily="34" charset="-122"/>
                <a:cs typeface="+mn-ea"/>
                <a:sym typeface="+mn-lt"/>
              </a:rPr>
              <a:t>4.</a:t>
            </a:r>
            <a:r>
              <a:rPr lang="zh-CN" altLang="en-US" sz="2000" b="1" dirty="0">
                <a:solidFill>
                  <a:srgbClr val="05692F"/>
                </a:solidFill>
                <a:latin typeface="微软雅黑" panose="020B0503020204020204" pitchFamily="34" charset="-122"/>
                <a:ea typeface="微软雅黑" panose="020B0503020204020204" pitchFamily="34" charset="-122"/>
                <a:cs typeface="+mn-ea"/>
                <a:sym typeface="+mn-lt"/>
              </a:rPr>
              <a:t>县</a:t>
            </a:r>
            <a:r>
              <a:rPr sz="2000" b="1" dirty="0">
                <a:solidFill>
                  <a:srgbClr val="05692F"/>
                </a:solidFill>
                <a:latin typeface="微软雅黑" panose="020B0503020204020204" pitchFamily="34" charset="-122"/>
                <a:ea typeface="微软雅黑" panose="020B0503020204020204" pitchFamily="34" charset="-122"/>
                <a:cs typeface="+mn-ea"/>
                <a:sym typeface="+mn-lt"/>
              </a:rPr>
              <a:t>级层面</a:t>
            </a:r>
            <a:endParaRPr sz="2000" b="1" dirty="0">
              <a:solidFill>
                <a:srgbClr val="05692F"/>
              </a:solidFill>
              <a:latin typeface="微软雅黑" panose="020B0503020204020204" pitchFamily="34" charset="-122"/>
              <a:ea typeface="微软雅黑" panose="020B0503020204020204" pitchFamily="34" charset="-122"/>
              <a:cs typeface="+mn-ea"/>
              <a:sym typeface="+mn-lt"/>
            </a:endParaRPr>
          </a:p>
        </p:txBody>
      </p:sp>
      <p:sp>
        <p:nvSpPr>
          <p:cNvPr id="2" name="矩形 1"/>
          <p:cNvSpPr/>
          <p:nvPr/>
        </p:nvSpPr>
        <p:spPr>
          <a:xfrm>
            <a:off x="-8890" y="553720"/>
            <a:ext cx="15128240" cy="76200"/>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 name="矩形 2"/>
          <p:cNvSpPr/>
          <p:nvPr/>
        </p:nvSpPr>
        <p:spPr>
          <a:xfrm>
            <a:off x="-8890" y="10252075"/>
            <a:ext cx="15128875" cy="447040"/>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文本框 7"/>
          <p:cNvSpPr txBox="1"/>
          <p:nvPr/>
        </p:nvSpPr>
        <p:spPr>
          <a:xfrm>
            <a:off x="10389691" y="10252894"/>
            <a:ext cx="4302676" cy="434340"/>
          </a:xfrm>
          <a:prstGeom prst="rect">
            <a:avLst/>
          </a:prstGeom>
          <a:noFill/>
        </p:spPr>
        <p:txBody>
          <a:bodyPr wrap="square" rtlCol="0">
            <a:spAutoFit/>
          </a:bodyPr>
          <a:p>
            <a:pPr algn="dist"/>
            <a:r>
              <a:rPr lang="zh-CN" altLang="en-US" sz="2230" dirty="0">
                <a:solidFill>
                  <a:schemeClr val="tx1"/>
                </a:solidFill>
                <a:effectLst>
                  <a:outerShdw blurRad="38100" dist="19050" dir="2700000" algn="tl" rotWithShape="0">
                    <a:schemeClr val="dk1">
                      <a:alpha val="40000"/>
                    </a:schemeClr>
                  </a:outerShdw>
                </a:effectLst>
                <a:latin typeface="方正粗黑宋简体" panose="02000000000000000000" charset="-122"/>
                <a:ea typeface="方正粗黑宋简体" panose="02000000000000000000" charset="-122"/>
                <a:cs typeface="方正粗黑宋简体" panose="02000000000000000000" charset="-122"/>
              </a:rPr>
              <a:t>贵阳市建筑设计院有限公司</a:t>
            </a:r>
            <a:endParaRPr lang="zh-CN" altLang="en-US" sz="2230" dirty="0">
              <a:solidFill>
                <a:schemeClr val="tx1"/>
              </a:solidFill>
              <a:effectLst>
                <a:outerShdw blurRad="38100" dist="19050" dir="2700000" algn="tl" rotWithShape="0">
                  <a:schemeClr val="dk1">
                    <a:alpha val="40000"/>
                  </a:schemeClr>
                </a:outerShdw>
              </a:effectLst>
              <a:latin typeface="方正粗黑宋简体" panose="02000000000000000000" charset="-122"/>
              <a:ea typeface="方正粗黑宋简体" panose="02000000000000000000" charset="-122"/>
              <a:cs typeface="方正粗黑宋简体" panose="02000000000000000000" charset="-122"/>
            </a:endParaRPr>
          </a:p>
        </p:txBody>
      </p:sp>
      <p:sp>
        <p:nvSpPr>
          <p:cNvPr id="4" name="文本框 3"/>
          <p:cNvSpPr txBox="1"/>
          <p:nvPr/>
        </p:nvSpPr>
        <p:spPr>
          <a:xfrm>
            <a:off x="851535" y="112395"/>
            <a:ext cx="7447915" cy="434340"/>
          </a:xfrm>
          <a:prstGeom prst="rect">
            <a:avLst/>
          </a:prstGeom>
          <a:noFill/>
        </p:spPr>
        <p:txBody>
          <a:bodyPr wrap="square" rtlCol="0">
            <a:spAutoFit/>
          </a:bodyPr>
          <a:p>
            <a:pPr algn="dist"/>
            <a:r>
              <a:rPr lang="zh-CN" altLang="en-US" sz="2230" dirty="0">
                <a:solidFill>
                  <a:schemeClr val="accent6">
                    <a:lumMod val="75000"/>
                  </a:schemeClr>
                </a:solidFill>
                <a:effectLst>
                  <a:outerShdw blurRad="38100" dist="19050" dir="2700000" algn="tl" rotWithShape="0">
                    <a:schemeClr val="dk1">
                      <a:alpha val="40000"/>
                    </a:schemeClr>
                  </a:outerShdw>
                </a:effectLst>
                <a:latin typeface="方正粗黑宋简体" panose="02000000000000000000" charset="-122"/>
                <a:ea typeface="方正粗黑宋简体" panose="02000000000000000000" charset="-122"/>
                <a:cs typeface="方正粗黑宋简体" panose="02000000000000000000" charset="-122"/>
              </a:rPr>
              <a:t>息烽县小寨坝镇潮水村村庄规划</a:t>
            </a:r>
            <a:r>
              <a:rPr lang="en-US" altLang="zh-CN" sz="2230" dirty="0">
                <a:solidFill>
                  <a:schemeClr val="accent6">
                    <a:lumMod val="75000"/>
                  </a:schemeClr>
                </a:solidFill>
                <a:effectLst>
                  <a:outerShdw blurRad="38100" dist="19050" dir="2700000" algn="tl" rotWithShape="0">
                    <a:schemeClr val="dk1">
                      <a:alpha val="40000"/>
                    </a:schemeClr>
                  </a:outerShdw>
                </a:effectLst>
                <a:latin typeface="方正粗黑宋简体" panose="02000000000000000000" charset="-122"/>
                <a:ea typeface="方正粗黑宋简体" panose="02000000000000000000" charset="-122"/>
                <a:cs typeface="方正粗黑宋简体" panose="02000000000000000000" charset="-122"/>
              </a:rPr>
              <a:t>--</a:t>
            </a:r>
            <a:r>
              <a:rPr lang="zh-CN" altLang="en-US" sz="2230" dirty="0">
                <a:solidFill>
                  <a:schemeClr val="accent6">
                    <a:lumMod val="75000"/>
                  </a:schemeClr>
                </a:solidFill>
                <a:effectLst>
                  <a:outerShdw blurRad="38100" dist="19050" dir="2700000" algn="tl" rotWithShape="0">
                    <a:schemeClr val="dk1">
                      <a:alpha val="40000"/>
                    </a:schemeClr>
                  </a:outerShdw>
                </a:effectLst>
                <a:latin typeface="方正粗黑宋简体" panose="02000000000000000000" charset="-122"/>
                <a:ea typeface="方正粗黑宋简体" panose="02000000000000000000" charset="-122"/>
                <a:cs typeface="方正粗黑宋简体" panose="02000000000000000000" charset="-122"/>
              </a:rPr>
              <a:t>补充编制宅基地规划</a:t>
            </a:r>
            <a:endParaRPr lang="zh-CN" altLang="en-US" sz="2230" dirty="0">
              <a:solidFill>
                <a:schemeClr val="accent6">
                  <a:lumMod val="75000"/>
                </a:schemeClr>
              </a:solidFill>
              <a:effectLst>
                <a:outerShdw blurRad="38100" dist="19050" dir="2700000" algn="tl" rotWithShape="0">
                  <a:schemeClr val="dk1">
                    <a:alpha val="40000"/>
                  </a:schemeClr>
                </a:outerShdw>
              </a:effectLst>
              <a:latin typeface="方正粗黑宋简体" panose="02000000000000000000" charset="-122"/>
              <a:ea typeface="方正粗黑宋简体" panose="02000000000000000000" charset="-122"/>
              <a:cs typeface="方正粗黑宋简体" panose="02000000000000000000" charset="-122"/>
            </a:endParaRPr>
          </a:p>
        </p:txBody>
      </p:sp>
    </p:spTree>
  </p:cSld>
  <p:clrMapOvr>
    <a:masterClrMapping/>
  </p:clrMapOvr>
  <mc:AlternateContent xmlns:mc="http://schemas.openxmlformats.org/markup-compatibility/2006">
    <mc:Choice xmlns:p14="http://schemas.microsoft.com/office/powerpoint/2010/main" Requires="p14">
      <p:transition spd="slow" p14:dur="1500" advTm="3000">
        <p:split orient="vert"/>
      </p:transition>
    </mc:Choice>
    <mc:Fallback>
      <p:transition spd="slow" advTm="3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23" name="组合 22"/>
          <p:cNvGrpSpPr/>
          <p:nvPr/>
        </p:nvGrpSpPr>
        <p:grpSpPr>
          <a:xfrm>
            <a:off x="706086" y="1391678"/>
            <a:ext cx="13657580" cy="8206104"/>
            <a:chOff x="568781" y="240270"/>
            <a:chExt cx="11013352" cy="6617331"/>
          </a:xfrm>
        </p:grpSpPr>
        <p:sp>
          <p:nvSpPr>
            <p:cNvPr id="6" name="TextBox 6"/>
            <p:cNvSpPr txBox="1"/>
            <p:nvPr/>
          </p:nvSpPr>
          <p:spPr>
            <a:xfrm>
              <a:off x="568781" y="240270"/>
              <a:ext cx="11013352" cy="2109681"/>
            </a:xfrm>
            <a:prstGeom prst="rect">
              <a:avLst/>
            </a:prstGeom>
            <a:noFill/>
          </p:spPr>
          <p:txBody>
            <a:bodyPr wrap="square" lIns="71843" tIns="0" rIns="71843" bIns="0" rtlCol="0" anchor="t">
              <a:spAutoFit/>
            </a:bodyPr>
            <a:lstStyle/>
            <a:p>
              <a:pPr>
                <a:lnSpc>
                  <a:spcPct val="135000"/>
                </a:lnSpc>
                <a:buClr>
                  <a:srgbClr val="00B0F0"/>
                </a:buClr>
              </a:pPr>
              <a:r>
                <a:rPr lang="zh-CN" altLang="en-US" b="1" dirty="0">
                  <a:solidFill>
                    <a:schemeClr val="tx1">
                      <a:lumMod val="75000"/>
                      <a:lumOff val="25000"/>
                    </a:schemeClr>
                  </a:solidFill>
                  <a:latin typeface="宋体" panose="02010600030101010101" pitchFamily="2" charset="-122"/>
                  <a:ea typeface="宋体" panose="02010600030101010101" pitchFamily="2" charset="-122"/>
                  <a:cs typeface="宋体" panose="02010600030101010101" pitchFamily="2" charset="-122"/>
                </a:rPr>
                <a:t>1.坚持稳慎推进。——严守土地公有制性质不改变、耕地红线不突破、农民利益不受损的底线。</a:t>
              </a:r>
              <a:endParaRPr lang="zh-CN" altLang="en-US" b="1" dirty="0">
                <a:solidFill>
                  <a:schemeClr val="tx1">
                    <a:lumMod val="75000"/>
                    <a:lumOff val="25000"/>
                  </a:schemeClr>
                </a:solidFill>
                <a:latin typeface="宋体" panose="02010600030101010101" pitchFamily="2" charset="-122"/>
                <a:ea typeface="宋体" panose="02010600030101010101" pitchFamily="2" charset="-122"/>
                <a:cs typeface="宋体" panose="02010600030101010101" pitchFamily="2" charset="-122"/>
              </a:endParaRPr>
            </a:p>
            <a:p>
              <a:pPr>
                <a:lnSpc>
                  <a:spcPct val="135000"/>
                </a:lnSpc>
                <a:buClr>
                  <a:srgbClr val="00B0F0"/>
                </a:buClr>
              </a:pPr>
              <a:r>
                <a:rPr lang="zh-CN" altLang="en-US" b="1" dirty="0">
                  <a:solidFill>
                    <a:schemeClr val="tx1">
                      <a:lumMod val="75000"/>
                      <a:lumOff val="25000"/>
                    </a:schemeClr>
                  </a:solidFill>
                  <a:latin typeface="宋体" panose="02010600030101010101" pitchFamily="2" charset="-122"/>
                  <a:ea typeface="宋体" panose="02010600030101010101" pitchFamily="2" charset="-122"/>
                  <a:cs typeface="宋体" panose="02010600030101010101" pitchFamily="2" charset="-122"/>
                </a:rPr>
                <a:t>2.坚持农民主体。——尊重农民意愿，反映农民诉求，切实保障农民合法经济利益，充分体现农民群众的主体性，以人为</a:t>
              </a:r>
              <a:endParaRPr lang="zh-CN" altLang="en-US" b="1" dirty="0">
                <a:solidFill>
                  <a:schemeClr val="tx1">
                    <a:lumMod val="75000"/>
                    <a:lumOff val="25000"/>
                  </a:schemeClr>
                </a:solidFill>
                <a:latin typeface="宋体" panose="02010600030101010101" pitchFamily="2" charset="-122"/>
                <a:ea typeface="宋体" panose="02010600030101010101" pitchFamily="2" charset="-122"/>
                <a:cs typeface="宋体" panose="02010600030101010101" pitchFamily="2" charset="-122"/>
              </a:endParaRPr>
            </a:p>
            <a:p>
              <a:pPr>
                <a:lnSpc>
                  <a:spcPct val="135000"/>
                </a:lnSpc>
                <a:buClr>
                  <a:srgbClr val="00B0F0"/>
                </a:buClr>
              </a:pPr>
              <a:r>
                <a:rPr lang="zh-CN" altLang="en-US" b="1" dirty="0">
                  <a:solidFill>
                    <a:schemeClr val="tx1">
                      <a:lumMod val="75000"/>
                      <a:lumOff val="25000"/>
                    </a:schemeClr>
                  </a:solidFill>
                  <a:latin typeface="宋体" panose="02010600030101010101" pitchFamily="2" charset="-122"/>
                  <a:ea typeface="宋体" panose="02010600030101010101" pitchFamily="2" charset="-122"/>
                  <a:cs typeface="宋体" panose="02010600030101010101" pitchFamily="2" charset="-122"/>
                </a:rPr>
                <a:t>本</a:t>
              </a:r>
              <a:r>
                <a:rPr lang="en-US" altLang="zh-CN" b="1" dirty="0">
                  <a:solidFill>
                    <a:schemeClr val="tx1">
                      <a:lumMod val="75000"/>
                      <a:lumOff val="25000"/>
                    </a:schemeClr>
                  </a:solidFill>
                  <a:latin typeface="宋体" panose="02010600030101010101" pitchFamily="2" charset="-122"/>
                  <a:ea typeface="宋体" panose="02010600030101010101" pitchFamily="2" charset="-122"/>
                  <a:cs typeface="宋体" panose="02010600030101010101" pitchFamily="2" charset="-122"/>
                </a:rPr>
                <a:t>,</a:t>
              </a:r>
              <a:r>
                <a:rPr lang="zh-CN" altLang="en-US" b="1" dirty="0">
                  <a:solidFill>
                    <a:schemeClr val="tx1">
                      <a:lumMod val="75000"/>
                      <a:lumOff val="25000"/>
                    </a:schemeClr>
                  </a:solidFill>
                  <a:latin typeface="宋体" panose="02010600030101010101" pitchFamily="2" charset="-122"/>
                  <a:ea typeface="宋体" panose="02010600030101010101" pitchFamily="2" charset="-122"/>
                  <a:cs typeface="宋体" panose="02010600030101010101" pitchFamily="2" charset="-122"/>
                </a:rPr>
                <a:t>实现好、维护好、发展好农民权益。</a:t>
              </a:r>
              <a:endParaRPr lang="zh-CN" altLang="en-US" b="1" dirty="0">
                <a:solidFill>
                  <a:schemeClr val="tx1">
                    <a:lumMod val="75000"/>
                    <a:lumOff val="25000"/>
                  </a:schemeClr>
                </a:solidFill>
                <a:latin typeface="宋体" panose="02010600030101010101" pitchFamily="2" charset="-122"/>
                <a:ea typeface="宋体" panose="02010600030101010101" pitchFamily="2" charset="-122"/>
                <a:cs typeface="宋体" panose="02010600030101010101" pitchFamily="2" charset="-122"/>
              </a:endParaRPr>
            </a:p>
            <a:p>
              <a:pPr>
                <a:lnSpc>
                  <a:spcPct val="135000"/>
                </a:lnSpc>
                <a:buClr>
                  <a:srgbClr val="00B0F0"/>
                </a:buClr>
              </a:pPr>
              <a:r>
                <a:rPr lang="zh-CN" altLang="en-US" b="1" dirty="0">
                  <a:solidFill>
                    <a:schemeClr val="tx1">
                      <a:lumMod val="75000"/>
                      <a:lumOff val="25000"/>
                    </a:schemeClr>
                  </a:solidFill>
                  <a:latin typeface="宋体" panose="02010600030101010101" pitchFamily="2" charset="-122"/>
                  <a:ea typeface="宋体" panose="02010600030101010101" pitchFamily="2" charset="-122"/>
                  <a:cs typeface="宋体" panose="02010600030101010101" pitchFamily="2" charset="-122"/>
                </a:rPr>
                <a:t>3.坚持分类指导。——坚持顶层设计与基层创新良性互动，根据不同区域资源条件和发展水平，因地制宜探索改革模式。</a:t>
              </a:r>
              <a:endParaRPr lang="zh-CN" altLang="en-US" b="1" dirty="0">
                <a:solidFill>
                  <a:schemeClr val="tx1">
                    <a:lumMod val="75000"/>
                    <a:lumOff val="25000"/>
                  </a:schemeClr>
                </a:solidFill>
                <a:latin typeface="宋体" panose="02010600030101010101" pitchFamily="2" charset="-122"/>
                <a:ea typeface="宋体" panose="02010600030101010101" pitchFamily="2" charset="-122"/>
                <a:cs typeface="宋体" panose="02010600030101010101" pitchFamily="2" charset="-122"/>
              </a:endParaRPr>
            </a:p>
            <a:p>
              <a:pPr>
                <a:lnSpc>
                  <a:spcPct val="135000"/>
                </a:lnSpc>
                <a:buClr>
                  <a:srgbClr val="00B0F0"/>
                </a:buClr>
              </a:pPr>
              <a:r>
                <a:rPr lang="zh-CN" altLang="en-US" b="1" dirty="0">
                  <a:solidFill>
                    <a:schemeClr val="tx1">
                      <a:lumMod val="75000"/>
                      <a:lumOff val="25000"/>
                    </a:schemeClr>
                  </a:solidFill>
                  <a:latin typeface="宋体" panose="02010600030101010101" pitchFamily="2" charset="-122"/>
                  <a:ea typeface="宋体" panose="02010600030101010101" pitchFamily="2" charset="-122"/>
                  <a:cs typeface="宋体" panose="02010600030101010101" pitchFamily="2" charset="-122"/>
                </a:rPr>
                <a:t>4.坚持布局合理——以方便群众生产生活、营造良好人居环境、保护生态为目标，坚决不占用基本农田和生态保护红线</a:t>
              </a:r>
              <a:endParaRPr lang="zh-CN" altLang="en-US" b="1" dirty="0">
                <a:solidFill>
                  <a:schemeClr val="tx1">
                    <a:lumMod val="75000"/>
                    <a:lumOff val="25000"/>
                  </a:schemeClr>
                </a:solidFill>
                <a:latin typeface="宋体" panose="02010600030101010101" pitchFamily="2" charset="-122"/>
                <a:ea typeface="宋体" panose="02010600030101010101" pitchFamily="2" charset="-122"/>
                <a:cs typeface="宋体" panose="02010600030101010101" pitchFamily="2" charset="-122"/>
              </a:endParaRPr>
            </a:p>
            <a:p>
              <a:pPr>
                <a:lnSpc>
                  <a:spcPct val="135000"/>
                </a:lnSpc>
                <a:buClr>
                  <a:srgbClr val="00B0F0"/>
                </a:buClr>
              </a:pPr>
              <a:r>
                <a:rPr lang="zh-CN" altLang="en-US" b="1" dirty="0">
                  <a:solidFill>
                    <a:schemeClr val="tx1">
                      <a:lumMod val="75000"/>
                      <a:lumOff val="25000"/>
                    </a:schemeClr>
                  </a:solidFill>
                  <a:latin typeface="宋体" panose="02010600030101010101" pitchFamily="2" charset="-122"/>
                  <a:ea typeface="宋体" panose="02010600030101010101" pitchFamily="2" charset="-122"/>
                  <a:cs typeface="宋体" panose="02010600030101010101" pitchFamily="2" charset="-122"/>
                </a:rPr>
                <a:t>以及林地、地质灾害点，合理配置村镇宅基地、基础设施，应安排足够的预留地，确保农民分户建房和其他生产生活需</a:t>
              </a:r>
              <a:endParaRPr lang="zh-CN" altLang="en-US" b="1" dirty="0">
                <a:solidFill>
                  <a:schemeClr val="tx1">
                    <a:lumMod val="75000"/>
                    <a:lumOff val="25000"/>
                  </a:schemeClr>
                </a:solidFill>
                <a:latin typeface="宋体" panose="02010600030101010101" pitchFamily="2" charset="-122"/>
                <a:ea typeface="宋体" panose="02010600030101010101" pitchFamily="2" charset="-122"/>
                <a:cs typeface="宋体" panose="02010600030101010101" pitchFamily="2" charset="-122"/>
              </a:endParaRPr>
            </a:p>
            <a:p>
              <a:pPr>
                <a:lnSpc>
                  <a:spcPct val="135000"/>
                </a:lnSpc>
                <a:buClr>
                  <a:srgbClr val="00B0F0"/>
                </a:buClr>
              </a:pPr>
              <a:r>
                <a:rPr lang="zh-CN" altLang="en-US" b="1" dirty="0">
                  <a:solidFill>
                    <a:schemeClr val="tx1">
                      <a:lumMod val="75000"/>
                      <a:lumOff val="25000"/>
                    </a:schemeClr>
                  </a:solidFill>
                  <a:latin typeface="宋体" panose="02010600030101010101" pitchFamily="2" charset="-122"/>
                  <a:ea typeface="宋体" panose="02010600030101010101" pitchFamily="2" charset="-122"/>
                  <a:cs typeface="宋体" panose="02010600030101010101" pitchFamily="2" charset="-122"/>
                </a:rPr>
                <a:t>要，解除农民后顾之忧。</a:t>
              </a:r>
              <a:endParaRPr lang="zh-CN" altLang="en-US" b="1" dirty="0">
                <a:solidFill>
                  <a:schemeClr val="tx1">
                    <a:lumMod val="75000"/>
                    <a:lumOff val="25000"/>
                  </a:schemeClr>
                </a:solidFill>
                <a:latin typeface="宋体" panose="02010600030101010101" pitchFamily="2" charset="-122"/>
                <a:ea typeface="宋体" panose="02010600030101010101" pitchFamily="2" charset="-122"/>
                <a:cs typeface="宋体" panose="02010600030101010101" pitchFamily="2" charset="-122"/>
              </a:endParaRPr>
            </a:p>
          </p:txBody>
        </p:sp>
        <p:sp>
          <p:nvSpPr>
            <p:cNvPr id="26" name="TextBox 6"/>
            <p:cNvSpPr txBox="1"/>
            <p:nvPr/>
          </p:nvSpPr>
          <p:spPr>
            <a:xfrm>
              <a:off x="686042" y="2938818"/>
              <a:ext cx="5364080" cy="3918783"/>
            </a:xfrm>
            <a:prstGeom prst="rect">
              <a:avLst/>
            </a:prstGeom>
            <a:noFill/>
          </p:spPr>
          <p:txBody>
            <a:bodyPr wrap="square" lIns="71843" tIns="0" rIns="71843" bIns="0" rtlCol="0" anchor="t">
              <a:spAutoFit/>
            </a:bodyPr>
            <a:p>
              <a:pPr>
                <a:lnSpc>
                  <a:spcPct val="135000"/>
                </a:lnSpc>
                <a:buClr>
                  <a:srgbClr val="00B0F0"/>
                </a:buClr>
              </a:pPr>
              <a:r>
                <a:rPr lang="zh-CN" altLang="en-US" b="1" dirty="0">
                  <a:solidFill>
                    <a:schemeClr val="tx1">
                      <a:lumMod val="75000"/>
                      <a:lumOff val="25000"/>
                    </a:schemeClr>
                  </a:solidFill>
                  <a:latin typeface="宋体" panose="02010600030101010101" pitchFamily="2" charset="-122"/>
                  <a:ea typeface="宋体" panose="02010600030101010101" pitchFamily="2" charset="-122"/>
                  <a:cs typeface="宋体" panose="02010600030101010101" pitchFamily="2" charset="-122"/>
                </a:rPr>
                <a:t>《中华人民共和国城乡规划法》（2008）；</a:t>
              </a:r>
              <a:endParaRPr lang="zh-CN" altLang="en-US" b="1" dirty="0">
                <a:solidFill>
                  <a:schemeClr val="tx1">
                    <a:lumMod val="75000"/>
                    <a:lumOff val="25000"/>
                  </a:schemeClr>
                </a:solidFill>
                <a:latin typeface="宋体" panose="02010600030101010101" pitchFamily="2" charset="-122"/>
                <a:ea typeface="宋体" panose="02010600030101010101" pitchFamily="2" charset="-122"/>
                <a:cs typeface="宋体" panose="02010600030101010101" pitchFamily="2" charset="-122"/>
              </a:endParaRPr>
            </a:p>
            <a:p>
              <a:pPr>
                <a:lnSpc>
                  <a:spcPct val="135000"/>
                </a:lnSpc>
                <a:buClr>
                  <a:srgbClr val="00B0F0"/>
                </a:buClr>
              </a:pPr>
              <a:r>
                <a:rPr lang="zh-CN" altLang="en-US" b="1" dirty="0">
                  <a:solidFill>
                    <a:schemeClr val="tx1">
                      <a:lumMod val="75000"/>
                      <a:lumOff val="25000"/>
                    </a:schemeClr>
                  </a:solidFill>
                  <a:latin typeface="宋体" panose="02010600030101010101" pitchFamily="2" charset="-122"/>
                  <a:ea typeface="宋体" panose="02010600030101010101" pitchFamily="2" charset="-122"/>
                  <a:cs typeface="宋体" panose="02010600030101010101" pitchFamily="2" charset="-122"/>
                </a:rPr>
                <a:t>《深化农村宅基地制度改革试点方案》（2020）；</a:t>
              </a:r>
              <a:endParaRPr lang="zh-CN" altLang="en-US" b="1" dirty="0">
                <a:solidFill>
                  <a:schemeClr val="tx1">
                    <a:lumMod val="75000"/>
                    <a:lumOff val="25000"/>
                  </a:schemeClr>
                </a:solidFill>
                <a:latin typeface="宋体" panose="02010600030101010101" pitchFamily="2" charset="-122"/>
                <a:ea typeface="宋体" panose="02010600030101010101" pitchFamily="2" charset="-122"/>
                <a:cs typeface="宋体" panose="02010600030101010101" pitchFamily="2" charset="-122"/>
              </a:endParaRPr>
            </a:p>
            <a:p>
              <a:pPr>
                <a:lnSpc>
                  <a:spcPct val="135000"/>
                </a:lnSpc>
                <a:buClr>
                  <a:srgbClr val="00B0F0"/>
                </a:buClr>
              </a:pPr>
              <a:r>
                <a:rPr lang="zh-CN" altLang="en-US" b="1" dirty="0">
                  <a:solidFill>
                    <a:schemeClr val="tx1">
                      <a:lumMod val="75000"/>
                      <a:lumOff val="25000"/>
                    </a:schemeClr>
                  </a:solidFill>
                  <a:latin typeface="宋体" panose="02010600030101010101" pitchFamily="2" charset="-122"/>
                  <a:ea typeface="宋体" panose="02010600030101010101" pitchFamily="2" charset="-122"/>
                  <a:cs typeface="宋体" panose="02010600030101010101" pitchFamily="2" charset="-122"/>
                </a:rPr>
                <a:t>《贵州省城乡规划条例》（2009年）；</a:t>
              </a:r>
              <a:endParaRPr lang="zh-CN" altLang="en-US" b="1" dirty="0">
                <a:solidFill>
                  <a:schemeClr val="tx1">
                    <a:lumMod val="75000"/>
                    <a:lumOff val="25000"/>
                  </a:schemeClr>
                </a:solidFill>
                <a:latin typeface="宋体" panose="02010600030101010101" pitchFamily="2" charset="-122"/>
                <a:ea typeface="宋体" panose="02010600030101010101" pitchFamily="2" charset="-122"/>
                <a:cs typeface="宋体" panose="02010600030101010101" pitchFamily="2" charset="-122"/>
              </a:endParaRPr>
            </a:p>
            <a:p>
              <a:pPr>
                <a:lnSpc>
                  <a:spcPct val="135000"/>
                </a:lnSpc>
                <a:buClr>
                  <a:srgbClr val="00B0F0"/>
                </a:buClr>
              </a:pPr>
              <a:r>
                <a:rPr lang="zh-CN" altLang="en-US" b="1" dirty="0">
                  <a:solidFill>
                    <a:schemeClr val="tx1">
                      <a:lumMod val="75000"/>
                      <a:lumOff val="25000"/>
                    </a:schemeClr>
                  </a:solidFill>
                  <a:latin typeface="宋体" panose="02010600030101010101" pitchFamily="2" charset="-122"/>
                  <a:ea typeface="宋体" panose="02010600030101010101" pitchFamily="2" charset="-122"/>
                  <a:cs typeface="宋体" panose="02010600030101010101" pitchFamily="2" charset="-122"/>
                </a:rPr>
                <a:t>《村镇规划标准》；</a:t>
              </a:r>
              <a:endParaRPr lang="zh-CN" altLang="en-US" b="1" dirty="0">
                <a:solidFill>
                  <a:schemeClr val="tx1">
                    <a:lumMod val="75000"/>
                    <a:lumOff val="25000"/>
                  </a:schemeClr>
                </a:solidFill>
                <a:latin typeface="宋体" panose="02010600030101010101" pitchFamily="2" charset="-122"/>
                <a:ea typeface="宋体" panose="02010600030101010101" pitchFamily="2" charset="-122"/>
                <a:cs typeface="宋体" panose="02010600030101010101" pitchFamily="2" charset="-122"/>
              </a:endParaRPr>
            </a:p>
            <a:p>
              <a:pPr>
                <a:lnSpc>
                  <a:spcPct val="135000"/>
                </a:lnSpc>
                <a:buClr>
                  <a:srgbClr val="00B0F0"/>
                </a:buClr>
              </a:pPr>
              <a:r>
                <a:rPr lang="zh-CN" altLang="en-US" b="1" dirty="0">
                  <a:solidFill>
                    <a:schemeClr val="tx1">
                      <a:lumMod val="75000"/>
                      <a:lumOff val="25000"/>
                    </a:schemeClr>
                  </a:solidFill>
                  <a:latin typeface="宋体" panose="02010600030101010101" pitchFamily="2" charset="-122"/>
                  <a:ea typeface="宋体" panose="02010600030101010101" pitchFamily="2" charset="-122"/>
                  <a:cs typeface="宋体" panose="02010600030101010101" pitchFamily="2" charset="-122"/>
                </a:rPr>
                <a:t>《贵州省农村宅基地制度改革试点工作推进方案》（2021）；《贵阳市农村宅基地制度改革试点工作推进方案》（2021）；《息烽县农村宅基地制度改革试点工作推进方案》（2021）；《息烽县国土空间总体规划(2020-2035)过程版》；</a:t>
              </a:r>
              <a:endParaRPr lang="zh-CN" altLang="en-US" b="1" dirty="0">
                <a:solidFill>
                  <a:schemeClr val="tx1">
                    <a:lumMod val="75000"/>
                    <a:lumOff val="25000"/>
                  </a:schemeClr>
                </a:solidFill>
                <a:latin typeface="宋体" panose="02010600030101010101" pitchFamily="2" charset="-122"/>
                <a:ea typeface="宋体" panose="02010600030101010101" pitchFamily="2" charset="-122"/>
                <a:cs typeface="宋体" panose="02010600030101010101" pitchFamily="2" charset="-122"/>
              </a:endParaRPr>
            </a:p>
            <a:p>
              <a:pPr>
                <a:lnSpc>
                  <a:spcPct val="135000"/>
                </a:lnSpc>
                <a:buClr>
                  <a:srgbClr val="00B0F0"/>
                </a:buClr>
              </a:pPr>
              <a:r>
                <a:rPr lang="zh-CN" altLang="en-US" b="1" dirty="0">
                  <a:solidFill>
                    <a:schemeClr val="tx1">
                      <a:lumMod val="75000"/>
                      <a:lumOff val="25000"/>
                    </a:schemeClr>
                  </a:solidFill>
                  <a:latin typeface="宋体" panose="02010600030101010101" pitchFamily="2" charset="-122"/>
                  <a:ea typeface="宋体" panose="02010600030101010101" pitchFamily="2" charset="-122"/>
                  <a:cs typeface="宋体" panose="02010600030101010101" pitchFamily="2" charset="-122"/>
                </a:rPr>
                <a:t>《贵阳市城乡个人建房规划管理办法》（2015年10月1日）；《贵阳市息烽县土地利用总体规划（2006-2020）》；</a:t>
              </a:r>
              <a:endParaRPr lang="zh-CN" altLang="en-US" b="1" dirty="0">
                <a:solidFill>
                  <a:schemeClr val="tx1">
                    <a:lumMod val="75000"/>
                    <a:lumOff val="25000"/>
                  </a:schemeClr>
                </a:solidFill>
                <a:latin typeface="宋体" panose="02010600030101010101" pitchFamily="2" charset="-122"/>
                <a:ea typeface="宋体" panose="02010600030101010101" pitchFamily="2" charset="-122"/>
                <a:cs typeface="宋体" panose="02010600030101010101" pitchFamily="2" charset="-122"/>
              </a:endParaRPr>
            </a:p>
            <a:p>
              <a:pPr>
                <a:lnSpc>
                  <a:spcPct val="135000"/>
                </a:lnSpc>
                <a:buClr>
                  <a:srgbClr val="00B0F0"/>
                </a:buClr>
              </a:pPr>
              <a:r>
                <a:rPr lang="zh-CN" altLang="en-US" b="1" dirty="0">
                  <a:solidFill>
                    <a:schemeClr val="tx1">
                      <a:lumMod val="75000"/>
                      <a:lumOff val="25000"/>
                    </a:schemeClr>
                  </a:solidFill>
                  <a:latin typeface="宋体" panose="02010600030101010101" pitchFamily="2" charset="-122"/>
                  <a:ea typeface="宋体" panose="02010600030101010101" pitchFamily="2" charset="-122"/>
                  <a:cs typeface="宋体" panose="02010600030101010101" pitchFamily="2" charset="-122"/>
                </a:rPr>
                <a:t>《息烽县县域乡村建设规划》（2017-2035）；</a:t>
              </a:r>
              <a:endParaRPr lang="zh-CN" altLang="en-US" b="1" dirty="0">
                <a:solidFill>
                  <a:schemeClr val="tx1">
                    <a:lumMod val="75000"/>
                    <a:lumOff val="25000"/>
                  </a:schemeClr>
                </a:solidFill>
                <a:latin typeface="宋体" panose="02010600030101010101" pitchFamily="2" charset="-122"/>
                <a:ea typeface="宋体" panose="02010600030101010101" pitchFamily="2" charset="-122"/>
                <a:cs typeface="宋体" panose="02010600030101010101" pitchFamily="2" charset="-122"/>
              </a:endParaRPr>
            </a:p>
            <a:p>
              <a:pPr>
                <a:lnSpc>
                  <a:spcPct val="135000"/>
                </a:lnSpc>
                <a:buClr>
                  <a:srgbClr val="00B0F0"/>
                </a:buClr>
              </a:pPr>
              <a:r>
                <a:rPr lang="zh-CN" altLang="en-US" b="1" dirty="0">
                  <a:solidFill>
                    <a:schemeClr val="tx1">
                      <a:lumMod val="75000"/>
                      <a:lumOff val="25000"/>
                    </a:schemeClr>
                  </a:solidFill>
                  <a:latin typeface="宋体" panose="02010600030101010101" pitchFamily="2" charset="-122"/>
                  <a:ea typeface="宋体" panose="02010600030101010101" pitchFamily="2" charset="-122"/>
                  <a:cs typeface="宋体" panose="02010600030101010101" pitchFamily="2" charset="-122"/>
                  <a:sym typeface="+mn-ea"/>
                </a:rPr>
                <a:t>《国土空间规划相关文件资料汇编》（</a:t>
              </a:r>
              <a:r>
                <a:rPr lang="en-US" altLang="zh-CN" b="1" dirty="0">
                  <a:solidFill>
                    <a:schemeClr val="tx1">
                      <a:lumMod val="75000"/>
                      <a:lumOff val="25000"/>
                    </a:schemeClr>
                  </a:solidFill>
                  <a:latin typeface="宋体" panose="02010600030101010101" pitchFamily="2" charset="-122"/>
                  <a:ea typeface="宋体" panose="02010600030101010101" pitchFamily="2" charset="-122"/>
                  <a:cs typeface="宋体" panose="02010600030101010101" pitchFamily="2" charset="-122"/>
                  <a:sym typeface="+mn-ea"/>
                </a:rPr>
                <a:t>2021</a:t>
              </a:r>
              <a:r>
                <a:rPr lang="zh-CN" altLang="en-US" b="1" dirty="0">
                  <a:solidFill>
                    <a:schemeClr val="tx1">
                      <a:lumMod val="75000"/>
                      <a:lumOff val="25000"/>
                    </a:schemeClr>
                  </a:solidFill>
                  <a:latin typeface="宋体" panose="02010600030101010101" pitchFamily="2" charset="-122"/>
                  <a:ea typeface="宋体" panose="02010600030101010101" pitchFamily="2" charset="-122"/>
                  <a:cs typeface="宋体" panose="02010600030101010101" pitchFamily="2" charset="-122"/>
                  <a:sym typeface="+mn-ea"/>
                </a:rPr>
                <a:t>年</a:t>
              </a:r>
              <a:r>
                <a:rPr lang="en-US" altLang="zh-CN" b="1" dirty="0">
                  <a:solidFill>
                    <a:schemeClr val="tx1">
                      <a:lumMod val="75000"/>
                      <a:lumOff val="25000"/>
                    </a:schemeClr>
                  </a:solidFill>
                  <a:latin typeface="宋体" panose="02010600030101010101" pitchFamily="2" charset="-122"/>
                  <a:ea typeface="宋体" panose="02010600030101010101" pitchFamily="2" charset="-122"/>
                  <a:cs typeface="宋体" panose="02010600030101010101" pitchFamily="2" charset="-122"/>
                  <a:sym typeface="+mn-ea"/>
                </a:rPr>
                <a:t>8</a:t>
              </a:r>
              <a:r>
                <a:rPr lang="zh-CN" altLang="en-US" b="1" dirty="0">
                  <a:solidFill>
                    <a:schemeClr val="tx1">
                      <a:lumMod val="75000"/>
                      <a:lumOff val="25000"/>
                    </a:schemeClr>
                  </a:solidFill>
                  <a:latin typeface="宋体" panose="02010600030101010101" pitchFamily="2" charset="-122"/>
                  <a:ea typeface="宋体" panose="02010600030101010101" pitchFamily="2" charset="-122"/>
                  <a:cs typeface="宋体" panose="02010600030101010101" pitchFamily="2" charset="-122"/>
                  <a:sym typeface="+mn-ea"/>
                </a:rPr>
                <a:t>月</a:t>
              </a:r>
              <a:r>
                <a:rPr lang="zh-CN" altLang="en-US" b="1" dirty="0">
                  <a:solidFill>
                    <a:schemeClr val="tx1">
                      <a:lumMod val="75000"/>
                      <a:lumOff val="25000"/>
                    </a:schemeClr>
                  </a:solidFill>
                  <a:latin typeface="宋体" panose="02010600030101010101" pitchFamily="2" charset="-122"/>
                  <a:ea typeface="宋体" panose="02010600030101010101" pitchFamily="2" charset="-122"/>
                  <a:cs typeface="宋体" panose="02010600030101010101" pitchFamily="2" charset="-122"/>
                  <a:sym typeface="+mn-ea"/>
                </a:rPr>
                <a:t>）；</a:t>
              </a:r>
              <a:endParaRPr lang="zh-CN" altLang="en-US" b="1" dirty="0">
                <a:solidFill>
                  <a:schemeClr val="tx1">
                    <a:lumMod val="75000"/>
                    <a:lumOff val="25000"/>
                  </a:schemeClr>
                </a:solidFill>
                <a:latin typeface="宋体" panose="02010600030101010101" pitchFamily="2" charset="-122"/>
                <a:ea typeface="宋体" panose="02010600030101010101" pitchFamily="2" charset="-122"/>
                <a:cs typeface="宋体" panose="02010600030101010101" pitchFamily="2" charset="-122"/>
                <a:sym typeface="+mn-ea"/>
              </a:endParaRPr>
            </a:p>
            <a:p>
              <a:pPr>
                <a:lnSpc>
                  <a:spcPct val="135000"/>
                </a:lnSpc>
                <a:buClr>
                  <a:srgbClr val="00B0F0"/>
                </a:buClr>
              </a:pPr>
              <a:r>
                <a:rPr lang="zh-CN" altLang="en-US" b="1" dirty="0">
                  <a:solidFill>
                    <a:schemeClr val="tx1">
                      <a:lumMod val="75000"/>
                      <a:lumOff val="25000"/>
                    </a:schemeClr>
                  </a:solidFill>
                  <a:latin typeface="宋体" panose="02010600030101010101" pitchFamily="2" charset="-122"/>
                  <a:ea typeface="宋体" panose="02010600030101010101" pitchFamily="2" charset="-122"/>
                  <a:cs typeface="宋体" panose="02010600030101010101" pitchFamily="2" charset="-122"/>
                </a:rPr>
                <a:t>其他乡（镇）、村现场收集资料。</a:t>
              </a:r>
              <a:endParaRPr lang="zh-CN" altLang="en-US" b="1" dirty="0">
                <a:solidFill>
                  <a:schemeClr val="tx1">
                    <a:lumMod val="75000"/>
                    <a:lumOff val="25000"/>
                  </a:schemeClr>
                </a:solidFill>
                <a:latin typeface="宋体" panose="02010600030101010101" pitchFamily="2" charset="-122"/>
                <a:ea typeface="宋体" panose="02010600030101010101" pitchFamily="2" charset="-122"/>
                <a:cs typeface="宋体" panose="02010600030101010101" pitchFamily="2" charset="-122"/>
              </a:endParaRPr>
            </a:p>
          </p:txBody>
        </p:sp>
      </p:grpSp>
      <p:sp>
        <p:nvSpPr>
          <p:cNvPr id="24" name="文本占位符 1"/>
          <p:cNvSpPr txBox="1"/>
          <p:nvPr/>
        </p:nvSpPr>
        <p:spPr>
          <a:xfrm>
            <a:off x="1327150" y="916940"/>
            <a:ext cx="2854960" cy="47498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zh-CN" altLang="en-US" sz="2000" b="1" dirty="0">
                <a:solidFill>
                  <a:srgbClr val="05692F"/>
                </a:solidFill>
                <a:latin typeface="微软雅黑" panose="020B0503020204020204" pitchFamily="34" charset="-122"/>
                <a:ea typeface="微软雅黑" panose="020B0503020204020204" pitchFamily="34" charset="-122"/>
                <a:cs typeface="+mn-ea"/>
                <a:sym typeface="+mn-lt"/>
              </a:rPr>
              <a:t>二、规划原则</a:t>
            </a:r>
            <a:endParaRPr lang="zh-CN" altLang="en-US" sz="2000" b="1" dirty="0">
              <a:solidFill>
                <a:srgbClr val="05692F"/>
              </a:solidFill>
              <a:latin typeface="微软雅黑" panose="020B0503020204020204" pitchFamily="34" charset="-122"/>
              <a:ea typeface="微软雅黑" panose="020B0503020204020204" pitchFamily="34" charset="-122"/>
              <a:cs typeface="+mn-ea"/>
              <a:sym typeface="+mn-lt"/>
            </a:endParaRPr>
          </a:p>
        </p:txBody>
      </p:sp>
      <p:sp>
        <p:nvSpPr>
          <p:cNvPr id="25" name="文本占位符 1"/>
          <p:cNvSpPr txBox="1"/>
          <p:nvPr/>
        </p:nvSpPr>
        <p:spPr>
          <a:xfrm>
            <a:off x="1327150" y="4268470"/>
            <a:ext cx="2854960" cy="46990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zh-CN" altLang="en-US" sz="2000" b="1" dirty="0">
                <a:solidFill>
                  <a:srgbClr val="05692F"/>
                </a:solidFill>
                <a:latin typeface="微软雅黑" panose="020B0503020204020204" pitchFamily="34" charset="-122"/>
                <a:ea typeface="微软雅黑" panose="020B0503020204020204" pitchFamily="34" charset="-122"/>
                <a:cs typeface="+mn-ea"/>
                <a:sym typeface="+mn-lt"/>
              </a:rPr>
              <a:t>三、规划依据</a:t>
            </a:r>
            <a:endParaRPr sz="2000" b="1" dirty="0">
              <a:solidFill>
                <a:srgbClr val="05692F"/>
              </a:solidFill>
              <a:latin typeface="微软雅黑" panose="020B0503020204020204" pitchFamily="34" charset="-122"/>
              <a:ea typeface="微软雅黑" panose="020B0503020204020204" pitchFamily="34" charset="-122"/>
              <a:cs typeface="+mn-ea"/>
              <a:sym typeface="+mn-lt"/>
            </a:endParaRPr>
          </a:p>
        </p:txBody>
      </p:sp>
      <p:sp>
        <p:nvSpPr>
          <p:cNvPr id="2" name="矩形 1"/>
          <p:cNvSpPr/>
          <p:nvPr/>
        </p:nvSpPr>
        <p:spPr>
          <a:xfrm>
            <a:off x="-8890" y="553720"/>
            <a:ext cx="15128240" cy="76200"/>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 name="矩形 2"/>
          <p:cNvSpPr/>
          <p:nvPr/>
        </p:nvSpPr>
        <p:spPr>
          <a:xfrm>
            <a:off x="-8890" y="10252075"/>
            <a:ext cx="15128875" cy="447040"/>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文本框 7"/>
          <p:cNvSpPr txBox="1"/>
          <p:nvPr/>
        </p:nvSpPr>
        <p:spPr>
          <a:xfrm>
            <a:off x="10389691" y="10252894"/>
            <a:ext cx="4302676" cy="434340"/>
          </a:xfrm>
          <a:prstGeom prst="rect">
            <a:avLst/>
          </a:prstGeom>
          <a:noFill/>
        </p:spPr>
        <p:txBody>
          <a:bodyPr wrap="square" rtlCol="0">
            <a:spAutoFit/>
          </a:bodyPr>
          <a:p>
            <a:pPr algn="dist"/>
            <a:r>
              <a:rPr lang="zh-CN" altLang="en-US" sz="2230" dirty="0">
                <a:solidFill>
                  <a:schemeClr val="tx1"/>
                </a:solidFill>
                <a:effectLst>
                  <a:outerShdw blurRad="38100" dist="19050" dir="2700000" algn="tl" rotWithShape="0">
                    <a:schemeClr val="dk1">
                      <a:alpha val="40000"/>
                    </a:schemeClr>
                  </a:outerShdw>
                </a:effectLst>
                <a:latin typeface="方正粗黑宋简体" panose="02000000000000000000" charset="-122"/>
                <a:ea typeface="方正粗黑宋简体" panose="02000000000000000000" charset="-122"/>
                <a:cs typeface="方正粗黑宋简体" panose="02000000000000000000" charset="-122"/>
              </a:rPr>
              <a:t>贵阳市建筑设计院有限公司</a:t>
            </a:r>
            <a:endParaRPr lang="zh-CN" altLang="en-US" sz="2230" dirty="0">
              <a:solidFill>
                <a:schemeClr val="tx1"/>
              </a:solidFill>
              <a:effectLst>
                <a:outerShdw blurRad="38100" dist="19050" dir="2700000" algn="tl" rotWithShape="0">
                  <a:schemeClr val="dk1">
                    <a:alpha val="40000"/>
                  </a:schemeClr>
                </a:outerShdw>
              </a:effectLst>
              <a:latin typeface="方正粗黑宋简体" panose="02000000000000000000" charset="-122"/>
              <a:ea typeface="方正粗黑宋简体" panose="02000000000000000000" charset="-122"/>
              <a:cs typeface="方正粗黑宋简体" panose="02000000000000000000" charset="-122"/>
            </a:endParaRPr>
          </a:p>
        </p:txBody>
      </p:sp>
      <p:sp>
        <p:nvSpPr>
          <p:cNvPr id="4" name="文本框 3"/>
          <p:cNvSpPr txBox="1"/>
          <p:nvPr/>
        </p:nvSpPr>
        <p:spPr>
          <a:xfrm>
            <a:off x="851535" y="112395"/>
            <a:ext cx="7447915" cy="434340"/>
          </a:xfrm>
          <a:prstGeom prst="rect">
            <a:avLst/>
          </a:prstGeom>
          <a:noFill/>
        </p:spPr>
        <p:txBody>
          <a:bodyPr wrap="square" rtlCol="0">
            <a:spAutoFit/>
          </a:bodyPr>
          <a:p>
            <a:pPr algn="dist"/>
            <a:r>
              <a:rPr lang="zh-CN" altLang="en-US" sz="2230" dirty="0">
                <a:solidFill>
                  <a:schemeClr val="accent6">
                    <a:lumMod val="75000"/>
                  </a:schemeClr>
                </a:solidFill>
                <a:effectLst>
                  <a:outerShdw blurRad="38100" dist="19050" dir="2700000" algn="tl" rotWithShape="0">
                    <a:schemeClr val="dk1">
                      <a:alpha val="40000"/>
                    </a:schemeClr>
                  </a:outerShdw>
                </a:effectLst>
                <a:latin typeface="方正粗黑宋简体" panose="02000000000000000000" charset="-122"/>
                <a:ea typeface="方正粗黑宋简体" panose="02000000000000000000" charset="-122"/>
                <a:cs typeface="方正粗黑宋简体" panose="02000000000000000000" charset="-122"/>
              </a:rPr>
              <a:t>息烽县小寨坝镇潮水村村庄规划</a:t>
            </a:r>
            <a:r>
              <a:rPr lang="en-US" altLang="zh-CN" sz="2230" dirty="0">
                <a:solidFill>
                  <a:schemeClr val="accent6">
                    <a:lumMod val="75000"/>
                  </a:schemeClr>
                </a:solidFill>
                <a:effectLst>
                  <a:outerShdw blurRad="38100" dist="19050" dir="2700000" algn="tl" rotWithShape="0">
                    <a:schemeClr val="dk1">
                      <a:alpha val="40000"/>
                    </a:schemeClr>
                  </a:outerShdw>
                </a:effectLst>
                <a:latin typeface="方正粗黑宋简体" panose="02000000000000000000" charset="-122"/>
                <a:ea typeface="方正粗黑宋简体" panose="02000000000000000000" charset="-122"/>
                <a:cs typeface="方正粗黑宋简体" panose="02000000000000000000" charset="-122"/>
              </a:rPr>
              <a:t>--</a:t>
            </a:r>
            <a:r>
              <a:rPr lang="zh-CN" altLang="en-US" sz="2230" dirty="0">
                <a:solidFill>
                  <a:schemeClr val="accent6">
                    <a:lumMod val="75000"/>
                  </a:schemeClr>
                </a:solidFill>
                <a:effectLst>
                  <a:outerShdw blurRad="38100" dist="19050" dir="2700000" algn="tl" rotWithShape="0">
                    <a:schemeClr val="dk1">
                      <a:alpha val="40000"/>
                    </a:schemeClr>
                  </a:outerShdw>
                </a:effectLst>
                <a:latin typeface="方正粗黑宋简体" panose="02000000000000000000" charset="-122"/>
                <a:ea typeface="方正粗黑宋简体" panose="02000000000000000000" charset="-122"/>
                <a:cs typeface="方正粗黑宋简体" panose="02000000000000000000" charset="-122"/>
              </a:rPr>
              <a:t>补充编制宅基地规划</a:t>
            </a:r>
            <a:endParaRPr lang="zh-CN" altLang="en-US" sz="2230" dirty="0">
              <a:solidFill>
                <a:schemeClr val="accent6">
                  <a:lumMod val="75000"/>
                </a:schemeClr>
              </a:solidFill>
              <a:effectLst>
                <a:outerShdw blurRad="38100" dist="19050" dir="2700000" algn="tl" rotWithShape="0">
                  <a:schemeClr val="dk1">
                    <a:alpha val="40000"/>
                  </a:schemeClr>
                </a:outerShdw>
              </a:effectLst>
              <a:latin typeface="方正粗黑宋简体" panose="02000000000000000000" charset="-122"/>
              <a:ea typeface="方正粗黑宋简体" panose="02000000000000000000" charset="-122"/>
              <a:cs typeface="方正粗黑宋简体" panose="02000000000000000000"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23" name="组合 22"/>
          <p:cNvGrpSpPr/>
          <p:nvPr/>
        </p:nvGrpSpPr>
        <p:grpSpPr>
          <a:xfrm>
            <a:off x="1718911" y="1391678"/>
            <a:ext cx="12644755" cy="5586729"/>
            <a:chOff x="1385514" y="240270"/>
            <a:chExt cx="10196619" cy="4505090"/>
          </a:xfrm>
        </p:grpSpPr>
        <p:sp>
          <p:nvSpPr>
            <p:cNvPr id="6" name="TextBox 6"/>
            <p:cNvSpPr txBox="1"/>
            <p:nvPr/>
          </p:nvSpPr>
          <p:spPr>
            <a:xfrm>
              <a:off x="1386026" y="240270"/>
              <a:ext cx="10196107" cy="904295"/>
            </a:xfrm>
            <a:prstGeom prst="rect">
              <a:avLst/>
            </a:prstGeom>
            <a:noFill/>
          </p:spPr>
          <p:txBody>
            <a:bodyPr wrap="square" lIns="71843" tIns="0" rIns="71843" bIns="0" rtlCol="0" anchor="t">
              <a:spAutoFit/>
            </a:bodyPr>
            <a:lstStyle/>
            <a:p>
              <a:pPr>
                <a:lnSpc>
                  <a:spcPct val="135000"/>
                </a:lnSpc>
                <a:buClr>
                  <a:srgbClr val="00B0F0"/>
                </a:buClr>
              </a:pPr>
              <a:r>
                <a:rPr lang="zh-CN" altLang="en-US" b="1" dirty="0">
                  <a:solidFill>
                    <a:schemeClr val="tx1">
                      <a:lumMod val="75000"/>
                      <a:lumOff val="25000"/>
                    </a:schemeClr>
                  </a:solidFill>
                  <a:latin typeface="宋体" panose="02010600030101010101" pitchFamily="2" charset="-122"/>
                  <a:ea typeface="宋体" panose="02010600030101010101" pitchFamily="2" charset="-122"/>
                  <a:cs typeface="宋体" panose="02010600030101010101" pitchFamily="2" charset="-122"/>
                </a:rPr>
                <a:t>规划期限：2021年至2035年（近期2021年-2025年，远期2026年-2035年）。</a:t>
              </a:r>
              <a:endParaRPr lang="zh-CN" altLang="en-US" b="1" dirty="0">
                <a:solidFill>
                  <a:schemeClr val="tx1">
                    <a:lumMod val="75000"/>
                    <a:lumOff val="25000"/>
                  </a:schemeClr>
                </a:solidFill>
                <a:latin typeface="宋体" panose="02010600030101010101" pitchFamily="2" charset="-122"/>
                <a:ea typeface="宋体" panose="02010600030101010101" pitchFamily="2" charset="-122"/>
                <a:cs typeface="宋体" panose="02010600030101010101" pitchFamily="2" charset="-122"/>
              </a:endParaRPr>
            </a:p>
            <a:p>
              <a:pPr>
                <a:lnSpc>
                  <a:spcPct val="135000"/>
                </a:lnSpc>
                <a:buClr>
                  <a:srgbClr val="00B0F0"/>
                </a:buClr>
              </a:pPr>
              <a:r>
                <a:rPr lang="zh-CN" altLang="en-US" b="1" dirty="0">
                  <a:solidFill>
                    <a:schemeClr val="tx1">
                      <a:lumMod val="75000"/>
                      <a:lumOff val="25000"/>
                    </a:schemeClr>
                  </a:solidFill>
                  <a:latin typeface="宋体" panose="02010600030101010101" pitchFamily="2" charset="-122"/>
                  <a:ea typeface="宋体" panose="02010600030101010101" pitchFamily="2" charset="-122"/>
                  <a:cs typeface="宋体" panose="02010600030101010101" pitchFamily="2" charset="-122"/>
                </a:rPr>
                <a:t>规划范围：贵阳市息烽县小寨坝镇潮水村行政区划范围内的9个村民组：上街组（街一组、街二组）、下街组（街三组</a:t>
              </a:r>
              <a:r>
                <a:rPr lang="zh-CN" altLang="zh-CN" b="1" dirty="0">
                  <a:solidFill>
                    <a:schemeClr val="tx1">
                      <a:lumMod val="75000"/>
                      <a:lumOff val="25000"/>
                    </a:schemeClr>
                  </a:solidFill>
                  <a:latin typeface="宋体" panose="02010600030101010101" pitchFamily="2" charset="-122"/>
                  <a:ea typeface="宋体" panose="02010600030101010101" pitchFamily="2" charset="-122"/>
                  <a:cs typeface="宋体" panose="02010600030101010101" pitchFamily="2" charset="-122"/>
                </a:rPr>
                <a:t>、</a:t>
              </a:r>
              <a:endParaRPr lang="zh-CN" altLang="zh-CN" b="1" dirty="0">
                <a:solidFill>
                  <a:schemeClr val="tx1">
                    <a:lumMod val="75000"/>
                    <a:lumOff val="25000"/>
                  </a:schemeClr>
                </a:solidFill>
                <a:latin typeface="宋体" panose="02010600030101010101" pitchFamily="2" charset="-122"/>
                <a:ea typeface="宋体" panose="02010600030101010101" pitchFamily="2" charset="-122"/>
                <a:cs typeface="宋体" panose="02010600030101010101" pitchFamily="2" charset="-122"/>
              </a:endParaRPr>
            </a:p>
            <a:p>
              <a:pPr>
                <a:lnSpc>
                  <a:spcPct val="135000"/>
                </a:lnSpc>
                <a:buClr>
                  <a:srgbClr val="00B0F0"/>
                </a:buClr>
              </a:pPr>
              <a:r>
                <a:rPr lang="zh-CN" altLang="en-US" b="1" dirty="0">
                  <a:solidFill>
                    <a:schemeClr val="tx1">
                      <a:lumMod val="75000"/>
                      <a:lumOff val="25000"/>
                    </a:schemeClr>
                  </a:solidFill>
                  <a:latin typeface="宋体" panose="02010600030101010101" pitchFamily="2" charset="-122"/>
                  <a:ea typeface="宋体" panose="02010600030101010101" pitchFamily="2" charset="-122"/>
                  <a:cs typeface="宋体" panose="02010600030101010101" pitchFamily="2" charset="-122"/>
                </a:rPr>
                <a:t>街四组）、石盆组、小桥组、蔡家寨组、水流洞组、何家坝组。</a:t>
              </a:r>
              <a:endParaRPr lang="zh-CN" altLang="en-US" b="1" dirty="0">
                <a:solidFill>
                  <a:schemeClr val="tx1">
                    <a:lumMod val="75000"/>
                    <a:lumOff val="25000"/>
                  </a:schemeClr>
                </a:solidFill>
                <a:latin typeface="宋体" panose="02010600030101010101" pitchFamily="2" charset="-122"/>
                <a:ea typeface="宋体" panose="02010600030101010101" pitchFamily="2" charset="-122"/>
                <a:cs typeface="宋体" panose="02010600030101010101" pitchFamily="2" charset="-122"/>
              </a:endParaRPr>
            </a:p>
          </p:txBody>
        </p:sp>
        <p:sp>
          <p:nvSpPr>
            <p:cNvPr id="26" name="TextBox 6"/>
            <p:cNvSpPr txBox="1"/>
            <p:nvPr/>
          </p:nvSpPr>
          <p:spPr>
            <a:xfrm>
              <a:off x="1385514" y="1730872"/>
              <a:ext cx="10196619" cy="3014488"/>
            </a:xfrm>
            <a:prstGeom prst="rect">
              <a:avLst/>
            </a:prstGeom>
            <a:noFill/>
          </p:spPr>
          <p:txBody>
            <a:bodyPr wrap="square" lIns="71843" tIns="0" rIns="71843" bIns="0" rtlCol="0" anchor="t">
              <a:spAutoFit/>
            </a:bodyPr>
            <a:p>
              <a:pPr>
                <a:lnSpc>
                  <a:spcPct val="135000"/>
                </a:lnSpc>
                <a:buClr>
                  <a:srgbClr val="00B0F0"/>
                </a:buClr>
              </a:pPr>
              <a:r>
                <a:rPr lang="zh-CN" altLang="en-US" b="1" dirty="0">
                  <a:solidFill>
                    <a:schemeClr val="tx1">
                      <a:lumMod val="75000"/>
                      <a:lumOff val="25000"/>
                    </a:schemeClr>
                  </a:solidFill>
                  <a:latin typeface="宋体" panose="02010600030101010101" pitchFamily="2" charset="-122"/>
                  <a:ea typeface="宋体" panose="02010600030101010101" pitchFamily="2" charset="-122"/>
                  <a:cs typeface="宋体" panose="02010600030101010101" pitchFamily="2" charset="-122"/>
                </a:rPr>
                <a:t>本次规划内容为：</a:t>
              </a:r>
              <a:endParaRPr lang="zh-CN" altLang="en-US" b="1" dirty="0">
                <a:solidFill>
                  <a:schemeClr val="tx1">
                    <a:lumMod val="75000"/>
                    <a:lumOff val="25000"/>
                  </a:schemeClr>
                </a:solidFill>
                <a:latin typeface="宋体" panose="02010600030101010101" pitchFamily="2" charset="-122"/>
                <a:ea typeface="宋体" panose="02010600030101010101" pitchFamily="2" charset="-122"/>
                <a:cs typeface="宋体" panose="02010600030101010101" pitchFamily="2" charset="-122"/>
              </a:endParaRPr>
            </a:p>
            <a:p>
              <a:pPr>
                <a:lnSpc>
                  <a:spcPct val="135000"/>
                </a:lnSpc>
                <a:buClr>
                  <a:srgbClr val="00B0F0"/>
                </a:buClr>
              </a:pPr>
              <a:r>
                <a:rPr lang="en-US" altLang="zh-CN" b="1" dirty="0">
                  <a:solidFill>
                    <a:schemeClr val="tx1">
                      <a:lumMod val="75000"/>
                      <a:lumOff val="25000"/>
                    </a:schemeClr>
                  </a:solidFill>
                  <a:latin typeface="宋体" panose="02010600030101010101" pitchFamily="2" charset="-122"/>
                  <a:ea typeface="宋体" panose="02010600030101010101" pitchFamily="2" charset="-122"/>
                  <a:cs typeface="宋体" panose="02010600030101010101" pitchFamily="2" charset="-122"/>
                </a:rPr>
                <a:t>1</a:t>
              </a:r>
              <a:r>
                <a:rPr lang="zh-CN" altLang="en-US" b="1" dirty="0">
                  <a:solidFill>
                    <a:schemeClr val="tx1">
                      <a:lumMod val="75000"/>
                      <a:lumOff val="25000"/>
                    </a:schemeClr>
                  </a:solidFill>
                  <a:latin typeface="宋体" panose="02010600030101010101" pitchFamily="2" charset="-122"/>
                  <a:ea typeface="宋体" panose="02010600030101010101" pitchFamily="2" charset="-122"/>
                  <a:cs typeface="宋体" panose="02010600030101010101" pitchFamily="2" charset="-122"/>
                </a:rPr>
                <a:t>、选址：在2020年-2035年脱贫攻坚村庄规划的基础上，根据农村人口数据及现场踏勘情况，结合国家相关法律法规。在避开地质灾害、高压走廊、河流洪水线、基本农田、生态红线、国家公益林、地方公益林、采空区、公墓、水源保护区、名木古树、历史遗迹等，选择基础设施较为完善，相对集中区域作为农村宅基地规划区域。</a:t>
              </a:r>
              <a:endParaRPr lang="zh-CN" altLang="en-US" b="1" dirty="0">
                <a:solidFill>
                  <a:schemeClr val="tx1">
                    <a:lumMod val="75000"/>
                    <a:lumOff val="25000"/>
                  </a:schemeClr>
                </a:solidFill>
                <a:latin typeface="宋体" panose="02010600030101010101" pitchFamily="2" charset="-122"/>
                <a:ea typeface="宋体" panose="02010600030101010101" pitchFamily="2" charset="-122"/>
                <a:cs typeface="宋体" panose="02010600030101010101" pitchFamily="2" charset="-122"/>
              </a:endParaRPr>
            </a:p>
            <a:p>
              <a:pPr>
                <a:lnSpc>
                  <a:spcPct val="135000"/>
                </a:lnSpc>
                <a:buClr>
                  <a:srgbClr val="00B0F0"/>
                </a:buClr>
              </a:pPr>
              <a:r>
                <a:rPr lang="en-US" altLang="zh-CN" b="1" dirty="0">
                  <a:solidFill>
                    <a:schemeClr val="tx1">
                      <a:lumMod val="75000"/>
                      <a:lumOff val="25000"/>
                    </a:schemeClr>
                  </a:solidFill>
                  <a:latin typeface="宋体" panose="02010600030101010101" pitchFamily="2" charset="-122"/>
                  <a:ea typeface="宋体" panose="02010600030101010101" pitchFamily="2" charset="-122"/>
                  <a:cs typeface="宋体" panose="02010600030101010101" pitchFamily="2" charset="-122"/>
                </a:rPr>
                <a:t>2</a:t>
              </a:r>
              <a:r>
                <a:rPr lang="zh-CN" altLang="en-US" b="1" dirty="0">
                  <a:solidFill>
                    <a:schemeClr val="tx1">
                      <a:lumMod val="75000"/>
                      <a:lumOff val="25000"/>
                    </a:schemeClr>
                  </a:solidFill>
                  <a:latin typeface="宋体" panose="02010600030101010101" pitchFamily="2" charset="-122"/>
                  <a:ea typeface="宋体" panose="02010600030101010101" pitchFamily="2" charset="-122"/>
                  <a:cs typeface="宋体" panose="02010600030101010101" pitchFamily="2" charset="-122"/>
                </a:rPr>
                <a:t>、农村宅基地布局：在宅基地规划区域进行宅基地布局，并在</a:t>
              </a:r>
              <a:r>
                <a:rPr lang="zh-CN" altLang="en-US" b="1" dirty="0">
                  <a:solidFill>
                    <a:schemeClr val="tx1">
                      <a:lumMod val="75000"/>
                      <a:lumOff val="25000"/>
                    </a:schemeClr>
                  </a:solidFill>
                  <a:latin typeface="宋体" panose="02010600030101010101" pitchFamily="2" charset="-122"/>
                  <a:ea typeface="宋体" panose="02010600030101010101" pitchFamily="2" charset="-122"/>
                  <a:cs typeface="宋体" panose="02010600030101010101" pitchFamily="2" charset="-122"/>
                  <a:sym typeface="+mn-ea"/>
                </a:rPr>
                <a:t>宅基地规划区域</a:t>
              </a:r>
              <a:r>
                <a:rPr lang="zh-CN" altLang="en-US" b="1" dirty="0">
                  <a:solidFill>
                    <a:schemeClr val="tx1">
                      <a:lumMod val="75000"/>
                      <a:lumOff val="25000"/>
                    </a:schemeClr>
                  </a:solidFill>
                  <a:latin typeface="宋体" panose="02010600030101010101" pitchFamily="2" charset="-122"/>
                  <a:ea typeface="宋体" panose="02010600030101010101" pitchFamily="2" charset="-122"/>
                  <a:cs typeface="宋体" panose="02010600030101010101" pitchFamily="2" charset="-122"/>
                </a:rPr>
                <a:t>配备相关基础设施。</a:t>
              </a:r>
              <a:endParaRPr lang="zh-CN" altLang="en-US" b="1" dirty="0">
                <a:solidFill>
                  <a:schemeClr val="tx1">
                    <a:lumMod val="75000"/>
                    <a:lumOff val="25000"/>
                  </a:schemeClr>
                </a:solidFill>
                <a:latin typeface="宋体" panose="02010600030101010101" pitchFamily="2" charset="-122"/>
                <a:ea typeface="宋体" panose="02010600030101010101" pitchFamily="2" charset="-122"/>
                <a:cs typeface="宋体" panose="02010600030101010101" pitchFamily="2" charset="-122"/>
              </a:endParaRPr>
            </a:p>
            <a:p>
              <a:pPr>
                <a:lnSpc>
                  <a:spcPct val="135000"/>
                </a:lnSpc>
                <a:buClr>
                  <a:srgbClr val="00B0F0"/>
                </a:buClr>
              </a:pPr>
              <a:r>
                <a:rPr lang="en-US" altLang="zh-CN" b="1" dirty="0">
                  <a:solidFill>
                    <a:schemeClr val="tx1">
                      <a:lumMod val="75000"/>
                      <a:lumOff val="25000"/>
                    </a:schemeClr>
                  </a:solidFill>
                  <a:latin typeface="宋体" panose="02010600030101010101" pitchFamily="2" charset="-122"/>
                  <a:ea typeface="宋体" panose="02010600030101010101" pitchFamily="2" charset="-122"/>
                  <a:cs typeface="宋体" panose="02010600030101010101" pitchFamily="2" charset="-122"/>
                </a:rPr>
                <a:t>3</a:t>
              </a:r>
              <a:r>
                <a:rPr lang="zh-CN" altLang="en-US" b="1" dirty="0">
                  <a:solidFill>
                    <a:schemeClr val="tx1">
                      <a:lumMod val="75000"/>
                      <a:lumOff val="25000"/>
                    </a:schemeClr>
                  </a:solidFill>
                  <a:latin typeface="宋体" panose="02010600030101010101" pitchFamily="2" charset="-122"/>
                  <a:ea typeface="宋体" panose="02010600030101010101" pitchFamily="2" charset="-122"/>
                  <a:cs typeface="宋体" panose="02010600030101010101" pitchFamily="2" charset="-122"/>
                </a:rPr>
                <a:t>、建筑风貌：应参照息烽县住房和城乡建设局提供的《息烽县农村住宅通用图集》进行建筑风貌管控。</a:t>
              </a:r>
              <a:endParaRPr lang="zh-CN" altLang="en-US" b="1" dirty="0">
                <a:solidFill>
                  <a:schemeClr val="tx1">
                    <a:lumMod val="75000"/>
                    <a:lumOff val="25000"/>
                  </a:schemeClr>
                </a:solidFill>
                <a:latin typeface="宋体" panose="02010600030101010101" pitchFamily="2" charset="-122"/>
                <a:ea typeface="宋体" panose="02010600030101010101" pitchFamily="2" charset="-122"/>
                <a:cs typeface="宋体" panose="02010600030101010101" pitchFamily="2" charset="-122"/>
              </a:endParaRPr>
            </a:p>
            <a:p>
              <a:pPr>
                <a:lnSpc>
                  <a:spcPct val="135000"/>
                </a:lnSpc>
                <a:buClr>
                  <a:srgbClr val="00B0F0"/>
                </a:buClr>
              </a:pPr>
              <a:r>
                <a:rPr lang="en-US" altLang="zh-CN" b="1" dirty="0">
                  <a:solidFill>
                    <a:schemeClr val="tx1">
                      <a:lumMod val="75000"/>
                      <a:lumOff val="25000"/>
                    </a:schemeClr>
                  </a:solidFill>
                  <a:latin typeface="宋体" panose="02010600030101010101" pitchFamily="2" charset="-122"/>
                  <a:ea typeface="宋体" panose="02010600030101010101" pitchFamily="2" charset="-122"/>
                  <a:cs typeface="宋体" panose="02010600030101010101" pitchFamily="2" charset="-122"/>
                </a:rPr>
                <a:t>4</a:t>
              </a:r>
              <a:r>
                <a:rPr lang="zh-CN" altLang="en-US" b="1" dirty="0">
                  <a:solidFill>
                    <a:schemeClr val="tx1">
                      <a:lumMod val="75000"/>
                      <a:lumOff val="25000"/>
                    </a:schemeClr>
                  </a:solidFill>
                  <a:latin typeface="宋体" panose="02010600030101010101" pitchFamily="2" charset="-122"/>
                  <a:ea typeface="宋体" panose="02010600030101010101" pitchFamily="2" charset="-122"/>
                  <a:cs typeface="宋体" panose="02010600030101010101" pitchFamily="2" charset="-122"/>
                </a:rPr>
                <a:t>、在实际调研中，根据该村地形地貌结合村民意愿，在本规划中新增农村宅基地占用基本农田、国家公益林、地方公益林、生态红线等禁止建设区域，需要在上位规划中将该区域土地性质调整为可建设区域才能进行农房建设。</a:t>
              </a:r>
              <a:endParaRPr lang="zh-CN" altLang="en-US" b="1" dirty="0">
                <a:solidFill>
                  <a:schemeClr val="tx1">
                    <a:lumMod val="75000"/>
                    <a:lumOff val="25000"/>
                  </a:schemeClr>
                </a:solidFill>
                <a:latin typeface="宋体" panose="02010600030101010101" pitchFamily="2" charset="-122"/>
                <a:ea typeface="宋体" panose="02010600030101010101" pitchFamily="2" charset="-122"/>
                <a:cs typeface="宋体" panose="02010600030101010101" pitchFamily="2" charset="-122"/>
              </a:endParaRPr>
            </a:p>
            <a:p>
              <a:pPr>
                <a:lnSpc>
                  <a:spcPct val="135000"/>
                </a:lnSpc>
                <a:buClr>
                  <a:srgbClr val="00B0F0"/>
                </a:buClr>
              </a:pPr>
              <a:r>
                <a:rPr lang="en-US" altLang="zh-CN" b="1" dirty="0">
                  <a:solidFill>
                    <a:schemeClr val="tx1">
                      <a:lumMod val="75000"/>
                      <a:lumOff val="25000"/>
                    </a:schemeClr>
                  </a:solidFill>
                  <a:latin typeface="宋体" panose="02010600030101010101" pitchFamily="2" charset="-122"/>
                  <a:ea typeface="宋体" panose="02010600030101010101" pitchFamily="2" charset="-122"/>
                  <a:cs typeface="宋体" panose="02010600030101010101" pitchFamily="2" charset="-122"/>
                </a:rPr>
                <a:t>5</a:t>
              </a:r>
              <a:r>
                <a:rPr lang="zh-CN" altLang="en-US" b="1" dirty="0">
                  <a:solidFill>
                    <a:schemeClr val="tx1">
                      <a:lumMod val="75000"/>
                      <a:lumOff val="25000"/>
                    </a:schemeClr>
                  </a:solidFill>
                  <a:latin typeface="宋体" panose="02010600030101010101" pitchFamily="2" charset="-122"/>
                  <a:ea typeface="宋体" panose="02010600030101010101" pitchFamily="2" charset="-122"/>
                  <a:cs typeface="宋体" panose="02010600030101010101" pitchFamily="2" charset="-122"/>
                </a:rPr>
                <a:t>、考虑村庄未来发展的不确定性，</a:t>
              </a:r>
              <a:r>
                <a:rPr lang="zh-CN" altLang="en-US" b="1" dirty="0">
                  <a:solidFill>
                    <a:schemeClr val="tx1">
                      <a:lumMod val="75000"/>
                      <a:lumOff val="25000"/>
                    </a:schemeClr>
                  </a:solidFill>
                  <a:latin typeface="宋体" panose="02010600030101010101" pitchFamily="2" charset="-122"/>
                  <a:ea typeface="宋体" panose="02010600030101010101" pitchFamily="2" charset="-122"/>
                  <a:cs typeface="宋体" panose="02010600030101010101" pitchFamily="2" charset="-122"/>
                  <a:sym typeface="+mn-ea"/>
                </a:rPr>
                <a:t>在宅基地规划区域外</a:t>
              </a:r>
              <a:r>
                <a:rPr lang="zh-CN" altLang="en-US" b="1" dirty="0">
                  <a:solidFill>
                    <a:schemeClr val="tx1">
                      <a:lumMod val="75000"/>
                      <a:lumOff val="25000"/>
                    </a:schemeClr>
                  </a:solidFill>
                  <a:latin typeface="宋体" panose="02010600030101010101" pitchFamily="2" charset="-122"/>
                  <a:ea typeface="宋体" panose="02010600030101010101" pitchFamily="2" charset="-122"/>
                  <a:cs typeface="宋体" panose="02010600030101010101" pitchFamily="2" charset="-122"/>
                </a:rPr>
                <a:t>规划相应的弹性发展区（留白）。</a:t>
              </a:r>
              <a:endParaRPr lang="zh-CN" altLang="en-US" b="1" dirty="0">
                <a:solidFill>
                  <a:schemeClr val="tx1">
                    <a:lumMod val="75000"/>
                    <a:lumOff val="25000"/>
                  </a:schemeClr>
                </a:solidFill>
                <a:latin typeface="宋体" panose="02010600030101010101" pitchFamily="2" charset="-122"/>
                <a:ea typeface="宋体" panose="02010600030101010101" pitchFamily="2" charset="-122"/>
                <a:cs typeface="宋体" panose="02010600030101010101" pitchFamily="2" charset="-122"/>
              </a:endParaRPr>
            </a:p>
            <a:p>
              <a:pPr>
                <a:lnSpc>
                  <a:spcPct val="135000"/>
                </a:lnSpc>
                <a:buClr>
                  <a:srgbClr val="00B0F0"/>
                </a:buClr>
              </a:pPr>
              <a:r>
                <a:rPr lang="en-US" altLang="zh-CN" b="1" dirty="0">
                  <a:solidFill>
                    <a:schemeClr val="tx1">
                      <a:lumMod val="75000"/>
                      <a:lumOff val="25000"/>
                    </a:schemeClr>
                  </a:solidFill>
                  <a:latin typeface="宋体" panose="02010600030101010101" pitchFamily="2" charset="-122"/>
                  <a:ea typeface="宋体" panose="02010600030101010101" pitchFamily="2" charset="-122"/>
                  <a:cs typeface="宋体" panose="02010600030101010101" pitchFamily="2" charset="-122"/>
                </a:rPr>
                <a:t>6</a:t>
              </a:r>
              <a:r>
                <a:rPr lang="zh-CN" altLang="en-US" b="1" dirty="0">
                  <a:solidFill>
                    <a:schemeClr val="tx1">
                      <a:lumMod val="75000"/>
                      <a:lumOff val="25000"/>
                    </a:schemeClr>
                  </a:solidFill>
                  <a:latin typeface="宋体" panose="02010600030101010101" pitchFamily="2" charset="-122"/>
                  <a:ea typeface="宋体" panose="02010600030101010101" pitchFamily="2" charset="-122"/>
                  <a:cs typeface="宋体" panose="02010600030101010101" pitchFamily="2" charset="-122"/>
                </a:rPr>
                <a:t>、根据村庄发展需求，需要调整新增宅基地和弹性发展区，必须在上位规划中调整土地性质，满足村庄动态调整机制。</a:t>
              </a:r>
              <a:endParaRPr lang="zh-CN" altLang="en-US" b="1" dirty="0">
                <a:solidFill>
                  <a:schemeClr val="tx1">
                    <a:lumMod val="75000"/>
                    <a:lumOff val="25000"/>
                  </a:schemeClr>
                </a:solidFill>
                <a:latin typeface="宋体" panose="02010600030101010101" pitchFamily="2" charset="-122"/>
                <a:ea typeface="宋体" panose="02010600030101010101" pitchFamily="2" charset="-122"/>
                <a:cs typeface="宋体" panose="02010600030101010101" pitchFamily="2" charset="-122"/>
              </a:endParaRPr>
            </a:p>
          </p:txBody>
        </p:sp>
      </p:grpSp>
      <p:sp>
        <p:nvSpPr>
          <p:cNvPr id="24" name="文本占位符 1"/>
          <p:cNvSpPr txBox="1"/>
          <p:nvPr/>
        </p:nvSpPr>
        <p:spPr>
          <a:xfrm>
            <a:off x="1327150" y="916940"/>
            <a:ext cx="4501515" cy="47561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zh-CN" altLang="en-US" sz="2000" b="1" dirty="0">
                <a:solidFill>
                  <a:srgbClr val="05692F"/>
                </a:solidFill>
                <a:latin typeface="微软雅黑" panose="020B0503020204020204" pitchFamily="34" charset="-122"/>
                <a:ea typeface="微软雅黑" panose="020B0503020204020204" pitchFamily="34" charset="-122"/>
                <a:cs typeface="+mn-ea"/>
                <a:sym typeface="+mn-lt"/>
              </a:rPr>
              <a:t>四、规划期限和规划范围</a:t>
            </a:r>
            <a:endParaRPr lang="zh-CN" altLang="en-US" sz="2000" b="1" dirty="0">
              <a:solidFill>
                <a:srgbClr val="05692F"/>
              </a:solidFill>
              <a:latin typeface="微软雅黑" panose="020B0503020204020204" pitchFamily="34" charset="-122"/>
              <a:ea typeface="微软雅黑" panose="020B0503020204020204" pitchFamily="34" charset="-122"/>
              <a:cs typeface="+mn-ea"/>
              <a:sym typeface="+mn-lt"/>
            </a:endParaRPr>
          </a:p>
        </p:txBody>
      </p:sp>
      <p:sp>
        <p:nvSpPr>
          <p:cNvPr id="25" name="文本占位符 1"/>
          <p:cNvSpPr txBox="1"/>
          <p:nvPr/>
        </p:nvSpPr>
        <p:spPr>
          <a:xfrm>
            <a:off x="1326515" y="2783840"/>
            <a:ext cx="2854960" cy="46990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zh-CN" altLang="en-US" sz="2000" b="1" dirty="0">
                <a:solidFill>
                  <a:srgbClr val="05692F"/>
                </a:solidFill>
                <a:latin typeface="微软雅黑" panose="020B0503020204020204" pitchFamily="34" charset="-122"/>
                <a:ea typeface="微软雅黑" panose="020B0503020204020204" pitchFamily="34" charset="-122"/>
                <a:cs typeface="+mn-ea"/>
                <a:sym typeface="+mn-lt"/>
              </a:rPr>
              <a:t>五、规划内容</a:t>
            </a:r>
            <a:endParaRPr sz="2000" b="1" dirty="0">
              <a:solidFill>
                <a:srgbClr val="05692F"/>
              </a:solidFill>
              <a:latin typeface="微软雅黑" panose="020B0503020204020204" pitchFamily="34" charset="-122"/>
              <a:ea typeface="微软雅黑" panose="020B0503020204020204" pitchFamily="34" charset="-122"/>
              <a:cs typeface="+mn-ea"/>
              <a:sym typeface="+mn-lt"/>
            </a:endParaRPr>
          </a:p>
        </p:txBody>
      </p:sp>
      <p:sp>
        <p:nvSpPr>
          <p:cNvPr id="2" name="矩形 1"/>
          <p:cNvSpPr/>
          <p:nvPr/>
        </p:nvSpPr>
        <p:spPr>
          <a:xfrm>
            <a:off x="-8890" y="553720"/>
            <a:ext cx="15128240" cy="76200"/>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 name="矩形 2"/>
          <p:cNvSpPr/>
          <p:nvPr/>
        </p:nvSpPr>
        <p:spPr>
          <a:xfrm>
            <a:off x="-8890" y="10252075"/>
            <a:ext cx="15128875" cy="447040"/>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文本框 7"/>
          <p:cNvSpPr txBox="1"/>
          <p:nvPr/>
        </p:nvSpPr>
        <p:spPr>
          <a:xfrm>
            <a:off x="10389691" y="10252894"/>
            <a:ext cx="4302676" cy="434340"/>
          </a:xfrm>
          <a:prstGeom prst="rect">
            <a:avLst/>
          </a:prstGeom>
          <a:noFill/>
        </p:spPr>
        <p:txBody>
          <a:bodyPr wrap="square" rtlCol="0">
            <a:spAutoFit/>
          </a:bodyPr>
          <a:p>
            <a:pPr algn="dist"/>
            <a:r>
              <a:rPr lang="zh-CN" altLang="en-US" sz="2230" dirty="0">
                <a:solidFill>
                  <a:schemeClr val="tx1"/>
                </a:solidFill>
                <a:effectLst>
                  <a:outerShdw blurRad="38100" dist="19050" dir="2700000" algn="tl" rotWithShape="0">
                    <a:schemeClr val="dk1">
                      <a:alpha val="40000"/>
                    </a:schemeClr>
                  </a:outerShdw>
                </a:effectLst>
                <a:latin typeface="方正粗黑宋简体" panose="02000000000000000000" charset="-122"/>
                <a:ea typeface="方正粗黑宋简体" panose="02000000000000000000" charset="-122"/>
                <a:cs typeface="方正粗黑宋简体" panose="02000000000000000000" charset="-122"/>
              </a:rPr>
              <a:t>贵阳市建筑设计院有限公司</a:t>
            </a:r>
            <a:endParaRPr lang="zh-CN" altLang="en-US" sz="2230" dirty="0">
              <a:solidFill>
                <a:schemeClr val="tx1"/>
              </a:solidFill>
              <a:effectLst>
                <a:outerShdw blurRad="38100" dist="19050" dir="2700000" algn="tl" rotWithShape="0">
                  <a:schemeClr val="dk1">
                    <a:alpha val="40000"/>
                  </a:schemeClr>
                </a:outerShdw>
              </a:effectLst>
              <a:latin typeface="方正粗黑宋简体" panose="02000000000000000000" charset="-122"/>
              <a:ea typeface="方正粗黑宋简体" panose="02000000000000000000" charset="-122"/>
              <a:cs typeface="方正粗黑宋简体" panose="02000000000000000000" charset="-122"/>
            </a:endParaRPr>
          </a:p>
        </p:txBody>
      </p:sp>
      <p:sp>
        <p:nvSpPr>
          <p:cNvPr id="4" name="文本框 3"/>
          <p:cNvSpPr txBox="1"/>
          <p:nvPr/>
        </p:nvSpPr>
        <p:spPr>
          <a:xfrm>
            <a:off x="851535" y="112395"/>
            <a:ext cx="7447915" cy="434340"/>
          </a:xfrm>
          <a:prstGeom prst="rect">
            <a:avLst/>
          </a:prstGeom>
          <a:noFill/>
        </p:spPr>
        <p:txBody>
          <a:bodyPr wrap="square" rtlCol="0">
            <a:spAutoFit/>
          </a:bodyPr>
          <a:p>
            <a:pPr algn="dist"/>
            <a:r>
              <a:rPr lang="zh-CN" altLang="en-US" sz="2230" dirty="0">
                <a:solidFill>
                  <a:schemeClr val="accent6">
                    <a:lumMod val="75000"/>
                  </a:schemeClr>
                </a:solidFill>
                <a:effectLst>
                  <a:outerShdw blurRad="38100" dist="19050" dir="2700000" algn="tl" rotWithShape="0">
                    <a:schemeClr val="dk1">
                      <a:alpha val="40000"/>
                    </a:schemeClr>
                  </a:outerShdw>
                </a:effectLst>
                <a:latin typeface="方正粗黑宋简体" panose="02000000000000000000" charset="-122"/>
                <a:ea typeface="方正粗黑宋简体" panose="02000000000000000000" charset="-122"/>
                <a:cs typeface="方正粗黑宋简体" panose="02000000000000000000" charset="-122"/>
              </a:rPr>
              <a:t>息烽县小寨坝镇潮水村村庄规划</a:t>
            </a:r>
            <a:r>
              <a:rPr lang="en-US" altLang="zh-CN" sz="2230" dirty="0">
                <a:solidFill>
                  <a:schemeClr val="accent6">
                    <a:lumMod val="75000"/>
                  </a:schemeClr>
                </a:solidFill>
                <a:effectLst>
                  <a:outerShdw blurRad="38100" dist="19050" dir="2700000" algn="tl" rotWithShape="0">
                    <a:schemeClr val="dk1">
                      <a:alpha val="40000"/>
                    </a:schemeClr>
                  </a:outerShdw>
                </a:effectLst>
                <a:latin typeface="方正粗黑宋简体" panose="02000000000000000000" charset="-122"/>
                <a:ea typeface="方正粗黑宋简体" panose="02000000000000000000" charset="-122"/>
                <a:cs typeface="方正粗黑宋简体" panose="02000000000000000000" charset="-122"/>
              </a:rPr>
              <a:t>--</a:t>
            </a:r>
            <a:r>
              <a:rPr lang="zh-CN" altLang="en-US" sz="2230" dirty="0">
                <a:solidFill>
                  <a:schemeClr val="accent6">
                    <a:lumMod val="75000"/>
                  </a:schemeClr>
                </a:solidFill>
                <a:effectLst>
                  <a:outerShdw blurRad="38100" dist="19050" dir="2700000" algn="tl" rotWithShape="0">
                    <a:schemeClr val="dk1">
                      <a:alpha val="40000"/>
                    </a:schemeClr>
                  </a:outerShdw>
                </a:effectLst>
                <a:latin typeface="方正粗黑宋简体" panose="02000000000000000000" charset="-122"/>
                <a:ea typeface="方正粗黑宋简体" panose="02000000000000000000" charset="-122"/>
                <a:cs typeface="方正粗黑宋简体" panose="02000000000000000000" charset="-122"/>
              </a:rPr>
              <a:t>补充编制宅基地规划</a:t>
            </a:r>
            <a:endParaRPr lang="zh-CN" altLang="en-US" sz="2230" dirty="0">
              <a:solidFill>
                <a:schemeClr val="accent6">
                  <a:lumMod val="75000"/>
                </a:schemeClr>
              </a:solidFill>
              <a:effectLst>
                <a:outerShdw blurRad="38100" dist="19050" dir="2700000" algn="tl" rotWithShape="0">
                  <a:schemeClr val="dk1">
                    <a:alpha val="40000"/>
                  </a:schemeClr>
                </a:outerShdw>
              </a:effectLst>
              <a:latin typeface="方正粗黑宋简体" panose="02000000000000000000" charset="-122"/>
              <a:ea typeface="方正粗黑宋简体" panose="02000000000000000000" charset="-122"/>
              <a:cs typeface="方正粗黑宋简体" panose="02000000000000000000"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 name="图片 4"/>
          <p:cNvPicPr>
            <a:picLocks noChangeAspect="1"/>
          </p:cNvPicPr>
          <p:nvPr>
            <p:custDataLst>
              <p:tags r:id="rId1"/>
            </p:custDataLst>
          </p:nvPr>
        </p:nvPicPr>
        <p:blipFill rotWithShape="1">
          <a:blip r:embed="rId2">
            <a:extLst>
              <a:ext uri="{28A0092B-C50C-407E-A947-70E740481C1C}">
                <a14:useLocalDpi xmlns:a14="http://schemas.microsoft.com/office/drawing/2010/main" val="0"/>
              </a:ext>
            </a:extLst>
          </a:blip>
          <a:srcRect t="45000"/>
          <a:stretch>
            <a:fillRect/>
          </a:stretch>
        </p:blipFill>
        <p:spPr>
          <a:xfrm>
            <a:off x="262" y="6014242"/>
            <a:ext cx="15119212" cy="4677506"/>
          </a:xfrm>
          <a:prstGeom prst="rect">
            <a:avLst/>
          </a:prstGeom>
        </p:spPr>
      </p:pic>
      <p:sp>
        <p:nvSpPr>
          <p:cNvPr id="6" name="标题 4"/>
          <p:cNvSpPr txBox="1"/>
          <p:nvPr/>
        </p:nvSpPr>
        <p:spPr>
          <a:xfrm>
            <a:off x="1782414" y="3835537"/>
            <a:ext cx="11555866" cy="2423915"/>
          </a:xfrm>
          <a:prstGeom prst="rect">
            <a:avLst/>
          </a:prstGeom>
        </p:spPr>
        <p:txBody>
          <a:bodyPr vert="horz" lIns="151156" tIns="75577" rIns="151156" bIns="75577"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zh-CN" altLang="en-US" sz="6695" b="1" dirty="0">
                <a:solidFill>
                  <a:srgbClr val="05692F"/>
                </a:solidFill>
                <a:latin typeface="微软雅黑" panose="020B0503020204020204" pitchFamily="34" charset="-122"/>
                <a:ea typeface="微软雅黑" panose="020B0503020204020204" pitchFamily="34" charset="-122"/>
              </a:rPr>
              <a:t>村域现状综述</a:t>
            </a:r>
            <a:endParaRPr lang="zh-CN" altLang="en-US" sz="6695" b="1" dirty="0">
              <a:solidFill>
                <a:srgbClr val="05692F"/>
              </a:solidFill>
              <a:latin typeface="微软雅黑" panose="020B0503020204020204" pitchFamily="34" charset="-122"/>
              <a:ea typeface="微软雅黑" panose="020B0503020204020204" pitchFamily="34" charset="-122"/>
            </a:endParaRPr>
          </a:p>
        </p:txBody>
      </p:sp>
      <p:grpSp>
        <p:nvGrpSpPr>
          <p:cNvPr id="2" name="组合 1"/>
          <p:cNvGrpSpPr/>
          <p:nvPr/>
        </p:nvGrpSpPr>
        <p:grpSpPr>
          <a:xfrm>
            <a:off x="6182297" y="1093718"/>
            <a:ext cx="2756106" cy="2630115"/>
            <a:chOff x="4984750" y="-3"/>
            <a:chExt cx="2222500" cy="2120902"/>
          </a:xfrm>
        </p:grpSpPr>
        <p:sp>
          <p:nvSpPr>
            <p:cNvPr id="14" name="任意多边形: 形状 13"/>
            <p:cNvSpPr/>
            <p:nvPr/>
          </p:nvSpPr>
          <p:spPr>
            <a:xfrm>
              <a:off x="4984750" y="-3"/>
              <a:ext cx="2222500" cy="2120902"/>
            </a:xfrm>
            <a:custGeom>
              <a:avLst/>
              <a:gdLst>
                <a:gd name="connsiteX0" fmla="*/ 0 w 2222500"/>
                <a:gd name="connsiteY0" fmla="*/ 0 h 2565400"/>
                <a:gd name="connsiteX1" fmla="*/ 2222500 w 2222500"/>
                <a:gd name="connsiteY1" fmla="*/ 0 h 2565400"/>
                <a:gd name="connsiteX2" fmla="*/ 2222500 w 2222500"/>
                <a:gd name="connsiteY2" fmla="*/ 1650997 h 2565400"/>
                <a:gd name="connsiteX3" fmla="*/ 2222500 w 2222500"/>
                <a:gd name="connsiteY3" fmla="*/ 1651000 h 2565400"/>
                <a:gd name="connsiteX4" fmla="*/ 2222500 w 2222500"/>
                <a:gd name="connsiteY4" fmla="*/ 2565400 h 2565400"/>
                <a:gd name="connsiteX5" fmla="*/ 1111250 w 2222500"/>
                <a:gd name="connsiteY5" fmla="*/ 2160474 h 2565400"/>
                <a:gd name="connsiteX6" fmla="*/ 0 w 2222500"/>
                <a:gd name="connsiteY6" fmla="*/ 2565400 h 2565400"/>
                <a:gd name="connsiteX7" fmla="*/ 0 w 2222500"/>
                <a:gd name="connsiteY7" fmla="*/ 1651000 h 2565400"/>
                <a:gd name="connsiteX8" fmla="*/ 0 w 2222500"/>
                <a:gd name="connsiteY8" fmla="*/ 1650997 h 256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22500" h="2565400">
                  <a:moveTo>
                    <a:pt x="0" y="0"/>
                  </a:moveTo>
                  <a:lnTo>
                    <a:pt x="2222500" y="0"/>
                  </a:lnTo>
                  <a:lnTo>
                    <a:pt x="2222500" y="1650997"/>
                  </a:lnTo>
                  <a:lnTo>
                    <a:pt x="2222500" y="1651000"/>
                  </a:lnTo>
                  <a:lnTo>
                    <a:pt x="2222500" y="2565400"/>
                  </a:lnTo>
                  <a:lnTo>
                    <a:pt x="1111250" y="2160474"/>
                  </a:lnTo>
                  <a:lnTo>
                    <a:pt x="0" y="2565400"/>
                  </a:lnTo>
                  <a:lnTo>
                    <a:pt x="0" y="1651000"/>
                  </a:lnTo>
                  <a:lnTo>
                    <a:pt x="0" y="1650997"/>
                  </a:lnTo>
                  <a:close/>
                </a:path>
              </a:pathLst>
            </a:custGeom>
            <a:solidFill>
              <a:srgbClr val="87A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230"/>
            </a:p>
          </p:txBody>
        </p:sp>
        <p:sp>
          <p:nvSpPr>
            <p:cNvPr id="8" name="标题 4"/>
            <p:cNvSpPr txBox="1"/>
            <p:nvPr/>
          </p:nvSpPr>
          <p:spPr>
            <a:xfrm>
              <a:off x="5345598" y="287362"/>
              <a:ext cx="1500801" cy="1393772"/>
            </a:xfrm>
            <a:prstGeom prst="rect">
              <a:avLst/>
            </a:prstGeom>
          </p:spPr>
          <p:txBody>
            <a:bodyPr vert="horz" lIns="151156" tIns="75577" rIns="151156" bIns="75577"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zh-CN" sz="9920" b="1" dirty="0">
                  <a:solidFill>
                    <a:schemeClr val="bg1"/>
                  </a:solidFill>
                  <a:latin typeface="微软雅黑" panose="020B0503020204020204" pitchFamily="34" charset="-122"/>
                  <a:ea typeface="微软雅黑" panose="020B0503020204020204" pitchFamily="34" charset="-122"/>
                </a:rPr>
                <a:t>02</a:t>
              </a:r>
              <a:endParaRPr lang="zh-CN" altLang="en-US" sz="9920" b="1" dirty="0">
                <a:solidFill>
                  <a:schemeClr val="bg1"/>
                </a:solidFill>
                <a:latin typeface="微软雅黑" panose="020B0503020204020204" pitchFamily="34" charset="-122"/>
                <a:ea typeface="微软雅黑" panose="020B0503020204020204" pitchFamily="34" charset="-122"/>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23" name="组合 22"/>
          <p:cNvGrpSpPr/>
          <p:nvPr/>
        </p:nvGrpSpPr>
        <p:grpSpPr>
          <a:xfrm>
            <a:off x="1718945" y="1035095"/>
            <a:ext cx="12833986" cy="9107804"/>
            <a:chOff x="1385514" y="-23061"/>
            <a:chExt cx="10349213" cy="6721402"/>
          </a:xfrm>
        </p:grpSpPr>
        <p:sp>
          <p:nvSpPr>
            <p:cNvPr id="6" name="TextBox 6"/>
            <p:cNvSpPr txBox="1"/>
            <p:nvPr/>
          </p:nvSpPr>
          <p:spPr>
            <a:xfrm>
              <a:off x="1386026" y="-23061"/>
              <a:ext cx="10196107" cy="827581"/>
            </a:xfrm>
            <a:prstGeom prst="rect">
              <a:avLst/>
            </a:prstGeom>
            <a:noFill/>
          </p:spPr>
          <p:txBody>
            <a:bodyPr wrap="square" lIns="71843" tIns="0" rIns="71843" bIns="0" rtlCol="0" anchor="t">
              <a:spAutoFit/>
            </a:bodyPr>
            <a:lstStyle/>
            <a:p>
              <a:pPr>
                <a:lnSpc>
                  <a:spcPct val="135000"/>
                </a:lnSpc>
                <a:buClr>
                  <a:srgbClr val="00B0F0"/>
                </a:buClr>
              </a:pPr>
              <a:r>
                <a:rPr lang="zh-CN" altLang="en-US" b="1" dirty="0">
                  <a:solidFill>
                    <a:schemeClr val="tx1">
                      <a:lumMod val="75000"/>
                      <a:lumOff val="25000"/>
                    </a:schemeClr>
                  </a:solidFill>
                  <a:latin typeface="宋体" panose="02010600030101010101" pitchFamily="2" charset="-122"/>
                  <a:ea typeface="宋体" panose="02010600030101010101" pitchFamily="2" charset="-122"/>
                  <a:cs typeface="宋体" panose="02010600030101010101" pitchFamily="2" charset="-122"/>
                </a:rPr>
                <a:t>小寨坝镇，隶属于贵州省贵阳市息烽县，位于省城贵阳与历史名城遵义之间，距省城贵阳82公里，息烽县城12公里，历史名城遵义78公里，素有贵阳市“北大门”之称。</a:t>
              </a:r>
              <a:endParaRPr lang="zh-CN" altLang="en-US" b="1" dirty="0">
                <a:solidFill>
                  <a:schemeClr val="tx1">
                    <a:lumMod val="75000"/>
                    <a:lumOff val="25000"/>
                  </a:schemeClr>
                </a:solidFill>
                <a:latin typeface="宋体" panose="02010600030101010101" pitchFamily="2" charset="-122"/>
                <a:ea typeface="宋体" panose="02010600030101010101" pitchFamily="2" charset="-122"/>
                <a:cs typeface="宋体" panose="02010600030101010101" pitchFamily="2" charset="-122"/>
              </a:endParaRPr>
            </a:p>
            <a:p>
              <a:pPr>
                <a:lnSpc>
                  <a:spcPct val="135000"/>
                </a:lnSpc>
                <a:buClr>
                  <a:srgbClr val="00B0F0"/>
                </a:buClr>
              </a:pPr>
              <a:r>
                <a:rPr lang="zh-CN" altLang="en-US" b="1" dirty="0">
                  <a:solidFill>
                    <a:schemeClr val="tx1">
                      <a:lumMod val="75000"/>
                      <a:lumOff val="25000"/>
                    </a:schemeClr>
                  </a:solidFill>
                  <a:latin typeface="宋体" panose="02010600030101010101" pitchFamily="2" charset="-122"/>
                  <a:ea typeface="宋体" panose="02010600030101010101" pitchFamily="2" charset="-122"/>
                  <a:cs typeface="宋体" panose="02010600030101010101" pitchFamily="2" charset="-122"/>
                </a:rPr>
                <a:t>潮水村位于小寨坝镇西南，距镇政府所在地约7.5公里。</a:t>
              </a:r>
              <a:endParaRPr lang="zh-CN" altLang="en-US" b="1" dirty="0">
                <a:solidFill>
                  <a:schemeClr val="tx1">
                    <a:lumMod val="75000"/>
                    <a:lumOff val="25000"/>
                  </a:schemeClr>
                </a:solidFill>
                <a:latin typeface="宋体" panose="02010600030101010101" pitchFamily="2" charset="-122"/>
                <a:ea typeface="宋体" panose="02010600030101010101" pitchFamily="2" charset="-122"/>
                <a:cs typeface="宋体" panose="02010600030101010101" pitchFamily="2" charset="-122"/>
              </a:endParaRPr>
            </a:p>
          </p:txBody>
        </p:sp>
        <p:sp>
          <p:nvSpPr>
            <p:cNvPr id="26" name="TextBox 6"/>
            <p:cNvSpPr txBox="1"/>
            <p:nvPr/>
          </p:nvSpPr>
          <p:spPr>
            <a:xfrm>
              <a:off x="1385514" y="1194643"/>
              <a:ext cx="10196619" cy="2206727"/>
            </a:xfrm>
            <a:prstGeom prst="rect">
              <a:avLst/>
            </a:prstGeom>
            <a:noFill/>
          </p:spPr>
          <p:txBody>
            <a:bodyPr wrap="square" lIns="71843" tIns="0" rIns="71843" bIns="0" rtlCol="0" anchor="t">
              <a:spAutoFit/>
            </a:bodyPr>
            <a:p>
              <a:pPr>
                <a:lnSpc>
                  <a:spcPct val="135000"/>
                </a:lnSpc>
                <a:buClr>
                  <a:srgbClr val="00B0F0"/>
                </a:buClr>
              </a:pPr>
              <a:r>
                <a:rPr lang="zh-CN" altLang="en-US" b="1" dirty="0">
                  <a:solidFill>
                    <a:schemeClr val="tx1">
                      <a:lumMod val="75000"/>
                      <a:lumOff val="25000"/>
                    </a:schemeClr>
                  </a:solidFill>
                  <a:latin typeface="宋体" panose="02010600030101010101" pitchFamily="2" charset="-122"/>
                  <a:ea typeface="宋体" panose="02010600030101010101" pitchFamily="2" charset="-122"/>
                  <a:cs typeface="宋体" panose="02010600030101010101" pitchFamily="2" charset="-122"/>
                </a:rPr>
                <a:t>1.自然资源与环境</a:t>
              </a:r>
              <a:endParaRPr lang="zh-CN" altLang="en-US" b="1" dirty="0">
                <a:solidFill>
                  <a:schemeClr val="tx1">
                    <a:lumMod val="75000"/>
                    <a:lumOff val="25000"/>
                  </a:schemeClr>
                </a:solidFill>
                <a:latin typeface="宋体" panose="02010600030101010101" pitchFamily="2" charset="-122"/>
                <a:ea typeface="宋体" panose="02010600030101010101" pitchFamily="2" charset="-122"/>
                <a:cs typeface="宋体" panose="02010600030101010101" pitchFamily="2" charset="-122"/>
              </a:endParaRPr>
            </a:p>
            <a:p>
              <a:pPr>
                <a:lnSpc>
                  <a:spcPct val="135000"/>
                </a:lnSpc>
                <a:buClr>
                  <a:srgbClr val="00B0F0"/>
                </a:buClr>
              </a:pPr>
              <a:r>
                <a:rPr lang="zh-CN" altLang="en-US" b="1" dirty="0">
                  <a:solidFill>
                    <a:schemeClr val="tx1">
                      <a:lumMod val="75000"/>
                      <a:lumOff val="25000"/>
                    </a:schemeClr>
                  </a:solidFill>
                  <a:latin typeface="宋体" panose="02010600030101010101" pitchFamily="2" charset="-122"/>
                  <a:ea typeface="宋体" panose="02010600030101010101" pitchFamily="2" charset="-122"/>
                  <a:cs typeface="宋体" panose="02010600030101010101" pitchFamily="2" charset="-122"/>
                </a:rPr>
                <a:t>1.1.地形地貌概况</a:t>
              </a:r>
              <a:endParaRPr lang="zh-CN" altLang="en-US" b="1" dirty="0">
                <a:solidFill>
                  <a:schemeClr val="tx1">
                    <a:lumMod val="75000"/>
                    <a:lumOff val="25000"/>
                  </a:schemeClr>
                </a:solidFill>
                <a:latin typeface="宋体" panose="02010600030101010101" pitchFamily="2" charset="-122"/>
                <a:ea typeface="宋体" panose="02010600030101010101" pitchFamily="2" charset="-122"/>
                <a:cs typeface="宋体" panose="02010600030101010101" pitchFamily="2" charset="-122"/>
              </a:endParaRPr>
            </a:p>
            <a:p>
              <a:pPr>
                <a:lnSpc>
                  <a:spcPct val="135000"/>
                </a:lnSpc>
                <a:buClr>
                  <a:srgbClr val="00B0F0"/>
                </a:buClr>
              </a:pPr>
              <a:r>
                <a:rPr lang="zh-CN" altLang="en-US" b="1" dirty="0">
                  <a:solidFill>
                    <a:schemeClr val="tx1">
                      <a:lumMod val="75000"/>
                      <a:lumOff val="25000"/>
                    </a:schemeClr>
                  </a:solidFill>
                  <a:latin typeface="宋体" panose="02010600030101010101" pitchFamily="2" charset="-122"/>
                  <a:ea typeface="宋体" panose="02010600030101010101" pitchFamily="2" charset="-122"/>
                  <a:cs typeface="宋体" panose="02010600030101010101" pitchFamily="2" charset="-122"/>
                </a:rPr>
                <a:t>潮水村整体地势较为平整。</a:t>
              </a:r>
              <a:endParaRPr lang="zh-CN" altLang="en-US" b="1" dirty="0">
                <a:solidFill>
                  <a:schemeClr val="tx1">
                    <a:lumMod val="75000"/>
                    <a:lumOff val="25000"/>
                  </a:schemeClr>
                </a:solidFill>
                <a:latin typeface="宋体" panose="02010600030101010101" pitchFamily="2" charset="-122"/>
                <a:ea typeface="宋体" panose="02010600030101010101" pitchFamily="2" charset="-122"/>
                <a:cs typeface="宋体" panose="02010600030101010101" pitchFamily="2" charset="-122"/>
              </a:endParaRPr>
            </a:p>
            <a:p>
              <a:pPr>
                <a:lnSpc>
                  <a:spcPct val="135000"/>
                </a:lnSpc>
                <a:buClr>
                  <a:srgbClr val="00B0F0"/>
                </a:buClr>
              </a:pPr>
              <a:r>
                <a:rPr lang="zh-CN" altLang="en-US" b="1" dirty="0">
                  <a:solidFill>
                    <a:schemeClr val="tx1">
                      <a:lumMod val="75000"/>
                      <a:lumOff val="25000"/>
                    </a:schemeClr>
                  </a:solidFill>
                  <a:latin typeface="宋体" panose="02010600030101010101" pitchFamily="2" charset="-122"/>
                  <a:ea typeface="宋体" panose="02010600030101010101" pitchFamily="2" charset="-122"/>
                  <a:cs typeface="宋体" panose="02010600030101010101" pitchFamily="2" charset="-122"/>
                </a:rPr>
                <a:t>1.2.土地资源</a:t>
              </a:r>
              <a:endParaRPr lang="zh-CN" altLang="en-US" b="1" dirty="0">
                <a:solidFill>
                  <a:schemeClr val="tx1">
                    <a:lumMod val="75000"/>
                    <a:lumOff val="25000"/>
                  </a:schemeClr>
                </a:solidFill>
                <a:latin typeface="宋体" panose="02010600030101010101" pitchFamily="2" charset="-122"/>
                <a:ea typeface="宋体" panose="02010600030101010101" pitchFamily="2" charset="-122"/>
                <a:cs typeface="宋体" panose="02010600030101010101" pitchFamily="2" charset="-122"/>
              </a:endParaRPr>
            </a:p>
            <a:p>
              <a:pPr>
                <a:lnSpc>
                  <a:spcPct val="135000"/>
                </a:lnSpc>
                <a:buClr>
                  <a:srgbClr val="00B0F0"/>
                </a:buClr>
              </a:pPr>
              <a:r>
                <a:rPr lang="zh-CN" altLang="en-US" b="1" dirty="0">
                  <a:solidFill>
                    <a:schemeClr val="tx1">
                      <a:lumMod val="75000"/>
                      <a:lumOff val="25000"/>
                    </a:schemeClr>
                  </a:solidFill>
                  <a:latin typeface="宋体" panose="02010600030101010101" pitchFamily="2" charset="-122"/>
                  <a:ea typeface="宋体" panose="02010600030101010101" pitchFamily="2" charset="-122"/>
                  <a:cs typeface="宋体" panose="02010600030101010101" pitchFamily="2" charset="-122"/>
                </a:rPr>
                <a:t>潮水村村域面积3.7平方公里，耕地面积共1708亩。</a:t>
              </a:r>
              <a:endParaRPr lang="zh-CN" altLang="en-US" b="1" dirty="0">
                <a:solidFill>
                  <a:schemeClr val="tx1">
                    <a:lumMod val="75000"/>
                    <a:lumOff val="25000"/>
                  </a:schemeClr>
                </a:solidFill>
                <a:latin typeface="宋体" panose="02010600030101010101" pitchFamily="2" charset="-122"/>
                <a:ea typeface="宋体" panose="02010600030101010101" pitchFamily="2" charset="-122"/>
                <a:cs typeface="宋体" panose="02010600030101010101" pitchFamily="2" charset="-122"/>
              </a:endParaRPr>
            </a:p>
            <a:p>
              <a:pPr>
                <a:lnSpc>
                  <a:spcPct val="135000"/>
                </a:lnSpc>
                <a:buClr>
                  <a:srgbClr val="00B0F0"/>
                </a:buClr>
              </a:pPr>
              <a:r>
                <a:rPr lang="zh-CN" altLang="en-US" b="1" dirty="0">
                  <a:solidFill>
                    <a:schemeClr val="tx1">
                      <a:lumMod val="75000"/>
                      <a:lumOff val="25000"/>
                    </a:schemeClr>
                  </a:solidFill>
                  <a:latin typeface="宋体" panose="02010600030101010101" pitchFamily="2" charset="-122"/>
                  <a:ea typeface="宋体" panose="02010600030101010101" pitchFamily="2" charset="-122"/>
                  <a:cs typeface="宋体" panose="02010600030101010101" pitchFamily="2" charset="-122"/>
                </a:rPr>
                <a:t>2.人口发展状况</a:t>
              </a:r>
              <a:endParaRPr lang="zh-CN" altLang="en-US" b="1" dirty="0">
                <a:solidFill>
                  <a:schemeClr val="tx1">
                    <a:lumMod val="75000"/>
                    <a:lumOff val="25000"/>
                  </a:schemeClr>
                </a:solidFill>
                <a:latin typeface="宋体" panose="02010600030101010101" pitchFamily="2" charset="-122"/>
                <a:ea typeface="宋体" panose="02010600030101010101" pitchFamily="2" charset="-122"/>
                <a:cs typeface="宋体" panose="02010600030101010101" pitchFamily="2" charset="-122"/>
              </a:endParaRPr>
            </a:p>
            <a:p>
              <a:pPr>
                <a:lnSpc>
                  <a:spcPct val="135000"/>
                </a:lnSpc>
                <a:buClr>
                  <a:srgbClr val="00B0F0"/>
                </a:buClr>
              </a:pPr>
              <a:r>
                <a:rPr lang="zh-CN" altLang="en-US" b="1" dirty="0">
                  <a:solidFill>
                    <a:schemeClr val="tx1">
                      <a:lumMod val="75000"/>
                      <a:lumOff val="25000"/>
                    </a:schemeClr>
                  </a:solidFill>
                  <a:latin typeface="宋体" panose="02010600030101010101" pitchFamily="2" charset="-122"/>
                  <a:ea typeface="宋体" panose="02010600030101010101" pitchFamily="2" charset="-122"/>
                  <a:cs typeface="宋体" panose="02010600030101010101" pitchFamily="2" charset="-122"/>
                </a:rPr>
                <a:t>潮水村辖9个农村村民组,全村户数共485户，户籍人口1730人。其组织机构较健全，经济和各项社会事业协调发展。详见居民点现状人口规模统计一览表：</a:t>
              </a:r>
              <a:endParaRPr lang="zh-CN" altLang="en-US" b="1" dirty="0">
                <a:solidFill>
                  <a:schemeClr val="tx1">
                    <a:lumMod val="75000"/>
                    <a:lumOff val="25000"/>
                  </a:schemeClr>
                </a:solidFill>
                <a:latin typeface="宋体" panose="02010600030101010101" pitchFamily="2" charset="-122"/>
                <a:ea typeface="宋体" panose="02010600030101010101" pitchFamily="2" charset="-122"/>
                <a:cs typeface="宋体" panose="02010600030101010101" pitchFamily="2" charset="-122"/>
              </a:endParaRPr>
            </a:p>
          </p:txBody>
        </p:sp>
        <p:sp>
          <p:nvSpPr>
            <p:cNvPr id="3" name="TextBox 6"/>
            <p:cNvSpPr txBox="1"/>
            <p:nvPr/>
          </p:nvSpPr>
          <p:spPr>
            <a:xfrm>
              <a:off x="1538620" y="6422793"/>
              <a:ext cx="10196107" cy="275548"/>
            </a:xfrm>
            <a:prstGeom prst="rect">
              <a:avLst/>
            </a:prstGeom>
            <a:noFill/>
          </p:spPr>
          <p:txBody>
            <a:bodyPr wrap="square" lIns="71843" tIns="0" rIns="71843" bIns="0" rtlCol="0" anchor="t">
              <a:spAutoFit/>
            </a:bodyPr>
            <a:p>
              <a:pPr>
                <a:lnSpc>
                  <a:spcPct val="135000"/>
                </a:lnSpc>
                <a:buClr>
                  <a:srgbClr val="00B0F0"/>
                </a:buClr>
              </a:pPr>
              <a:r>
                <a:rPr lang="zh-CN" altLang="en-US" b="1" dirty="0">
                  <a:solidFill>
                    <a:schemeClr val="tx1">
                      <a:lumMod val="75000"/>
                      <a:lumOff val="25000"/>
                    </a:schemeClr>
                  </a:solidFill>
                  <a:latin typeface="微软雅黑" panose="020B0503020204020204" pitchFamily="34" charset="-122"/>
                  <a:ea typeface="微软雅黑" panose="020B0503020204020204" pitchFamily="34" charset="-122"/>
                  <a:cs typeface="华文黑体" pitchFamily="2" charset="-122"/>
                </a:rPr>
                <a:t>（村人口来源实地调研）</a:t>
              </a:r>
              <a:endParaRPr lang="zh-CN" altLang="en-US" b="1" dirty="0">
                <a:solidFill>
                  <a:schemeClr val="tx1">
                    <a:lumMod val="75000"/>
                    <a:lumOff val="25000"/>
                  </a:schemeClr>
                </a:solidFill>
                <a:latin typeface="微软雅黑" panose="020B0503020204020204" pitchFamily="34" charset="-122"/>
                <a:ea typeface="微软雅黑" panose="020B0503020204020204" pitchFamily="34" charset="-122"/>
                <a:cs typeface="华文黑体" pitchFamily="2" charset="-122"/>
              </a:endParaRPr>
            </a:p>
          </p:txBody>
        </p:sp>
      </p:grpSp>
      <p:sp>
        <p:nvSpPr>
          <p:cNvPr id="24" name="文本占位符 1"/>
          <p:cNvSpPr txBox="1"/>
          <p:nvPr/>
        </p:nvSpPr>
        <p:spPr>
          <a:xfrm>
            <a:off x="1327150" y="678180"/>
            <a:ext cx="4501515" cy="47561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zh-CN" altLang="en-US" sz="2000" b="1" dirty="0">
                <a:solidFill>
                  <a:srgbClr val="05692F"/>
                </a:solidFill>
                <a:latin typeface="微软雅黑" panose="020B0503020204020204" pitchFamily="34" charset="-122"/>
                <a:ea typeface="微软雅黑" panose="020B0503020204020204" pitchFamily="34" charset="-122"/>
                <a:cs typeface="+mn-ea"/>
                <a:sym typeface="+mn-lt"/>
              </a:rPr>
              <a:t>一、地理位置</a:t>
            </a:r>
            <a:endParaRPr lang="zh-CN" altLang="en-US" sz="2000" b="1" dirty="0">
              <a:solidFill>
                <a:srgbClr val="05692F"/>
              </a:solidFill>
              <a:latin typeface="微软雅黑" panose="020B0503020204020204" pitchFamily="34" charset="-122"/>
              <a:ea typeface="微软雅黑" panose="020B0503020204020204" pitchFamily="34" charset="-122"/>
              <a:cs typeface="+mn-ea"/>
              <a:sym typeface="+mn-lt"/>
            </a:endParaRPr>
          </a:p>
        </p:txBody>
      </p:sp>
      <p:sp>
        <p:nvSpPr>
          <p:cNvPr id="25" name="文本占位符 1"/>
          <p:cNvSpPr txBox="1"/>
          <p:nvPr/>
        </p:nvSpPr>
        <p:spPr>
          <a:xfrm>
            <a:off x="1327150" y="2284730"/>
            <a:ext cx="3881120" cy="41656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zh-CN" altLang="en-US" sz="2000" b="1" dirty="0">
                <a:solidFill>
                  <a:srgbClr val="05692F"/>
                </a:solidFill>
                <a:latin typeface="微软雅黑" panose="020B0503020204020204" pitchFamily="34" charset="-122"/>
                <a:ea typeface="微软雅黑" panose="020B0503020204020204" pitchFamily="34" charset="-122"/>
                <a:cs typeface="+mn-ea"/>
                <a:sym typeface="+mn-lt"/>
              </a:rPr>
              <a:t>二、村域现状概况简述</a:t>
            </a:r>
            <a:endParaRPr sz="2000" b="1" dirty="0">
              <a:solidFill>
                <a:srgbClr val="05692F"/>
              </a:solidFill>
              <a:latin typeface="微软雅黑" panose="020B0503020204020204" pitchFamily="34" charset="-122"/>
              <a:ea typeface="微软雅黑" panose="020B0503020204020204" pitchFamily="34" charset="-122"/>
              <a:cs typeface="+mn-ea"/>
              <a:sym typeface="+mn-lt"/>
            </a:endParaRPr>
          </a:p>
        </p:txBody>
      </p:sp>
      <p:graphicFrame>
        <p:nvGraphicFramePr>
          <p:cNvPr id="2" name="表格 1"/>
          <p:cNvGraphicFramePr/>
          <p:nvPr>
            <p:custDataLst>
              <p:tags r:id="rId1"/>
            </p:custDataLst>
          </p:nvPr>
        </p:nvGraphicFramePr>
        <p:xfrm>
          <a:off x="1908810" y="5727700"/>
          <a:ext cx="11998960" cy="3853180"/>
        </p:xfrm>
        <a:graphic>
          <a:graphicData uri="http://schemas.openxmlformats.org/drawingml/2006/table">
            <a:tbl>
              <a:tblPr firstRow="1" bandRow="1">
                <a:tableStyleId>{5940675A-B579-460E-94D1-54222C63F5DA}</a:tableStyleId>
              </a:tblPr>
              <a:tblGrid>
                <a:gridCol w="3347085"/>
                <a:gridCol w="3984625"/>
                <a:gridCol w="4667250"/>
              </a:tblGrid>
              <a:tr h="474980">
                <a:tc>
                  <a:txBody>
                    <a:bodyPr/>
                    <a:p>
                      <a:pPr indent="0" algn="ctr">
                        <a:buNone/>
                      </a:pPr>
                      <a:r>
                        <a:rPr lang="en-US" sz="1800" b="1">
                          <a:latin typeface="宋体" panose="02010600030101010101" pitchFamily="2" charset="-122"/>
                          <a:ea typeface="宋体" panose="02010600030101010101" pitchFamily="2" charset="-122"/>
                          <a:cs typeface="宋体" panose="02010600030101010101" pitchFamily="2" charset="-122"/>
                        </a:rPr>
                        <a:t>村民组（名称）</a:t>
                      </a:r>
                      <a:endParaRPr lang="en-US" altLang="en-US" sz="1800" b="1">
                        <a:latin typeface="宋体" panose="02010600030101010101" pitchFamily="2" charset="-122"/>
                        <a:ea typeface="宋体" panose="02010600030101010101" pitchFamily="2" charset="-122"/>
                        <a:cs typeface="宋体" panose="02010600030101010101" pitchFamily="2" charset="-122"/>
                      </a:endParaRPr>
                    </a:p>
                  </a:txBody>
                  <a:tcPr marL="9525" marR="9525" marT="9525"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800" b="1">
                          <a:latin typeface="宋体" panose="02010600030101010101" pitchFamily="2" charset="-122"/>
                          <a:ea typeface="宋体" panose="02010600030101010101" pitchFamily="2" charset="-122"/>
                          <a:cs typeface="宋体" panose="02010600030101010101" pitchFamily="2" charset="-122"/>
                        </a:rPr>
                        <a:t>户数（户）</a:t>
                      </a:r>
                      <a:endParaRPr lang="en-US" altLang="en-US" sz="1800" b="1">
                        <a:latin typeface="宋体" panose="02010600030101010101" pitchFamily="2" charset="-122"/>
                        <a:ea typeface="宋体" panose="02010600030101010101" pitchFamily="2" charset="-122"/>
                        <a:cs typeface="宋体" panose="02010600030101010101" pitchFamily="2" charset="-122"/>
                      </a:endParaRPr>
                    </a:p>
                  </a:txBody>
                  <a:tcPr marL="9525" marR="9525" marT="9525"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800" b="1">
                          <a:latin typeface="宋体" panose="02010600030101010101" pitchFamily="2" charset="-122"/>
                          <a:ea typeface="宋体" panose="02010600030101010101" pitchFamily="2" charset="-122"/>
                          <a:cs typeface="宋体" panose="02010600030101010101" pitchFamily="2" charset="-122"/>
                        </a:rPr>
                        <a:t>现状人口（人）</a:t>
                      </a:r>
                      <a:endParaRPr lang="en-US" altLang="en-US" sz="1800" b="1">
                        <a:latin typeface="宋体" panose="02010600030101010101" pitchFamily="2" charset="-122"/>
                        <a:ea typeface="宋体" panose="02010600030101010101" pitchFamily="2" charset="-122"/>
                        <a:cs typeface="宋体" panose="02010600030101010101" pitchFamily="2" charset="-122"/>
                      </a:endParaRPr>
                    </a:p>
                  </a:txBody>
                  <a:tcPr marL="9525" marR="9525" marT="9525"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463550">
                <a:tc>
                  <a:txBody>
                    <a:bodyPr/>
                    <a:p>
                      <a:pPr indent="0" algn="ctr">
                        <a:buNone/>
                      </a:pPr>
                      <a:r>
                        <a:rPr lang="en-US" sz="1800" b="1">
                          <a:latin typeface="宋体" panose="02010600030101010101" pitchFamily="2" charset="-122"/>
                          <a:ea typeface="宋体" panose="02010600030101010101" pitchFamily="2" charset="-122"/>
                          <a:cs typeface="宋体" panose="02010600030101010101" pitchFamily="2" charset="-122"/>
                        </a:rPr>
                        <a:t>石盆组</a:t>
                      </a:r>
                      <a:endParaRPr lang="en-US" altLang="en-US" sz="1800" b="1">
                        <a:latin typeface="宋体" panose="02010600030101010101" pitchFamily="2" charset="-122"/>
                        <a:ea typeface="宋体" panose="02010600030101010101" pitchFamily="2" charset="-122"/>
                        <a:cs typeface="宋体" panose="02010600030101010101" pitchFamily="2" charset="-122"/>
                      </a:endParaRPr>
                    </a:p>
                  </a:txBody>
                  <a:tcPr marL="9525" marR="9525" marT="9525"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800" b="1">
                          <a:latin typeface="宋体" panose="02010600030101010101" pitchFamily="2" charset="-122"/>
                          <a:ea typeface="宋体" panose="02010600030101010101" pitchFamily="2" charset="-122"/>
                          <a:cs typeface="宋体" panose="02010600030101010101" pitchFamily="2" charset="-122"/>
                        </a:rPr>
                        <a:t>46</a:t>
                      </a:r>
                      <a:endParaRPr lang="en-US" altLang="en-US" sz="1800" b="1">
                        <a:latin typeface="宋体" panose="02010600030101010101" pitchFamily="2" charset="-122"/>
                        <a:ea typeface="宋体" panose="02010600030101010101" pitchFamily="2" charset="-122"/>
                        <a:cs typeface="宋体" panose="02010600030101010101" pitchFamily="2" charset="-122"/>
                      </a:endParaRPr>
                    </a:p>
                  </a:txBody>
                  <a:tcPr marL="9525" marR="9525" marT="9525"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800" b="1">
                          <a:latin typeface="宋体" panose="02010600030101010101" pitchFamily="2" charset="-122"/>
                          <a:ea typeface="宋体" panose="02010600030101010101" pitchFamily="2" charset="-122"/>
                          <a:cs typeface="宋体" panose="02010600030101010101" pitchFamily="2" charset="-122"/>
                        </a:rPr>
                        <a:t>165</a:t>
                      </a:r>
                      <a:endParaRPr lang="en-US" altLang="en-US" sz="1800" b="1">
                        <a:latin typeface="宋体" panose="02010600030101010101" pitchFamily="2" charset="-122"/>
                        <a:ea typeface="宋体" panose="02010600030101010101" pitchFamily="2" charset="-122"/>
                        <a:cs typeface="宋体" panose="02010600030101010101" pitchFamily="2" charset="-122"/>
                      </a:endParaRPr>
                    </a:p>
                  </a:txBody>
                  <a:tcPr marL="9525" marR="9525" marT="9525"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94335">
                <a:tc>
                  <a:txBody>
                    <a:bodyPr/>
                    <a:p>
                      <a:pPr indent="0" algn="ctr">
                        <a:buNone/>
                      </a:pPr>
                      <a:r>
                        <a:rPr lang="en-US" sz="1800" b="1">
                          <a:latin typeface="宋体" panose="02010600030101010101" pitchFamily="2" charset="-122"/>
                          <a:ea typeface="宋体" panose="02010600030101010101" pitchFamily="2" charset="-122"/>
                          <a:cs typeface="宋体" panose="02010600030101010101" pitchFamily="2" charset="-122"/>
                        </a:rPr>
                        <a:t>水流洞组</a:t>
                      </a:r>
                      <a:endParaRPr lang="en-US" altLang="en-US" sz="1800" b="1">
                        <a:latin typeface="宋体" panose="02010600030101010101" pitchFamily="2" charset="-122"/>
                        <a:ea typeface="宋体" panose="02010600030101010101" pitchFamily="2" charset="-122"/>
                        <a:cs typeface="宋体" panose="02010600030101010101" pitchFamily="2" charset="-122"/>
                      </a:endParaRPr>
                    </a:p>
                  </a:txBody>
                  <a:tcPr marL="9525" marR="9525" marT="9525"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800" b="1">
                          <a:latin typeface="宋体" panose="02010600030101010101" pitchFamily="2" charset="-122"/>
                          <a:ea typeface="宋体" panose="02010600030101010101" pitchFamily="2" charset="-122"/>
                          <a:cs typeface="宋体" panose="02010600030101010101" pitchFamily="2" charset="-122"/>
                        </a:rPr>
                        <a:t>32</a:t>
                      </a:r>
                      <a:endParaRPr lang="en-US" altLang="en-US" sz="1800" b="1">
                        <a:latin typeface="宋体" panose="02010600030101010101" pitchFamily="2" charset="-122"/>
                        <a:ea typeface="宋体" panose="02010600030101010101" pitchFamily="2" charset="-122"/>
                        <a:cs typeface="宋体" panose="02010600030101010101" pitchFamily="2" charset="-122"/>
                      </a:endParaRPr>
                    </a:p>
                  </a:txBody>
                  <a:tcPr marL="9525" marR="9525" marT="9525"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800" b="1">
                          <a:latin typeface="宋体" panose="02010600030101010101" pitchFamily="2" charset="-122"/>
                          <a:ea typeface="宋体" panose="02010600030101010101" pitchFamily="2" charset="-122"/>
                          <a:cs typeface="宋体" panose="02010600030101010101" pitchFamily="2" charset="-122"/>
                        </a:rPr>
                        <a:t>104</a:t>
                      </a:r>
                      <a:endParaRPr lang="en-US" altLang="en-US" sz="1800" b="1">
                        <a:latin typeface="宋体" panose="02010600030101010101" pitchFamily="2" charset="-122"/>
                        <a:ea typeface="宋体" panose="02010600030101010101" pitchFamily="2" charset="-122"/>
                        <a:cs typeface="宋体" panose="02010600030101010101" pitchFamily="2" charset="-122"/>
                      </a:endParaRPr>
                    </a:p>
                  </a:txBody>
                  <a:tcPr marL="9525" marR="9525" marT="9525"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463550">
                <a:tc>
                  <a:txBody>
                    <a:bodyPr/>
                    <a:p>
                      <a:pPr indent="0" algn="ctr">
                        <a:buNone/>
                      </a:pPr>
                      <a:r>
                        <a:rPr lang="en-US" sz="1800" b="1">
                          <a:latin typeface="宋体" panose="02010600030101010101" pitchFamily="2" charset="-122"/>
                          <a:ea typeface="宋体" panose="02010600030101010101" pitchFamily="2" charset="-122"/>
                          <a:cs typeface="宋体" panose="02010600030101010101" pitchFamily="2" charset="-122"/>
                        </a:rPr>
                        <a:t>蔡家寨组</a:t>
                      </a:r>
                      <a:endParaRPr lang="en-US" altLang="en-US" sz="1800" b="1">
                        <a:latin typeface="宋体" panose="02010600030101010101" pitchFamily="2" charset="-122"/>
                        <a:ea typeface="宋体" panose="02010600030101010101" pitchFamily="2" charset="-122"/>
                        <a:cs typeface="宋体" panose="02010600030101010101" pitchFamily="2" charset="-122"/>
                      </a:endParaRPr>
                    </a:p>
                  </a:txBody>
                  <a:tcPr marL="9525" marR="9525" marT="9525"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800" b="1">
                          <a:latin typeface="宋体" panose="02010600030101010101" pitchFamily="2" charset="-122"/>
                          <a:ea typeface="宋体" panose="02010600030101010101" pitchFamily="2" charset="-122"/>
                          <a:cs typeface="宋体" panose="02010600030101010101" pitchFamily="2" charset="-122"/>
                        </a:rPr>
                        <a:t>82</a:t>
                      </a:r>
                      <a:endParaRPr lang="en-US" altLang="en-US" sz="1800" b="1">
                        <a:latin typeface="宋体" panose="02010600030101010101" pitchFamily="2" charset="-122"/>
                        <a:ea typeface="宋体" panose="02010600030101010101" pitchFamily="2" charset="-122"/>
                        <a:cs typeface="宋体" panose="02010600030101010101" pitchFamily="2" charset="-122"/>
                      </a:endParaRPr>
                    </a:p>
                  </a:txBody>
                  <a:tcPr marL="9525" marR="9525" marT="9525"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800" b="1">
                          <a:latin typeface="宋体" panose="02010600030101010101" pitchFamily="2" charset="-122"/>
                          <a:ea typeface="宋体" panose="02010600030101010101" pitchFamily="2" charset="-122"/>
                          <a:cs typeface="宋体" panose="02010600030101010101" pitchFamily="2" charset="-122"/>
                        </a:rPr>
                        <a:t>338</a:t>
                      </a:r>
                      <a:endParaRPr lang="en-US" altLang="en-US" sz="1800" b="1">
                        <a:latin typeface="宋体" panose="02010600030101010101" pitchFamily="2" charset="-122"/>
                        <a:ea typeface="宋体" panose="02010600030101010101" pitchFamily="2" charset="-122"/>
                        <a:cs typeface="宋体" panose="02010600030101010101" pitchFamily="2" charset="-122"/>
                      </a:endParaRPr>
                    </a:p>
                  </a:txBody>
                  <a:tcPr marL="9525" marR="9525" marT="9525"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32740">
                <a:tc>
                  <a:txBody>
                    <a:bodyPr/>
                    <a:p>
                      <a:pPr indent="0" algn="ctr">
                        <a:buNone/>
                      </a:pPr>
                      <a:r>
                        <a:rPr lang="en-US" sz="1800" b="1">
                          <a:latin typeface="宋体" panose="02010600030101010101" pitchFamily="2" charset="-122"/>
                          <a:ea typeface="宋体" panose="02010600030101010101" pitchFamily="2" charset="-122"/>
                          <a:cs typeface="宋体" panose="02010600030101010101" pitchFamily="2" charset="-122"/>
                        </a:rPr>
                        <a:t>小桥组</a:t>
                      </a:r>
                      <a:endParaRPr lang="en-US" altLang="en-US" sz="1800" b="1">
                        <a:latin typeface="宋体" panose="02010600030101010101" pitchFamily="2" charset="-122"/>
                        <a:ea typeface="宋体" panose="02010600030101010101" pitchFamily="2" charset="-122"/>
                        <a:cs typeface="宋体" panose="02010600030101010101" pitchFamily="2" charset="-122"/>
                      </a:endParaRPr>
                    </a:p>
                  </a:txBody>
                  <a:tcPr marL="9525" marR="9525" marT="9525"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800" b="1">
                          <a:latin typeface="宋体" panose="02010600030101010101" pitchFamily="2" charset="-122"/>
                          <a:ea typeface="宋体" panose="02010600030101010101" pitchFamily="2" charset="-122"/>
                          <a:cs typeface="宋体" panose="02010600030101010101" pitchFamily="2" charset="-122"/>
                        </a:rPr>
                        <a:t>51</a:t>
                      </a:r>
                      <a:endParaRPr lang="en-US" altLang="en-US" sz="1800" b="1">
                        <a:latin typeface="宋体" panose="02010600030101010101" pitchFamily="2" charset="-122"/>
                        <a:ea typeface="宋体" panose="02010600030101010101" pitchFamily="2" charset="-122"/>
                        <a:cs typeface="宋体" panose="02010600030101010101" pitchFamily="2" charset="-122"/>
                      </a:endParaRPr>
                    </a:p>
                  </a:txBody>
                  <a:tcPr marL="9525" marR="9525" marT="9525"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800" b="1">
                          <a:latin typeface="宋体" panose="02010600030101010101" pitchFamily="2" charset="-122"/>
                          <a:ea typeface="宋体" panose="02010600030101010101" pitchFamily="2" charset="-122"/>
                          <a:cs typeface="宋体" panose="02010600030101010101" pitchFamily="2" charset="-122"/>
                        </a:rPr>
                        <a:t>168</a:t>
                      </a:r>
                      <a:endParaRPr lang="en-US" altLang="en-US" sz="1800" b="1">
                        <a:latin typeface="宋体" panose="02010600030101010101" pitchFamily="2" charset="-122"/>
                        <a:ea typeface="宋体" panose="02010600030101010101" pitchFamily="2" charset="-122"/>
                        <a:cs typeface="宋体" panose="02010600030101010101" pitchFamily="2" charset="-122"/>
                      </a:endParaRPr>
                    </a:p>
                  </a:txBody>
                  <a:tcPr marL="9525" marR="9525" marT="9525"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422910">
                <a:tc>
                  <a:txBody>
                    <a:bodyPr/>
                    <a:p>
                      <a:pPr indent="0" algn="ctr">
                        <a:buNone/>
                      </a:pPr>
                      <a:r>
                        <a:rPr lang="en-US" sz="1800" b="1">
                          <a:latin typeface="宋体" panose="02010600030101010101" pitchFamily="2" charset="-122"/>
                          <a:ea typeface="宋体" panose="02010600030101010101" pitchFamily="2" charset="-122"/>
                          <a:cs typeface="宋体" panose="02010600030101010101" pitchFamily="2" charset="-122"/>
                        </a:rPr>
                        <a:t>上街组（街一组、街二组）</a:t>
                      </a:r>
                      <a:endParaRPr lang="en-US" altLang="en-US" sz="1800" b="1">
                        <a:latin typeface="宋体" panose="02010600030101010101" pitchFamily="2" charset="-122"/>
                        <a:ea typeface="宋体" panose="02010600030101010101" pitchFamily="2" charset="-122"/>
                        <a:cs typeface="宋体" panose="02010600030101010101" pitchFamily="2" charset="-122"/>
                      </a:endParaRPr>
                    </a:p>
                  </a:txBody>
                  <a:tcPr marL="9525" marR="9525" marT="9525"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800" b="1">
                          <a:latin typeface="宋体" panose="02010600030101010101" pitchFamily="2" charset="-122"/>
                          <a:ea typeface="宋体" panose="02010600030101010101" pitchFamily="2" charset="-122"/>
                          <a:cs typeface="宋体" panose="02010600030101010101" pitchFamily="2" charset="-122"/>
                        </a:rPr>
                        <a:t>62</a:t>
                      </a:r>
                      <a:endParaRPr lang="en-US" altLang="en-US" sz="1800" b="1">
                        <a:latin typeface="宋体" panose="02010600030101010101" pitchFamily="2" charset="-122"/>
                        <a:ea typeface="宋体" panose="02010600030101010101" pitchFamily="2" charset="-122"/>
                        <a:cs typeface="宋体" panose="02010600030101010101" pitchFamily="2" charset="-122"/>
                      </a:endParaRPr>
                    </a:p>
                  </a:txBody>
                  <a:tcPr marL="9525" marR="9525" marT="9525"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800" b="1">
                          <a:latin typeface="宋体" panose="02010600030101010101" pitchFamily="2" charset="-122"/>
                          <a:ea typeface="宋体" panose="02010600030101010101" pitchFamily="2" charset="-122"/>
                          <a:cs typeface="宋体" panose="02010600030101010101" pitchFamily="2" charset="-122"/>
                        </a:rPr>
                        <a:t>279</a:t>
                      </a:r>
                      <a:endParaRPr lang="en-US" altLang="en-US" sz="1800" b="1">
                        <a:latin typeface="宋体" panose="02010600030101010101" pitchFamily="2" charset="-122"/>
                        <a:ea typeface="宋体" panose="02010600030101010101" pitchFamily="2" charset="-122"/>
                        <a:cs typeface="宋体" panose="02010600030101010101" pitchFamily="2" charset="-122"/>
                      </a:endParaRPr>
                    </a:p>
                  </a:txBody>
                  <a:tcPr marL="9525" marR="9525" marT="9525"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595630">
                <a:tc>
                  <a:txBody>
                    <a:bodyPr/>
                    <a:p>
                      <a:pPr indent="0" algn="ctr">
                        <a:buNone/>
                      </a:pPr>
                      <a:r>
                        <a:rPr lang="en-US" sz="1800" b="1">
                          <a:latin typeface="宋体" panose="02010600030101010101" pitchFamily="2" charset="-122"/>
                          <a:ea typeface="宋体" panose="02010600030101010101" pitchFamily="2" charset="-122"/>
                          <a:cs typeface="宋体" panose="02010600030101010101" pitchFamily="2" charset="-122"/>
                        </a:rPr>
                        <a:t>下街组（街三组、街四组）</a:t>
                      </a:r>
                      <a:endParaRPr lang="en-US" altLang="en-US" sz="1800" b="1">
                        <a:latin typeface="宋体" panose="02010600030101010101" pitchFamily="2" charset="-122"/>
                        <a:ea typeface="宋体" panose="02010600030101010101" pitchFamily="2" charset="-122"/>
                        <a:cs typeface="宋体" panose="02010600030101010101" pitchFamily="2" charset="-122"/>
                      </a:endParaRPr>
                    </a:p>
                  </a:txBody>
                  <a:tcPr marL="9525" marR="9525" marT="9525"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800" b="1">
                          <a:latin typeface="宋体" panose="02010600030101010101" pitchFamily="2" charset="-122"/>
                          <a:ea typeface="宋体" panose="02010600030101010101" pitchFamily="2" charset="-122"/>
                          <a:cs typeface="宋体" panose="02010600030101010101" pitchFamily="2" charset="-122"/>
                        </a:rPr>
                        <a:t>95</a:t>
                      </a:r>
                      <a:endParaRPr lang="en-US" altLang="en-US" sz="1800" b="1">
                        <a:latin typeface="宋体" panose="02010600030101010101" pitchFamily="2" charset="-122"/>
                        <a:ea typeface="宋体" panose="02010600030101010101" pitchFamily="2" charset="-122"/>
                        <a:cs typeface="宋体" panose="02010600030101010101" pitchFamily="2" charset="-122"/>
                      </a:endParaRPr>
                    </a:p>
                  </a:txBody>
                  <a:tcPr marL="9525" marR="9525" marT="9525"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800" b="1">
                          <a:latin typeface="宋体" panose="02010600030101010101" pitchFamily="2" charset="-122"/>
                          <a:ea typeface="宋体" panose="02010600030101010101" pitchFamily="2" charset="-122"/>
                          <a:cs typeface="宋体" panose="02010600030101010101" pitchFamily="2" charset="-122"/>
                        </a:rPr>
                        <a:t>352</a:t>
                      </a:r>
                      <a:endParaRPr lang="en-US" altLang="en-US" sz="1800" b="1">
                        <a:latin typeface="宋体" panose="02010600030101010101" pitchFamily="2" charset="-122"/>
                        <a:ea typeface="宋体" panose="02010600030101010101" pitchFamily="2" charset="-122"/>
                        <a:cs typeface="宋体" panose="02010600030101010101" pitchFamily="2" charset="-122"/>
                      </a:endParaRPr>
                    </a:p>
                  </a:txBody>
                  <a:tcPr marL="9525" marR="9525" marT="9525"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67665">
                <a:tc>
                  <a:txBody>
                    <a:bodyPr/>
                    <a:p>
                      <a:pPr indent="0" algn="ctr">
                        <a:buNone/>
                      </a:pPr>
                      <a:r>
                        <a:rPr lang="en-US" sz="1800" b="1">
                          <a:latin typeface="宋体" panose="02010600030101010101" pitchFamily="2" charset="-122"/>
                          <a:ea typeface="宋体" panose="02010600030101010101" pitchFamily="2" charset="-122"/>
                          <a:cs typeface="宋体" panose="02010600030101010101" pitchFamily="2" charset="-122"/>
                        </a:rPr>
                        <a:t>何家坝组</a:t>
                      </a:r>
                      <a:endParaRPr lang="en-US" altLang="en-US" sz="1800" b="1">
                        <a:latin typeface="宋体" panose="02010600030101010101" pitchFamily="2" charset="-122"/>
                        <a:ea typeface="宋体" panose="02010600030101010101" pitchFamily="2" charset="-122"/>
                        <a:cs typeface="宋体" panose="02010600030101010101" pitchFamily="2" charset="-122"/>
                      </a:endParaRPr>
                    </a:p>
                  </a:txBody>
                  <a:tcPr marL="9525" marR="9525" marT="9525"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800" b="1">
                          <a:latin typeface="宋体" panose="02010600030101010101" pitchFamily="2" charset="-122"/>
                          <a:ea typeface="宋体" panose="02010600030101010101" pitchFamily="2" charset="-122"/>
                          <a:cs typeface="宋体" panose="02010600030101010101" pitchFamily="2" charset="-122"/>
                        </a:rPr>
                        <a:t>117</a:t>
                      </a:r>
                      <a:endParaRPr lang="en-US" altLang="en-US" sz="1800" b="1">
                        <a:latin typeface="宋体" panose="02010600030101010101" pitchFamily="2" charset="-122"/>
                        <a:ea typeface="宋体" panose="02010600030101010101" pitchFamily="2" charset="-122"/>
                        <a:cs typeface="宋体" panose="02010600030101010101" pitchFamily="2" charset="-122"/>
                      </a:endParaRPr>
                    </a:p>
                  </a:txBody>
                  <a:tcPr marL="9525" marR="9525" marT="9525"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800" b="1">
                          <a:latin typeface="宋体" panose="02010600030101010101" pitchFamily="2" charset="-122"/>
                          <a:ea typeface="宋体" panose="02010600030101010101" pitchFamily="2" charset="-122"/>
                          <a:cs typeface="宋体" panose="02010600030101010101" pitchFamily="2" charset="-122"/>
                        </a:rPr>
                        <a:t>324</a:t>
                      </a:r>
                      <a:endParaRPr lang="en-US" altLang="en-US" sz="1800" b="1">
                        <a:latin typeface="宋体" panose="02010600030101010101" pitchFamily="2" charset="-122"/>
                        <a:ea typeface="宋体" panose="02010600030101010101" pitchFamily="2" charset="-122"/>
                        <a:cs typeface="宋体" panose="02010600030101010101" pitchFamily="2" charset="-122"/>
                      </a:endParaRPr>
                    </a:p>
                  </a:txBody>
                  <a:tcPr marL="9525" marR="9525" marT="9525"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37820">
                <a:tc>
                  <a:txBody>
                    <a:bodyPr/>
                    <a:p>
                      <a:pPr indent="0" algn="ctr">
                        <a:buNone/>
                      </a:pPr>
                      <a:r>
                        <a:rPr lang="en-US" sz="1800" b="1">
                          <a:latin typeface="宋体" panose="02010600030101010101" pitchFamily="2" charset="-122"/>
                          <a:ea typeface="宋体" panose="02010600030101010101" pitchFamily="2" charset="-122"/>
                          <a:cs typeface="宋体" panose="02010600030101010101" pitchFamily="2" charset="-122"/>
                        </a:rPr>
                        <a:t>总量</a:t>
                      </a:r>
                      <a:endParaRPr lang="en-US" altLang="en-US" sz="1800" b="1">
                        <a:latin typeface="宋体" panose="02010600030101010101" pitchFamily="2" charset="-122"/>
                        <a:ea typeface="宋体" panose="02010600030101010101" pitchFamily="2" charset="-122"/>
                        <a:cs typeface="宋体" panose="02010600030101010101" pitchFamily="2" charset="-122"/>
                      </a:endParaRPr>
                    </a:p>
                  </a:txBody>
                  <a:tcPr marL="9525" marR="9525" marT="9525"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800" b="1">
                          <a:latin typeface="宋体" panose="02010600030101010101" pitchFamily="2" charset="-122"/>
                          <a:ea typeface="宋体" panose="02010600030101010101" pitchFamily="2" charset="-122"/>
                          <a:cs typeface="宋体" panose="02010600030101010101" pitchFamily="2" charset="-122"/>
                        </a:rPr>
                        <a:t>485</a:t>
                      </a:r>
                      <a:endParaRPr lang="en-US" altLang="en-US" sz="1800" b="1">
                        <a:latin typeface="宋体" panose="02010600030101010101" pitchFamily="2" charset="-122"/>
                        <a:ea typeface="宋体" panose="02010600030101010101" pitchFamily="2" charset="-122"/>
                        <a:cs typeface="宋体" panose="02010600030101010101" pitchFamily="2" charset="-122"/>
                      </a:endParaRPr>
                    </a:p>
                  </a:txBody>
                  <a:tcPr marL="9525" marR="9525" marT="9525"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800" b="1">
                          <a:latin typeface="宋体" panose="02010600030101010101" pitchFamily="2" charset="-122"/>
                          <a:ea typeface="宋体" panose="02010600030101010101" pitchFamily="2" charset="-122"/>
                          <a:cs typeface="宋体" panose="02010600030101010101" pitchFamily="2" charset="-122"/>
                        </a:rPr>
                        <a:t>1730</a:t>
                      </a:r>
                      <a:endParaRPr lang="en-US" altLang="en-US" sz="1800" b="1">
                        <a:latin typeface="宋体" panose="02010600030101010101" pitchFamily="2" charset="-122"/>
                        <a:ea typeface="宋体" panose="02010600030101010101" pitchFamily="2" charset="-122"/>
                        <a:cs typeface="宋体" panose="02010600030101010101" pitchFamily="2" charset="-122"/>
                      </a:endParaRPr>
                    </a:p>
                  </a:txBody>
                  <a:tcPr marL="9525" marR="9525" marT="9525"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sp>
        <p:nvSpPr>
          <p:cNvPr id="4" name="矩形 3"/>
          <p:cNvSpPr/>
          <p:nvPr/>
        </p:nvSpPr>
        <p:spPr>
          <a:xfrm>
            <a:off x="-8890" y="553720"/>
            <a:ext cx="15128240" cy="76200"/>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 name="矩形 4"/>
          <p:cNvSpPr/>
          <p:nvPr/>
        </p:nvSpPr>
        <p:spPr>
          <a:xfrm>
            <a:off x="0" y="10240010"/>
            <a:ext cx="15128875" cy="447040"/>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文本框 7"/>
          <p:cNvSpPr txBox="1"/>
          <p:nvPr/>
        </p:nvSpPr>
        <p:spPr>
          <a:xfrm>
            <a:off x="10389691" y="10252894"/>
            <a:ext cx="4302676" cy="434340"/>
          </a:xfrm>
          <a:prstGeom prst="rect">
            <a:avLst/>
          </a:prstGeom>
          <a:noFill/>
        </p:spPr>
        <p:txBody>
          <a:bodyPr wrap="square" rtlCol="0">
            <a:spAutoFit/>
          </a:bodyPr>
          <a:p>
            <a:pPr algn="dist"/>
            <a:r>
              <a:rPr lang="zh-CN" altLang="en-US" sz="2230" dirty="0">
                <a:solidFill>
                  <a:schemeClr val="tx1"/>
                </a:solidFill>
                <a:effectLst>
                  <a:outerShdw blurRad="38100" dist="19050" dir="2700000" algn="tl" rotWithShape="0">
                    <a:schemeClr val="dk1">
                      <a:alpha val="40000"/>
                    </a:schemeClr>
                  </a:outerShdw>
                </a:effectLst>
                <a:latin typeface="方正粗黑宋简体" panose="02000000000000000000" charset="-122"/>
                <a:ea typeface="方正粗黑宋简体" panose="02000000000000000000" charset="-122"/>
                <a:cs typeface="方正粗黑宋简体" panose="02000000000000000000" charset="-122"/>
              </a:rPr>
              <a:t>贵阳市建筑设计院有限公司</a:t>
            </a:r>
            <a:endParaRPr lang="zh-CN" altLang="en-US" sz="2230" dirty="0">
              <a:solidFill>
                <a:schemeClr val="tx1"/>
              </a:solidFill>
              <a:effectLst>
                <a:outerShdw blurRad="38100" dist="19050" dir="2700000" algn="tl" rotWithShape="0">
                  <a:schemeClr val="dk1">
                    <a:alpha val="40000"/>
                  </a:schemeClr>
                </a:outerShdw>
              </a:effectLst>
              <a:latin typeface="方正粗黑宋简体" panose="02000000000000000000" charset="-122"/>
              <a:ea typeface="方正粗黑宋简体" panose="02000000000000000000" charset="-122"/>
              <a:cs typeface="方正粗黑宋简体" panose="02000000000000000000" charset="-122"/>
            </a:endParaRPr>
          </a:p>
        </p:txBody>
      </p:sp>
      <p:sp>
        <p:nvSpPr>
          <p:cNvPr id="7" name="文本框 6"/>
          <p:cNvSpPr txBox="1"/>
          <p:nvPr/>
        </p:nvSpPr>
        <p:spPr>
          <a:xfrm>
            <a:off x="851535" y="112395"/>
            <a:ext cx="7447915" cy="434340"/>
          </a:xfrm>
          <a:prstGeom prst="rect">
            <a:avLst/>
          </a:prstGeom>
          <a:noFill/>
        </p:spPr>
        <p:txBody>
          <a:bodyPr wrap="square" rtlCol="0">
            <a:spAutoFit/>
          </a:bodyPr>
          <a:p>
            <a:pPr algn="dist"/>
            <a:r>
              <a:rPr lang="zh-CN" altLang="en-US" sz="2230" dirty="0">
                <a:solidFill>
                  <a:schemeClr val="accent6">
                    <a:lumMod val="75000"/>
                  </a:schemeClr>
                </a:solidFill>
                <a:effectLst>
                  <a:outerShdw blurRad="38100" dist="19050" dir="2700000" algn="tl" rotWithShape="0">
                    <a:schemeClr val="dk1">
                      <a:alpha val="40000"/>
                    </a:schemeClr>
                  </a:outerShdw>
                </a:effectLst>
                <a:latin typeface="方正粗黑宋简体" panose="02000000000000000000" charset="-122"/>
                <a:ea typeface="方正粗黑宋简体" panose="02000000000000000000" charset="-122"/>
                <a:cs typeface="方正粗黑宋简体" panose="02000000000000000000" charset="-122"/>
              </a:rPr>
              <a:t>息烽县小寨坝镇潮水村村庄规划</a:t>
            </a:r>
            <a:r>
              <a:rPr lang="en-US" altLang="zh-CN" sz="2230" dirty="0">
                <a:solidFill>
                  <a:schemeClr val="accent6">
                    <a:lumMod val="75000"/>
                  </a:schemeClr>
                </a:solidFill>
                <a:effectLst>
                  <a:outerShdw blurRad="38100" dist="19050" dir="2700000" algn="tl" rotWithShape="0">
                    <a:schemeClr val="dk1">
                      <a:alpha val="40000"/>
                    </a:schemeClr>
                  </a:outerShdw>
                </a:effectLst>
                <a:latin typeface="方正粗黑宋简体" panose="02000000000000000000" charset="-122"/>
                <a:ea typeface="方正粗黑宋简体" panose="02000000000000000000" charset="-122"/>
                <a:cs typeface="方正粗黑宋简体" panose="02000000000000000000" charset="-122"/>
              </a:rPr>
              <a:t>--</a:t>
            </a:r>
            <a:r>
              <a:rPr lang="zh-CN" altLang="en-US" sz="2230" dirty="0">
                <a:solidFill>
                  <a:schemeClr val="accent6">
                    <a:lumMod val="75000"/>
                  </a:schemeClr>
                </a:solidFill>
                <a:effectLst>
                  <a:outerShdw blurRad="38100" dist="19050" dir="2700000" algn="tl" rotWithShape="0">
                    <a:schemeClr val="dk1">
                      <a:alpha val="40000"/>
                    </a:schemeClr>
                  </a:outerShdw>
                </a:effectLst>
                <a:latin typeface="方正粗黑宋简体" panose="02000000000000000000" charset="-122"/>
                <a:ea typeface="方正粗黑宋简体" panose="02000000000000000000" charset="-122"/>
                <a:cs typeface="方正粗黑宋简体" panose="02000000000000000000" charset="-122"/>
              </a:rPr>
              <a:t>补充编制宅基地规划</a:t>
            </a:r>
            <a:endParaRPr lang="zh-CN" altLang="en-US" sz="2230" dirty="0">
              <a:solidFill>
                <a:schemeClr val="accent6">
                  <a:lumMod val="75000"/>
                </a:schemeClr>
              </a:solidFill>
              <a:effectLst>
                <a:outerShdw blurRad="38100" dist="19050" dir="2700000" algn="tl" rotWithShape="0">
                  <a:schemeClr val="dk1">
                    <a:alpha val="40000"/>
                  </a:schemeClr>
                </a:outerShdw>
              </a:effectLst>
              <a:latin typeface="方正粗黑宋简体" panose="02000000000000000000" charset="-122"/>
              <a:ea typeface="方正粗黑宋简体" panose="02000000000000000000" charset="-122"/>
              <a:cs typeface="方正粗黑宋简体" panose="02000000000000000000"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p:nvSpPr>
        <p:spPr>
          <a:xfrm>
            <a:off x="5019993" y="10832465"/>
            <a:ext cx="5080000" cy="521970"/>
          </a:xfrm>
          <a:prstGeom prst="rect">
            <a:avLst/>
          </a:prstGeom>
          <a:noFill/>
          <a:ln w="9525">
            <a:noFill/>
          </a:ln>
        </p:spPr>
        <p:txBody>
          <a:bodyPr>
            <a:spAutoFit/>
          </a:bodyPr>
          <a:p>
            <a:pPr indent="355600"/>
            <a:r>
              <a:rPr lang="zh-CN" sz="1400" b="0">
                <a:ea typeface="宋体" panose="02010600030101010101" pitchFamily="2" charset="-122"/>
              </a:rPr>
              <a:t>（村人口来源实地调研）</a:t>
            </a:r>
            <a:endParaRPr lang="zh-CN" altLang="en-US"/>
          </a:p>
        </p:txBody>
      </p:sp>
      <p:sp>
        <p:nvSpPr>
          <p:cNvPr id="6" name="TextBox 6"/>
          <p:cNvSpPr txBox="1"/>
          <p:nvPr/>
        </p:nvSpPr>
        <p:spPr>
          <a:xfrm>
            <a:off x="1719580" y="694690"/>
            <a:ext cx="12644120" cy="2242820"/>
          </a:xfrm>
          <a:prstGeom prst="rect">
            <a:avLst/>
          </a:prstGeom>
          <a:noFill/>
        </p:spPr>
        <p:txBody>
          <a:bodyPr wrap="square" lIns="71843" tIns="0" rIns="71843" bIns="0" rtlCol="0" anchor="t">
            <a:spAutoFit/>
          </a:bodyPr>
          <a:lstStyle/>
          <a:p>
            <a:pPr>
              <a:lnSpc>
                <a:spcPct val="135000"/>
              </a:lnSpc>
              <a:buClr>
                <a:srgbClr val="00B0F0"/>
              </a:buClr>
            </a:pPr>
            <a:r>
              <a:rPr lang="zh-CN" altLang="en-US" b="1" dirty="0">
                <a:solidFill>
                  <a:schemeClr val="tx1">
                    <a:lumMod val="75000"/>
                    <a:lumOff val="25000"/>
                  </a:schemeClr>
                </a:solidFill>
                <a:latin typeface="宋体" panose="02010600030101010101" pitchFamily="2" charset="-122"/>
                <a:ea typeface="宋体" panose="02010600030101010101" pitchFamily="2" charset="-122"/>
                <a:cs typeface="宋体" panose="02010600030101010101" pitchFamily="2" charset="-122"/>
              </a:rPr>
              <a:t>3.基础设施和服务设施现状情况</a:t>
            </a:r>
            <a:endParaRPr lang="zh-CN" altLang="en-US" b="1" dirty="0">
              <a:solidFill>
                <a:schemeClr val="tx1">
                  <a:lumMod val="75000"/>
                  <a:lumOff val="25000"/>
                </a:schemeClr>
              </a:solidFill>
              <a:latin typeface="宋体" panose="02010600030101010101" pitchFamily="2" charset="-122"/>
              <a:ea typeface="宋体" panose="02010600030101010101" pitchFamily="2" charset="-122"/>
              <a:cs typeface="宋体" panose="02010600030101010101" pitchFamily="2" charset="-122"/>
            </a:endParaRPr>
          </a:p>
          <a:p>
            <a:pPr>
              <a:lnSpc>
                <a:spcPct val="135000"/>
              </a:lnSpc>
              <a:buClr>
                <a:srgbClr val="00B0F0"/>
              </a:buClr>
            </a:pPr>
            <a:r>
              <a:rPr lang="zh-CN" altLang="en-US" b="1" dirty="0">
                <a:solidFill>
                  <a:schemeClr val="tx1">
                    <a:lumMod val="75000"/>
                    <a:lumOff val="25000"/>
                  </a:schemeClr>
                </a:solidFill>
                <a:latin typeface="宋体" panose="02010600030101010101" pitchFamily="2" charset="-122"/>
                <a:ea typeface="宋体" panose="02010600030101010101" pitchFamily="2" charset="-122"/>
                <a:cs typeface="宋体" panose="02010600030101010101" pitchFamily="2" charset="-122"/>
              </a:rPr>
              <a:t>潮水村的村委会位于下街组（街三组、街四组），在小寨坝镇已经满足小学和幼儿教育。</a:t>
            </a:r>
            <a:endParaRPr lang="zh-CN" altLang="en-US" b="1" dirty="0">
              <a:solidFill>
                <a:schemeClr val="tx1">
                  <a:lumMod val="75000"/>
                  <a:lumOff val="25000"/>
                </a:schemeClr>
              </a:solidFill>
              <a:latin typeface="宋体" panose="02010600030101010101" pitchFamily="2" charset="-122"/>
              <a:ea typeface="宋体" panose="02010600030101010101" pitchFamily="2" charset="-122"/>
              <a:cs typeface="宋体" panose="02010600030101010101" pitchFamily="2" charset="-122"/>
            </a:endParaRPr>
          </a:p>
          <a:p>
            <a:pPr>
              <a:lnSpc>
                <a:spcPct val="135000"/>
              </a:lnSpc>
              <a:buClr>
                <a:srgbClr val="00B0F0"/>
              </a:buClr>
            </a:pPr>
            <a:r>
              <a:rPr lang="zh-CN" altLang="en-US" b="1" dirty="0">
                <a:solidFill>
                  <a:schemeClr val="tx1">
                    <a:lumMod val="75000"/>
                    <a:lumOff val="25000"/>
                  </a:schemeClr>
                </a:solidFill>
                <a:latin typeface="宋体" panose="02010600030101010101" pitchFamily="2" charset="-122"/>
                <a:ea typeface="宋体" panose="02010600030101010101" pitchFamily="2" charset="-122"/>
                <a:cs typeface="宋体" panose="02010600030101010101" pitchFamily="2" charset="-122"/>
              </a:rPr>
              <a:t>4.现状宅基地情况</a:t>
            </a:r>
            <a:endParaRPr lang="zh-CN" altLang="en-US" b="1" dirty="0">
              <a:solidFill>
                <a:schemeClr val="tx1">
                  <a:lumMod val="75000"/>
                  <a:lumOff val="25000"/>
                </a:schemeClr>
              </a:solidFill>
              <a:latin typeface="宋体" panose="02010600030101010101" pitchFamily="2" charset="-122"/>
              <a:ea typeface="宋体" panose="02010600030101010101" pitchFamily="2" charset="-122"/>
              <a:cs typeface="宋体" panose="02010600030101010101" pitchFamily="2" charset="-122"/>
            </a:endParaRPr>
          </a:p>
          <a:p>
            <a:pPr>
              <a:lnSpc>
                <a:spcPct val="135000"/>
              </a:lnSpc>
              <a:buClr>
                <a:srgbClr val="00B0F0"/>
              </a:buClr>
            </a:pPr>
            <a:r>
              <a:rPr lang="zh-CN" altLang="en-US" b="1" dirty="0">
                <a:solidFill>
                  <a:schemeClr val="tx1">
                    <a:lumMod val="75000"/>
                    <a:lumOff val="25000"/>
                  </a:schemeClr>
                </a:solidFill>
                <a:latin typeface="宋体" panose="02010600030101010101" pitchFamily="2" charset="-122"/>
                <a:ea typeface="宋体" panose="02010600030101010101" pitchFamily="2" charset="-122"/>
                <a:cs typeface="宋体" panose="02010600030101010101" pitchFamily="2" charset="-122"/>
              </a:rPr>
              <a:t>根据三调统计，潮水村辖9个村民组，现状宅基地面积共计：165691平方米。</a:t>
            </a:r>
            <a:endParaRPr lang="zh-CN" altLang="en-US" b="1" dirty="0">
              <a:solidFill>
                <a:schemeClr val="tx1">
                  <a:lumMod val="75000"/>
                  <a:lumOff val="25000"/>
                </a:schemeClr>
              </a:solidFill>
              <a:latin typeface="宋体" panose="02010600030101010101" pitchFamily="2" charset="-122"/>
              <a:ea typeface="宋体" panose="02010600030101010101" pitchFamily="2" charset="-122"/>
              <a:cs typeface="宋体" panose="02010600030101010101" pitchFamily="2" charset="-122"/>
            </a:endParaRPr>
          </a:p>
          <a:p>
            <a:pPr>
              <a:lnSpc>
                <a:spcPct val="135000"/>
              </a:lnSpc>
              <a:buClr>
                <a:srgbClr val="00B0F0"/>
              </a:buClr>
            </a:pPr>
            <a:r>
              <a:rPr lang="zh-CN" altLang="en-US" b="1" dirty="0">
                <a:solidFill>
                  <a:schemeClr val="tx1">
                    <a:lumMod val="75000"/>
                    <a:lumOff val="25000"/>
                  </a:schemeClr>
                </a:solidFill>
                <a:latin typeface="宋体" panose="02010600030101010101" pitchFamily="2" charset="-122"/>
                <a:ea typeface="宋体" panose="02010600030101010101" pitchFamily="2" charset="-122"/>
                <a:cs typeface="宋体" panose="02010600030101010101" pitchFamily="2" charset="-122"/>
              </a:rPr>
              <a:t>5.建筑风貌现状</a:t>
            </a:r>
            <a:endParaRPr lang="zh-CN" altLang="en-US" b="1" dirty="0">
              <a:solidFill>
                <a:schemeClr val="tx1">
                  <a:lumMod val="75000"/>
                  <a:lumOff val="25000"/>
                </a:schemeClr>
              </a:solidFill>
              <a:latin typeface="宋体" panose="02010600030101010101" pitchFamily="2" charset="-122"/>
              <a:ea typeface="宋体" panose="02010600030101010101" pitchFamily="2" charset="-122"/>
              <a:cs typeface="宋体" panose="02010600030101010101" pitchFamily="2" charset="-122"/>
            </a:endParaRPr>
          </a:p>
          <a:p>
            <a:pPr>
              <a:lnSpc>
                <a:spcPct val="135000"/>
              </a:lnSpc>
              <a:buClr>
                <a:srgbClr val="00B0F0"/>
              </a:buClr>
            </a:pPr>
            <a:r>
              <a:rPr lang="zh-CN" altLang="en-US" b="1" dirty="0">
                <a:solidFill>
                  <a:schemeClr val="tx1">
                    <a:lumMod val="75000"/>
                    <a:lumOff val="25000"/>
                  </a:schemeClr>
                </a:solidFill>
                <a:latin typeface="宋体" panose="02010600030101010101" pitchFamily="2" charset="-122"/>
                <a:ea typeface="宋体" panose="02010600030101010101" pitchFamily="2" charset="-122"/>
                <a:cs typeface="宋体" panose="02010600030101010101" pitchFamily="2" charset="-122"/>
              </a:rPr>
              <a:t>潮水村建筑按照新农村住房标准进行了部分民房改造，有一定美化效果。</a:t>
            </a:r>
            <a:endParaRPr lang="zh-CN" altLang="en-US" b="1" dirty="0">
              <a:solidFill>
                <a:schemeClr val="tx1">
                  <a:lumMod val="75000"/>
                  <a:lumOff val="25000"/>
                </a:schemeClr>
              </a:solidFill>
              <a:latin typeface="宋体" panose="02010600030101010101" pitchFamily="2" charset="-122"/>
              <a:ea typeface="宋体" panose="02010600030101010101" pitchFamily="2" charset="-122"/>
              <a:cs typeface="宋体" panose="02010600030101010101" pitchFamily="2" charset="-122"/>
            </a:endParaRPr>
          </a:p>
        </p:txBody>
      </p:sp>
      <p:sp>
        <p:nvSpPr>
          <p:cNvPr id="7" name="文本占位符 1"/>
          <p:cNvSpPr txBox="1"/>
          <p:nvPr/>
        </p:nvSpPr>
        <p:spPr>
          <a:xfrm>
            <a:off x="1278255" y="3052445"/>
            <a:ext cx="4501515" cy="47561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zh-CN" altLang="en-US" sz="2000" b="1" dirty="0">
                <a:solidFill>
                  <a:srgbClr val="05692F"/>
                </a:solidFill>
                <a:latin typeface="微软雅黑" panose="020B0503020204020204" pitchFamily="34" charset="-122"/>
                <a:ea typeface="微软雅黑" panose="020B0503020204020204" pitchFamily="34" charset="-122"/>
                <a:cs typeface="+mn-ea"/>
                <a:sym typeface="+mn-lt"/>
              </a:rPr>
              <a:t>三、现状综合评估</a:t>
            </a:r>
            <a:endParaRPr lang="zh-CN" altLang="en-US" sz="2000" b="1" dirty="0">
              <a:solidFill>
                <a:srgbClr val="05692F"/>
              </a:solidFill>
              <a:latin typeface="微软雅黑" panose="020B0503020204020204" pitchFamily="34" charset="-122"/>
              <a:ea typeface="微软雅黑" panose="020B0503020204020204" pitchFamily="34" charset="-122"/>
              <a:cs typeface="+mn-ea"/>
              <a:sym typeface="+mn-lt"/>
            </a:endParaRPr>
          </a:p>
        </p:txBody>
      </p:sp>
      <p:sp>
        <p:nvSpPr>
          <p:cNvPr id="8" name="TextBox 6"/>
          <p:cNvSpPr txBox="1"/>
          <p:nvPr/>
        </p:nvSpPr>
        <p:spPr>
          <a:xfrm>
            <a:off x="1719580" y="3506470"/>
            <a:ext cx="12644120" cy="3738245"/>
          </a:xfrm>
          <a:prstGeom prst="rect">
            <a:avLst/>
          </a:prstGeom>
          <a:noFill/>
        </p:spPr>
        <p:txBody>
          <a:bodyPr wrap="square" lIns="71843" tIns="0" rIns="71843" bIns="0" rtlCol="0" anchor="t">
            <a:spAutoFit/>
          </a:bodyPr>
          <a:p>
            <a:pPr>
              <a:lnSpc>
                <a:spcPct val="135000"/>
              </a:lnSpc>
              <a:buClr>
                <a:srgbClr val="00B0F0"/>
              </a:buClr>
            </a:pPr>
            <a:r>
              <a:rPr lang="zh-CN" altLang="en-US" b="1" dirty="0">
                <a:solidFill>
                  <a:schemeClr val="tx1">
                    <a:lumMod val="75000"/>
                    <a:lumOff val="25000"/>
                  </a:schemeClr>
                </a:solidFill>
                <a:latin typeface="宋体" panose="02010600030101010101" pitchFamily="2" charset="-122"/>
                <a:ea typeface="宋体" panose="02010600030101010101" pitchFamily="2" charset="-122"/>
                <a:cs typeface="宋体" panose="02010600030101010101" pitchFamily="2" charset="-122"/>
              </a:rPr>
              <a:t>1.基础设施评估</a:t>
            </a:r>
            <a:endParaRPr lang="zh-CN" altLang="en-US" b="1" dirty="0">
              <a:solidFill>
                <a:schemeClr val="tx1">
                  <a:lumMod val="75000"/>
                  <a:lumOff val="25000"/>
                </a:schemeClr>
              </a:solidFill>
              <a:latin typeface="宋体" panose="02010600030101010101" pitchFamily="2" charset="-122"/>
              <a:ea typeface="宋体" panose="02010600030101010101" pitchFamily="2" charset="-122"/>
              <a:cs typeface="宋体" panose="02010600030101010101" pitchFamily="2" charset="-122"/>
            </a:endParaRPr>
          </a:p>
          <a:p>
            <a:pPr>
              <a:lnSpc>
                <a:spcPct val="135000"/>
              </a:lnSpc>
              <a:buClr>
                <a:srgbClr val="00B0F0"/>
              </a:buClr>
            </a:pPr>
            <a:r>
              <a:rPr lang="zh-CN" altLang="en-US" b="1" dirty="0">
                <a:solidFill>
                  <a:schemeClr val="tx1">
                    <a:lumMod val="75000"/>
                    <a:lumOff val="25000"/>
                  </a:schemeClr>
                </a:solidFill>
                <a:latin typeface="宋体" panose="02010600030101010101" pitchFamily="2" charset="-122"/>
                <a:ea typeface="宋体" panose="02010600030101010101" pitchFamily="2" charset="-122"/>
                <a:cs typeface="宋体" panose="02010600030101010101" pitchFamily="2" charset="-122"/>
              </a:rPr>
              <a:t>1.1.饮水工程</a:t>
            </a:r>
            <a:endParaRPr lang="zh-CN" altLang="en-US" b="1" dirty="0">
              <a:solidFill>
                <a:schemeClr val="tx1">
                  <a:lumMod val="75000"/>
                  <a:lumOff val="25000"/>
                </a:schemeClr>
              </a:solidFill>
              <a:latin typeface="宋体" panose="02010600030101010101" pitchFamily="2" charset="-122"/>
              <a:ea typeface="宋体" panose="02010600030101010101" pitchFamily="2" charset="-122"/>
              <a:cs typeface="宋体" panose="02010600030101010101" pitchFamily="2" charset="-122"/>
            </a:endParaRPr>
          </a:p>
          <a:p>
            <a:pPr>
              <a:lnSpc>
                <a:spcPct val="135000"/>
              </a:lnSpc>
              <a:buClr>
                <a:srgbClr val="00B0F0"/>
              </a:buClr>
            </a:pPr>
            <a:r>
              <a:rPr lang="zh-CN" altLang="en-US" b="1" dirty="0">
                <a:solidFill>
                  <a:schemeClr val="tx1">
                    <a:lumMod val="75000"/>
                    <a:lumOff val="25000"/>
                  </a:schemeClr>
                </a:solidFill>
                <a:latin typeface="宋体" panose="02010600030101010101" pitchFamily="2" charset="-122"/>
                <a:ea typeface="宋体" panose="02010600030101010101" pitchFamily="2" charset="-122"/>
                <a:cs typeface="宋体" panose="02010600030101010101" pitchFamily="2" charset="-122"/>
              </a:rPr>
              <a:t>目前村内有自来水满足村内居民需求。</a:t>
            </a:r>
            <a:endParaRPr lang="zh-CN" altLang="en-US" b="1" dirty="0">
              <a:solidFill>
                <a:schemeClr val="tx1">
                  <a:lumMod val="75000"/>
                  <a:lumOff val="25000"/>
                </a:schemeClr>
              </a:solidFill>
              <a:latin typeface="宋体" panose="02010600030101010101" pitchFamily="2" charset="-122"/>
              <a:ea typeface="宋体" panose="02010600030101010101" pitchFamily="2" charset="-122"/>
              <a:cs typeface="宋体" panose="02010600030101010101" pitchFamily="2" charset="-122"/>
            </a:endParaRPr>
          </a:p>
          <a:p>
            <a:pPr>
              <a:lnSpc>
                <a:spcPct val="135000"/>
              </a:lnSpc>
              <a:buClr>
                <a:srgbClr val="00B0F0"/>
              </a:buClr>
            </a:pPr>
            <a:r>
              <a:rPr lang="zh-CN" altLang="en-US" b="1" dirty="0">
                <a:solidFill>
                  <a:schemeClr val="tx1">
                    <a:lumMod val="75000"/>
                    <a:lumOff val="25000"/>
                  </a:schemeClr>
                </a:solidFill>
                <a:latin typeface="宋体" panose="02010600030101010101" pitchFamily="2" charset="-122"/>
                <a:ea typeface="宋体" panose="02010600030101010101" pitchFamily="2" charset="-122"/>
                <a:cs typeface="宋体" panose="02010600030101010101" pitchFamily="2" charset="-122"/>
              </a:rPr>
              <a:t>1.2.道路及交通设施</a:t>
            </a:r>
            <a:endParaRPr lang="zh-CN" altLang="en-US" b="1" dirty="0">
              <a:solidFill>
                <a:schemeClr val="tx1">
                  <a:lumMod val="75000"/>
                  <a:lumOff val="25000"/>
                </a:schemeClr>
              </a:solidFill>
              <a:latin typeface="宋体" panose="02010600030101010101" pitchFamily="2" charset="-122"/>
              <a:ea typeface="宋体" panose="02010600030101010101" pitchFamily="2" charset="-122"/>
              <a:cs typeface="宋体" panose="02010600030101010101" pitchFamily="2" charset="-122"/>
            </a:endParaRPr>
          </a:p>
          <a:p>
            <a:pPr>
              <a:lnSpc>
                <a:spcPct val="135000"/>
              </a:lnSpc>
              <a:buClr>
                <a:srgbClr val="00B0F0"/>
              </a:buClr>
            </a:pPr>
            <a:r>
              <a:rPr lang="zh-CN" altLang="en-US" b="1" dirty="0">
                <a:solidFill>
                  <a:schemeClr val="tx1">
                    <a:lumMod val="75000"/>
                    <a:lumOff val="25000"/>
                  </a:schemeClr>
                </a:solidFill>
                <a:latin typeface="宋体" panose="02010600030101010101" pitchFamily="2" charset="-122"/>
                <a:ea typeface="宋体" panose="02010600030101010101" pitchFamily="2" charset="-122"/>
                <a:cs typeface="宋体" panose="02010600030101010101" pitchFamily="2" charset="-122"/>
              </a:rPr>
              <a:t>村内有181县道由东至西穿村而过。村寨内部主要道路均已硬化。</a:t>
            </a:r>
            <a:endParaRPr lang="zh-CN" altLang="en-US" b="1" dirty="0">
              <a:solidFill>
                <a:schemeClr val="tx1">
                  <a:lumMod val="75000"/>
                  <a:lumOff val="25000"/>
                </a:schemeClr>
              </a:solidFill>
              <a:latin typeface="宋体" panose="02010600030101010101" pitchFamily="2" charset="-122"/>
              <a:ea typeface="宋体" panose="02010600030101010101" pitchFamily="2" charset="-122"/>
              <a:cs typeface="宋体" panose="02010600030101010101" pitchFamily="2" charset="-122"/>
            </a:endParaRPr>
          </a:p>
          <a:p>
            <a:pPr>
              <a:lnSpc>
                <a:spcPct val="135000"/>
              </a:lnSpc>
              <a:buClr>
                <a:srgbClr val="00B0F0"/>
              </a:buClr>
            </a:pPr>
            <a:r>
              <a:rPr lang="zh-CN" altLang="en-US" b="1" dirty="0">
                <a:solidFill>
                  <a:schemeClr val="tx1">
                    <a:lumMod val="75000"/>
                    <a:lumOff val="25000"/>
                  </a:schemeClr>
                </a:solidFill>
                <a:latin typeface="宋体" panose="02010600030101010101" pitchFamily="2" charset="-122"/>
                <a:ea typeface="宋体" panose="02010600030101010101" pitchFamily="2" charset="-122"/>
                <a:cs typeface="宋体" panose="02010600030101010101" pitchFamily="2" charset="-122"/>
              </a:rPr>
              <a:t>1.3.排水设施</a:t>
            </a:r>
            <a:endParaRPr lang="zh-CN" altLang="en-US" b="1" dirty="0">
              <a:solidFill>
                <a:schemeClr val="tx1">
                  <a:lumMod val="75000"/>
                  <a:lumOff val="25000"/>
                </a:schemeClr>
              </a:solidFill>
              <a:latin typeface="宋体" panose="02010600030101010101" pitchFamily="2" charset="-122"/>
              <a:ea typeface="宋体" panose="02010600030101010101" pitchFamily="2" charset="-122"/>
              <a:cs typeface="宋体" panose="02010600030101010101" pitchFamily="2" charset="-122"/>
            </a:endParaRPr>
          </a:p>
          <a:p>
            <a:pPr>
              <a:lnSpc>
                <a:spcPct val="135000"/>
              </a:lnSpc>
              <a:buClr>
                <a:srgbClr val="00B0F0"/>
              </a:buClr>
            </a:pPr>
            <a:r>
              <a:rPr lang="zh-CN" altLang="en-US" b="1" dirty="0">
                <a:solidFill>
                  <a:schemeClr val="tx1">
                    <a:lumMod val="75000"/>
                    <a:lumOff val="25000"/>
                  </a:schemeClr>
                </a:solidFill>
                <a:latin typeface="宋体" panose="02010600030101010101" pitchFamily="2" charset="-122"/>
                <a:ea typeface="宋体" panose="02010600030101010101" pitchFamily="2" charset="-122"/>
                <a:cs typeface="宋体" panose="02010600030101010101" pitchFamily="2" charset="-122"/>
                <a:sym typeface="+mn-ea"/>
              </a:rPr>
              <a:t>整个村庄大部分自然村寨已经建有三格式化粪池，少部分村寨还需</a:t>
            </a:r>
            <a:r>
              <a:rPr lang="zh-CN" altLang="en-US" b="1" dirty="0">
                <a:solidFill>
                  <a:schemeClr val="tx1">
                    <a:lumMod val="75000"/>
                    <a:lumOff val="25000"/>
                  </a:schemeClr>
                </a:solidFill>
                <a:latin typeface="宋体" panose="02010600030101010101" pitchFamily="2" charset="-122"/>
                <a:ea typeface="宋体" panose="02010600030101010101" pitchFamily="2" charset="-122"/>
                <a:cs typeface="宋体" panose="02010600030101010101" pitchFamily="2" charset="-122"/>
                <a:sym typeface="+mn-ea"/>
              </a:rPr>
              <a:t>单独设置三格式化粪池</a:t>
            </a:r>
            <a:r>
              <a:rPr lang="zh-CN" altLang="en-US" b="1" dirty="0">
                <a:solidFill>
                  <a:schemeClr val="tx1">
                    <a:lumMod val="75000"/>
                    <a:lumOff val="25000"/>
                  </a:schemeClr>
                </a:solidFill>
                <a:latin typeface="宋体" panose="02010600030101010101" pitchFamily="2" charset="-122"/>
                <a:ea typeface="宋体" panose="02010600030101010101" pitchFamily="2" charset="-122"/>
                <a:cs typeface="宋体" panose="02010600030101010101" pitchFamily="2" charset="-122"/>
                <a:sym typeface="+mn-ea"/>
              </a:rPr>
              <a:t>。</a:t>
            </a:r>
            <a:endParaRPr lang="zh-CN" altLang="en-US" b="1" dirty="0">
              <a:solidFill>
                <a:schemeClr val="tx1">
                  <a:lumMod val="75000"/>
                  <a:lumOff val="25000"/>
                </a:schemeClr>
              </a:solidFill>
              <a:latin typeface="宋体" panose="02010600030101010101" pitchFamily="2" charset="-122"/>
              <a:ea typeface="宋体" panose="02010600030101010101" pitchFamily="2" charset="-122"/>
              <a:cs typeface="宋体" panose="02010600030101010101" pitchFamily="2" charset="-122"/>
            </a:endParaRPr>
          </a:p>
          <a:p>
            <a:pPr>
              <a:lnSpc>
                <a:spcPct val="135000"/>
              </a:lnSpc>
              <a:buClr>
                <a:srgbClr val="00B0F0"/>
              </a:buClr>
            </a:pPr>
            <a:r>
              <a:rPr lang="zh-CN" altLang="en-US" b="1" dirty="0">
                <a:solidFill>
                  <a:schemeClr val="tx1">
                    <a:lumMod val="75000"/>
                    <a:lumOff val="25000"/>
                  </a:schemeClr>
                </a:solidFill>
                <a:latin typeface="宋体" panose="02010600030101010101" pitchFamily="2" charset="-122"/>
                <a:ea typeface="宋体" panose="02010600030101010101" pitchFamily="2" charset="-122"/>
                <a:cs typeface="宋体" panose="02010600030101010101" pitchFamily="2" charset="-122"/>
              </a:rPr>
              <a:t>2.现状建筑情况评估</a:t>
            </a:r>
            <a:endParaRPr lang="zh-CN" altLang="en-US" b="1" dirty="0">
              <a:solidFill>
                <a:schemeClr val="tx1">
                  <a:lumMod val="75000"/>
                  <a:lumOff val="25000"/>
                </a:schemeClr>
              </a:solidFill>
              <a:latin typeface="宋体" panose="02010600030101010101" pitchFamily="2" charset="-122"/>
              <a:ea typeface="宋体" panose="02010600030101010101" pitchFamily="2" charset="-122"/>
              <a:cs typeface="宋体" panose="02010600030101010101" pitchFamily="2" charset="-122"/>
            </a:endParaRPr>
          </a:p>
          <a:p>
            <a:pPr>
              <a:lnSpc>
                <a:spcPct val="135000"/>
              </a:lnSpc>
              <a:buClr>
                <a:srgbClr val="00B0F0"/>
              </a:buClr>
            </a:pPr>
            <a:r>
              <a:rPr lang="zh-CN" altLang="en-US" b="1" dirty="0">
                <a:solidFill>
                  <a:schemeClr val="tx1">
                    <a:lumMod val="75000"/>
                    <a:lumOff val="25000"/>
                  </a:schemeClr>
                </a:solidFill>
                <a:latin typeface="宋体" panose="02010600030101010101" pitchFamily="2" charset="-122"/>
                <a:ea typeface="宋体" panose="02010600030101010101" pitchFamily="2" charset="-122"/>
                <a:cs typeface="宋体" panose="02010600030101010101" pitchFamily="2" charset="-122"/>
              </a:rPr>
              <a:t>全村共9个村民组建筑均以砖混结构为主，有少部分老旧建筑，该部分建筑有一部分是危房及木结构建筑，容易倒塌和发生火灾。</a:t>
            </a:r>
            <a:endParaRPr lang="zh-CN" altLang="en-US" b="1" dirty="0">
              <a:solidFill>
                <a:schemeClr val="tx1">
                  <a:lumMod val="75000"/>
                  <a:lumOff val="25000"/>
                </a:schemeClr>
              </a:solidFill>
              <a:latin typeface="宋体" panose="02010600030101010101" pitchFamily="2" charset="-122"/>
              <a:ea typeface="宋体" panose="02010600030101010101" pitchFamily="2" charset="-122"/>
              <a:cs typeface="宋体" panose="02010600030101010101" pitchFamily="2" charset="-122"/>
            </a:endParaRPr>
          </a:p>
        </p:txBody>
      </p:sp>
      <p:sp>
        <p:nvSpPr>
          <p:cNvPr id="9" name="文本占位符 1"/>
          <p:cNvSpPr txBox="1"/>
          <p:nvPr/>
        </p:nvSpPr>
        <p:spPr>
          <a:xfrm>
            <a:off x="1367155" y="7992110"/>
            <a:ext cx="4501515" cy="47561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zh-CN" altLang="en-US" sz="2000" b="1" dirty="0">
                <a:solidFill>
                  <a:srgbClr val="05692F"/>
                </a:solidFill>
                <a:latin typeface="微软雅黑" panose="020B0503020204020204" pitchFamily="34" charset="-122"/>
                <a:ea typeface="微软雅黑" panose="020B0503020204020204" pitchFamily="34" charset="-122"/>
                <a:cs typeface="+mn-ea"/>
                <a:sym typeface="+mn-lt"/>
              </a:rPr>
              <a:t>四、相关政策分析</a:t>
            </a:r>
            <a:endParaRPr lang="zh-CN" altLang="en-US" sz="2000" b="1" dirty="0">
              <a:solidFill>
                <a:srgbClr val="05692F"/>
              </a:solidFill>
              <a:latin typeface="微软雅黑" panose="020B0503020204020204" pitchFamily="34" charset="-122"/>
              <a:ea typeface="微软雅黑" panose="020B0503020204020204" pitchFamily="34" charset="-122"/>
              <a:cs typeface="+mn-ea"/>
              <a:sym typeface="+mn-lt"/>
            </a:endParaRPr>
          </a:p>
        </p:txBody>
      </p:sp>
      <p:sp>
        <p:nvSpPr>
          <p:cNvPr id="10" name="TextBox 6"/>
          <p:cNvSpPr txBox="1"/>
          <p:nvPr/>
        </p:nvSpPr>
        <p:spPr>
          <a:xfrm>
            <a:off x="1739900" y="8467725"/>
            <a:ext cx="12927965" cy="1494790"/>
          </a:xfrm>
          <a:prstGeom prst="rect">
            <a:avLst/>
          </a:prstGeom>
          <a:noFill/>
        </p:spPr>
        <p:txBody>
          <a:bodyPr wrap="square" lIns="71843" tIns="0" rIns="71843" bIns="0" rtlCol="0" anchor="t">
            <a:spAutoFit/>
          </a:bodyPr>
          <a:p>
            <a:pPr>
              <a:lnSpc>
                <a:spcPct val="135000"/>
              </a:lnSpc>
              <a:buClr>
                <a:srgbClr val="00B0F0"/>
              </a:buClr>
            </a:pPr>
            <a:r>
              <a:rPr lang="zh-CN" altLang="en-US" b="1" dirty="0">
                <a:solidFill>
                  <a:schemeClr val="tx1">
                    <a:lumMod val="75000"/>
                    <a:lumOff val="25000"/>
                  </a:schemeClr>
                </a:solidFill>
                <a:latin typeface="宋体" panose="02010600030101010101" pitchFamily="2" charset="-122"/>
                <a:ea typeface="宋体" panose="02010600030101010101" pitchFamily="2" charset="-122"/>
                <a:cs typeface="宋体" panose="02010600030101010101" pitchFamily="2" charset="-122"/>
              </a:rPr>
              <a:t>“中共贵州省委农村工作领导小组办公室贵州省农业农村厅关于印发《贵州省农村宅基地制度改革试点工作推进方案》的通知”应以推动经济社会高质量发展，巩固拓展脱贫攻坚成果，以农村宅基地改革助推乡村振兴。以保障农民基本居住权为前提，以完善农村宅基地制度为重点作为指导思想。</a:t>
            </a:r>
            <a:endParaRPr lang="zh-CN" altLang="en-US" b="1" dirty="0">
              <a:solidFill>
                <a:schemeClr val="tx1">
                  <a:lumMod val="75000"/>
                  <a:lumOff val="25000"/>
                </a:schemeClr>
              </a:solidFill>
              <a:latin typeface="宋体" panose="02010600030101010101" pitchFamily="2" charset="-122"/>
              <a:ea typeface="宋体" panose="02010600030101010101" pitchFamily="2" charset="-122"/>
              <a:cs typeface="宋体" panose="02010600030101010101" pitchFamily="2" charset="-122"/>
            </a:endParaRPr>
          </a:p>
          <a:p>
            <a:pPr>
              <a:lnSpc>
                <a:spcPct val="135000"/>
              </a:lnSpc>
              <a:buClr>
                <a:srgbClr val="00B0F0"/>
              </a:buClr>
            </a:pPr>
            <a:r>
              <a:rPr lang="zh-CN" altLang="en-US" b="1" dirty="0">
                <a:solidFill>
                  <a:schemeClr val="tx1">
                    <a:lumMod val="75000"/>
                    <a:lumOff val="25000"/>
                  </a:schemeClr>
                </a:solidFill>
                <a:latin typeface="宋体" panose="02010600030101010101" pitchFamily="2" charset="-122"/>
                <a:ea typeface="宋体" panose="02010600030101010101" pitchFamily="2" charset="-122"/>
                <a:cs typeface="宋体" panose="02010600030101010101" pitchFamily="2" charset="-122"/>
              </a:rPr>
              <a:t>以坚持稳慎推进、坚持农民主体、坚持分类指导为基本原则；配合推进宅基地数字化管理，充分发挥大数据作用，逐步形成</a:t>
            </a:r>
            <a:endParaRPr lang="zh-CN" altLang="en-US" b="1" dirty="0">
              <a:solidFill>
                <a:schemeClr val="tx1">
                  <a:lumMod val="75000"/>
                  <a:lumOff val="25000"/>
                </a:schemeClr>
              </a:solidFill>
              <a:latin typeface="宋体" panose="02010600030101010101" pitchFamily="2" charset="-122"/>
              <a:ea typeface="宋体" panose="02010600030101010101" pitchFamily="2" charset="-122"/>
              <a:cs typeface="宋体" panose="02010600030101010101" pitchFamily="2" charset="-122"/>
            </a:endParaRPr>
          </a:p>
        </p:txBody>
      </p:sp>
      <p:sp>
        <p:nvSpPr>
          <p:cNvPr id="2" name="矩形 1"/>
          <p:cNvSpPr/>
          <p:nvPr/>
        </p:nvSpPr>
        <p:spPr>
          <a:xfrm>
            <a:off x="-8890" y="553720"/>
            <a:ext cx="15128240" cy="76200"/>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 name="矩形 3"/>
          <p:cNvSpPr/>
          <p:nvPr/>
        </p:nvSpPr>
        <p:spPr>
          <a:xfrm>
            <a:off x="-8890" y="10252075"/>
            <a:ext cx="15128875" cy="447040"/>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 name="文本框 4"/>
          <p:cNvSpPr txBox="1"/>
          <p:nvPr/>
        </p:nvSpPr>
        <p:spPr>
          <a:xfrm>
            <a:off x="10389691" y="10252894"/>
            <a:ext cx="4302676" cy="434340"/>
          </a:xfrm>
          <a:prstGeom prst="rect">
            <a:avLst/>
          </a:prstGeom>
          <a:noFill/>
        </p:spPr>
        <p:txBody>
          <a:bodyPr wrap="square" rtlCol="0">
            <a:spAutoFit/>
          </a:bodyPr>
          <a:p>
            <a:pPr algn="dist"/>
            <a:r>
              <a:rPr lang="zh-CN" altLang="en-US" sz="2230" dirty="0">
                <a:solidFill>
                  <a:schemeClr val="tx1"/>
                </a:solidFill>
                <a:effectLst>
                  <a:outerShdw blurRad="38100" dist="19050" dir="2700000" algn="tl" rotWithShape="0">
                    <a:schemeClr val="dk1">
                      <a:alpha val="40000"/>
                    </a:schemeClr>
                  </a:outerShdw>
                </a:effectLst>
                <a:latin typeface="方正粗黑宋简体" panose="02000000000000000000" charset="-122"/>
                <a:ea typeface="方正粗黑宋简体" panose="02000000000000000000" charset="-122"/>
                <a:cs typeface="方正粗黑宋简体" panose="02000000000000000000" charset="-122"/>
              </a:rPr>
              <a:t>贵阳市建筑设计院有限公司</a:t>
            </a:r>
            <a:endParaRPr lang="zh-CN" altLang="en-US" sz="2230" dirty="0">
              <a:solidFill>
                <a:schemeClr val="tx1"/>
              </a:solidFill>
              <a:effectLst>
                <a:outerShdw blurRad="38100" dist="19050" dir="2700000" algn="tl" rotWithShape="0">
                  <a:schemeClr val="dk1">
                    <a:alpha val="40000"/>
                  </a:schemeClr>
                </a:outerShdw>
              </a:effectLst>
              <a:latin typeface="方正粗黑宋简体" panose="02000000000000000000" charset="-122"/>
              <a:ea typeface="方正粗黑宋简体" panose="02000000000000000000" charset="-122"/>
              <a:cs typeface="方正粗黑宋简体" panose="02000000000000000000" charset="-122"/>
            </a:endParaRPr>
          </a:p>
        </p:txBody>
      </p:sp>
      <p:sp>
        <p:nvSpPr>
          <p:cNvPr id="11" name="文本框 10"/>
          <p:cNvSpPr txBox="1"/>
          <p:nvPr/>
        </p:nvSpPr>
        <p:spPr>
          <a:xfrm>
            <a:off x="851535" y="112395"/>
            <a:ext cx="7447915" cy="434340"/>
          </a:xfrm>
          <a:prstGeom prst="rect">
            <a:avLst/>
          </a:prstGeom>
          <a:noFill/>
        </p:spPr>
        <p:txBody>
          <a:bodyPr wrap="square" rtlCol="0">
            <a:spAutoFit/>
          </a:bodyPr>
          <a:p>
            <a:pPr algn="dist"/>
            <a:r>
              <a:rPr lang="zh-CN" altLang="en-US" sz="2230" dirty="0">
                <a:solidFill>
                  <a:schemeClr val="accent6">
                    <a:lumMod val="75000"/>
                  </a:schemeClr>
                </a:solidFill>
                <a:effectLst>
                  <a:outerShdw blurRad="38100" dist="19050" dir="2700000" algn="tl" rotWithShape="0">
                    <a:schemeClr val="dk1">
                      <a:alpha val="40000"/>
                    </a:schemeClr>
                  </a:outerShdw>
                </a:effectLst>
                <a:latin typeface="方正粗黑宋简体" panose="02000000000000000000" charset="-122"/>
                <a:ea typeface="方正粗黑宋简体" panose="02000000000000000000" charset="-122"/>
                <a:cs typeface="方正粗黑宋简体" panose="02000000000000000000" charset="-122"/>
              </a:rPr>
              <a:t>息烽县小寨坝镇潮水村村庄规划</a:t>
            </a:r>
            <a:r>
              <a:rPr lang="en-US" altLang="zh-CN" sz="2230" dirty="0">
                <a:solidFill>
                  <a:schemeClr val="accent6">
                    <a:lumMod val="75000"/>
                  </a:schemeClr>
                </a:solidFill>
                <a:effectLst>
                  <a:outerShdw blurRad="38100" dist="19050" dir="2700000" algn="tl" rotWithShape="0">
                    <a:schemeClr val="dk1">
                      <a:alpha val="40000"/>
                    </a:schemeClr>
                  </a:outerShdw>
                </a:effectLst>
                <a:latin typeface="方正粗黑宋简体" panose="02000000000000000000" charset="-122"/>
                <a:ea typeface="方正粗黑宋简体" panose="02000000000000000000" charset="-122"/>
                <a:cs typeface="方正粗黑宋简体" panose="02000000000000000000" charset="-122"/>
              </a:rPr>
              <a:t>--</a:t>
            </a:r>
            <a:r>
              <a:rPr lang="zh-CN" altLang="en-US" sz="2230" dirty="0">
                <a:solidFill>
                  <a:schemeClr val="accent6">
                    <a:lumMod val="75000"/>
                  </a:schemeClr>
                </a:solidFill>
                <a:effectLst>
                  <a:outerShdw blurRad="38100" dist="19050" dir="2700000" algn="tl" rotWithShape="0">
                    <a:schemeClr val="dk1">
                      <a:alpha val="40000"/>
                    </a:schemeClr>
                  </a:outerShdw>
                </a:effectLst>
                <a:latin typeface="方正粗黑宋简体" panose="02000000000000000000" charset="-122"/>
                <a:ea typeface="方正粗黑宋简体" panose="02000000000000000000" charset="-122"/>
                <a:cs typeface="方正粗黑宋简体" panose="02000000000000000000" charset="-122"/>
              </a:rPr>
              <a:t>补充编制宅基地规划</a:t>
            </a:r>
            <a:endParaRPr lang="zh-CN" altLang="en-US" sz="2230" dirty="0">
              <a:solidFill>
                <a:schemeClr val="accent6">
                  <a:lumMod val="75000"/>
                </a:schemeClr>
              </a:solidFill>
              <a:effectLst>
                <a:outerShdw blurRad="38100" dist="19050" dir="2700000" algn="tl" rotWithShape="0">
                  <a:schemeClr val="dk1">
                    <a:alpha val="40000"/>
                  </a:schemeClr>
                </a:outerShdw>
              </a:effectLst>
              <a:latin typeface="方正粗黑宋简体" panose="02000000000000000000" charset="-122"/>
              <a:ea typeface="方正粗黑宋简体" panose="02000000000000000000" charset="-122"/>
              <a:cs typeface="方正粗黑宋简体" panose="02000000000000000000" charset="-122"/>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文本框 50"/>
          <p:cNvSpPr txBox="1"/>
          <p:nvPr/>
        </p:nvSpPr>
        <p:spPr>
          <a:xfrm>
            <a:off x="853440" y="1109980"/>
            <a:ext cx="6539865" cy="2194560"/>
          </a:xfrm>
          <a:prstGeom prst="rect">
            <a:avLst/>
          </a:prstGeom>
          <a:noFill/>
          <a:ln w="9525">
            <a:noFill/>
          </a:ln>
        </p:spPr>
        <p:txBody>
          <a:bodyPr wrap="square">
            <a:spAutoFit/>
          </a:bodyPr>
          <a:p>
            <a:pPr indent="0" fontAlgn="auto">
              <a:spcBef>
                <a:spcPts val="1000"/>
              </a:spcBef>
              <a:spcAft>
                <a:spcPts val="1000"/>
              </a:spcAft>
            </a:pPr>
            <a:r>
              <a:rPr sz="1400" b="1">
                <a:ea typeface="宋体" panose="02010600030101010101" pitchFamily="2" charset="-122"/>
              </a:rPr>
              <a:t>项目名称：息烽县</a:t>
            </a:r>
            <a:r>
              <a:rPr lang="zh-CN" sz="1400" b="1">
                <a:ea typeface="宋体" panose="02010600030101010101" pitchFamily="2" charset="-122"/>
              </a:rPr>
              <a:t>小寨坝</a:t>
            </a:r>
            <a:r>
              <a:rPr sz="1400" b="1">
                <a:ea typeface="宋体" panose="02010600030101010101" pitchFamily="2" charset="-122"/>
              </a:rPr>
              <a:t>镇</a:t>
            </a:r>
            <a:r>
              <a:rPr lang="zh-CN" sz="1400" b="1">
                <a:ea typeface="宋体" panose="02010600030101010101" pitchFamily="2" charset="-122"/>
              </a:rPr>
              <a:t>潮水</a:t>
            </a:r>
            <a:r>
              <a:rPr sz="1400" b="1">
                <a:ea typeface="宋体" panose="02010600030101010101" pitchFamily="2" charset="-122"/>
              </a:rPr>
              <a:t>村村庄规划-补充编制宅基地规划</a:t>
            </a:r>
            <a:endParaRPr sz="1400" b="1">
              <a:ea typeface="宋体" panose="02010600030101010101" pitchFamily="2" charset="-122"/>
            </a:endParaRPr>
          </a:p>
          <a:p>
            <a:pPr indent="0" fontAlgn="auto">
              <a:spcBef>
                <a:spcPts val="1000"/>
              </a:spcBef>
              <a:spcAft>
                <a:spcPts val="1000"/>
              </a:spcAft>
            </a:pPr>
            <a:r>
              <a:rPr sz="1400" b="1">
                <a:ea typeface="宋体" panose="02010600030101010101" pitchFamily="2" charset="-122"/>
              </a:rPr>
              <a:t>规划编制单位：贵阳市建筑设计院有限公司</a:t>
            </a:r>
            <a:endParaRPr sz="1400" b="1">
              <a:ea typeface="宋体" panose="02010600030101010101" pitchFamily="2" charset="-122"/>
            </a:endParaRPr>
          </a:p>
          <a:p>
            <a:pPr indent="0" fontAlgn="auto">
              <a:spcBef>
                <a:spcPts val="1000"/>
              </a:spcBef>
              <a:spcAft>
                <a:spcPts val="1000"/>
              </a:spcAft>
            </a:pPr>
            <a:r>
              <a:rPr sz="1400" b="1">
                <a:ea typeface="宋体" panose="02010600030101010101" pitchFamily="2" charset="-122"/>
              </a:rPr>
              <a:t>委托单位：息烽县城乡规划建设委员会办公室</a:t>
            </a:r>
            <a:endParaRPr sz="1400" b="1">
              <a:ea typeface="宋体" panose="02010600030101010101" pitchFamily="2" charset="-122"/>
            </a:endParaRPr>
          </a:p>
          <a:p>
            <a:pPr indent="0" fontAlgn="auto">
              <a:spcBef>
                <a:spcPts val="1000"/>
              </a:spcBef>
              <a:spcAft>
                <a:spcPts val="1000"/>
              </a:spcAft>
            </a:pPr>
            <a:r>
              <a:rPr sz="1400" b="1">
                <a:ea typeface="宋体" panose="02010600030101010101" pitchFamily="2" charset="-122"/>
              </a:rPr>
              <a:t>资质证书编号：</a:t>
            </a:r>
            <a:r>
              <a:rPr lang="zh-CN" sz="1400" b="1">
                <a:ea typeface="宋体" panose="02010600030101010101" pitchFamily="2" charset="-122"/>
                <a:sym typeface="+mn-ea"/>
              </a:rPr>
              <a:t>自资规甲字</a:t>
            </a:r>
            <a:r>
              <a:rPr lang="en-US" altLang="zh-CN" sz="1400" b="1">
                <a:ea typeface="宋体" panose="02010600030101010101" pitchFamily="2" charset="-122"/>
                <a:sym typeface="+mn-ea"/>
              </a:rPr>
              <a:t>21520286</a:t>
            </a:r>
            <a:endParaRPr lang="en-US" altLang="zh-CN" sz="1400" b="1">
              <a:ea typeface="宋体" panose="02010600030101010101" pitchFamily="2" charset="-122"/>
              <a:sym typeface="+mn-ea"/>
            </a:endParaRPr>
          </a:p>
          <a:p>
            <a:pPr indent="0" fontAlgn="auto">
              <a:spcBef>
                <a:spcPts val="1000"/>
              </a:spcBef>
              <a:spcAft>
                <a:spcPts val="1000"/>
              </a:spcAft>
            </a:pPr>
            <a:r>
              <a:rPr sz="1400" b="1">
                <a:ea typeface="宋体" panose="02010600030101010101" pitchFamily="2" charset="-122"/>
              </a:rPr>
              <a:t>城乡规划编制资质证等级： 甲 级</a:t>
            </a:r>
            <a:endParaRPr sz="1400" b="1">
              <a:ea typeface="宋体" panose="02010600030101010101" pitchFamily="2" charset="-122"/>
            </a:endParaRPr>
          </a:p>
        </p:txBody>
      </p:sp>
      <p:sp>
        <p:nvSpPr>
          <p:cNvPr id="57" name="文本框 56"/>
          <p:cNvSpPr txBox="1"/>
          <p:nvPr/>
        </p:nvSpPr>
        <p:spPr>
          <a:xfrm>
            <a:off x="7211060" y="1030605"/>
            <a:ext cx="6765925" cy="368300"/>
          </a:xfrm>
          <a:prstGeom prst="rect">
            <a:avLst/>
          </a:prstGeom>
          <a:noFill/>
        </p:spPr>
        <p:txBody>
          <a:bodyPr wrap="square" rtlCol="0">
            <a:spAutoFit/>
          </a:bodyPr>
          <a:p>
            <a:endParaRPr lang="zh-CN" altLang="en-US"/>
          </a:p>
        </p:txBody>
      </p:sp>
      <p:sp>
        <p:nvSpPr>
          <p:cNvPr id="3" name="矩形 2"/>
          <p:cNvSpPr/>
          <p:nvPr/>
        </p:nvSpPr>
        <p:spPr>
          <a:xfrm>
            <a:off x="-8890" y="553720"/>
            <a:ext cx="15128240" cy="76200"/>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 name="矩形 3"/>
          <p:cNvSpPr/>
          <p:nvPr/>
        </p:nvSpPr>
        <p:spPr>
          <a:xfrm>
            <a:off x="-8890" y="10252075"/>
            <a:ext cx="15128875" cy="447040"/>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文本框 7"/>
          <p:cNvSpPr txBox="1"/>
          <p:nvPr/>
        </p:nvSpPr>
        <p:spPr>
          <a:xfrm>
            <a:off x="10389691" y="10252894"/>
            <a:ext cx="4302676" cy="434340"/>
          </a:xfrm>
          <a:prstGeom prst="rect">
            <a:avLst/>
          </a:prstGeom>
          <a:noFill/>
        </p:spPr>
        <p:txBody>
          <a:bodyPr wrap="square" rtlCol="0">
            <a:spAutoFit/>
          </a:bodyPr>
          <a:p>
            <a:pPr algn="dist"/>
            <a:r>
              <a:rPr lang="zh-CN" altLang="en-US" sz="2230" dirty="0">
                <a:solidFill>
                  <a:schemeClr val="tx1"/>
                </a:solidFill>
                <a:effectLst>
                  <a:outerShdw blurRad="38100" dist="19050" dir="2700000" algn="tl" rotWithShape="0">
                    <a:schemeClr val="dk1">
                      <a:alpha val="40000"/>
                    </a:schemeClr>
                  </a:outerShdw>
                </a:effectLst>
                <a:latin typeface="方正粗黑宋简体" panose="02000000000000000000" charset="-122"/>
                <a:ea typeface="方正粗黑宋简体" panose="02000000000000000000" charset="-122"/>
                <a:cs typeface="方正粗黑宋简体" panose="02000000000000000000" charset="-122"/>
              </a:rPr>
              <a:t>贵阳市建筑设计院有限公司</a:t>
            </a:r>
            <a:endParaRPr lang="zh-CN" altLang="en-US" sz="2230" dirty="0">
              <a:solidFill>
                <a:schemeClr val="tx1"/>
              </a:solidFill>
              <a:effectLst>
                <a:outerShdw blurRad="38100" dist="19050" dir="2700000" algn="tl" rotWithShape="0">
                  <a:schemeClr val="dk1">
                    <a:alpha val="40000"/>
                  </a:schemeClr>
                </a:outerShdw>
              </a:effectLst>
              <a:latin typeface="方正粗黑宋简体" panose="02000000000000000000" charset="-122"/>
              <a:ea typeface="方正粗黑宋简体" panose="02000000000000000000" charset="-122"/>
              <a:cs typeface="方正粗黑宋简体" panose="02000000000000000000" charset="-122"/>
            </a:endParaRPr>
          </a:p>
        </p:txBody>
      </p:sp>
      <p:sp>
        <p:nvSpPr>
          <p:cNvPr id="5" name="文本框 4"/>
          <p:cNvSpPr txBox="1"/>
          <p:nvPr/>
        </p:nvSpPr>
        <p:spPr>
          <a:xfrm>
            <a:off x="851535" y="112395"/>
            <a:ext cx="7447915" cy="434340"/>
          </a:xfrm>
          <a:prstGeom prst="rect">
            <a:avLst/>
          </a:prstGeom>
          <a:noFill/>
        </p:spPr>
        <p:txBody>
          <a:bodyPr wrap="square" rtlCol="0">
            <a:spAutoFit/>
          </a:bodyPr>
          <a:p>
            <a:pPr algn="dist"/>
            <a:r>
              <a:rPr lang="zh-CN" altLang="en-US" sz="2230" dirty="0">
                <a:solidFill>
                  <a:schemeClr val="accent6">
                    <a:lumMod val="75000"/>
                  </a:schemeClr>
                </a:solidFill>
                <a:effectLst>
                  <a:outerShdw blurRad="38100" dist="19050" dir="2700000" algn="tl" rotWithShape="0">
                    <a:schemeClr val="dk1">
                      <a:alpha val="40000"/>
                    </a:schemeClr>
                  </a:outerShdw>
                </a:effectLst>
                <a:latin typeface="方正粗黑宋简体" panose="02000000000000000000" charset="-122"/>
                <a:ea typeface="方正粗黑宋简体" panose="02000000000000000000" charset="-122"/>
                <a:cs typeface="方正粗黑宋简体" panose="02000000000000000000" charset="-122"/>
              </a:rPr>
              <a:t>息烽县小寨坝镇潮水村村庄规划</a:t>
            </a:r>
            <a:r>
              <a:rPr lang="en-US" altLang="zh-CN" sz="2230" dirty="0">
                <a:solidFill>
                  <a:schemeClr val="accent6">
                    <a:lumMod val="75000"/>
                  </a:schemeClr>
                </a:solidFill>
                <a:effectLst>
                  <a:outerShdw blurRad="38100" dist="19050" dir="2700000" algn="tl" rotWithShape="0">
                    <a:schemeClr val="dk1">
                      <a:alpha val="40000"/>
                    </a:schemeClr>
                  </a:outerShdw>
                </a:effectLst>
                <a:latin typeface="方正粗黑宋简体" panose="02000000000000000000" charset="-122"/>
                <a:ea typeface="方正粗黑宋简体" panose="02000000000000000000" charset="-122"/>
                <a:cs typeface="方正粗黑宋简体" panose="02000000000000000000" charset="-122"/>
              </a:rPr>
              <a:t>--</a:t>
            </a:r>
            <a:r>
              <a:rPr lang="zh-CN" altLang="en-US" sz="2230" dirty="0">
                <a:solidFill>
                  <a:schemeClr val="accent6">
                    <a:lumMod val="75000"/>
                  </a:schemeClr>
                </a:solidFill>
                <a:effectLst>
                  <a:outerShdw blurRad="38100" dist="19050" dir="2700000" algn="tl" rotWithShape="0">
                    <a:schemeClr val="dk1">
                      <a:alpha val="40000"/>
                    </a:schemeClr>
                  </a:outerShdw>
                </a:effectLst>
                <a:latin typeface="方正粗黑宋简体" panose="02000000000000000000" charset="-122"/>
                <a:ea typeface="方正粗黑宋简体" panose="02000000000000000000" charset="-122"/>
                <a:cs typeface="方正粗黑宋简体" panose="02000000000000000000" charset="-122"/>
              </a:rPr>
              <a:t>补充编制宅基地规划</a:t>
            </a:r>
            <a:endParaRPr lang="zh-CN" altLang="en-US" sz="2230" dirty="0">
              <a:solidFill>
                <a:schemeClr val="accent6">
                  <a:lumMod val="75000"/>
                </a:schemeClr>
              </a:solidFill>
              <a:effectLst>
                <a:outerShdw blurRad="38100" dist="19050" dir="2700000" algn="tl" rotWithShape="0">
                  <a:schemeClr val="dk1">
                    <a:alpha val="40000"/>
                  </a:schemeClr>
                </a:outerShdw>
              </a:effectLst>
              <a:latin typeface="方正粗黑宋简体" panose="02000000000000000000" charset="-122"/>
              <a:ea typeface="方正粗黑宋简体" panose="02000000000000000000" charset="-122"/>
              <a:cs typeface="方正粗黑宋简体" panose="02000000000000000000" charset="-122"/>
            </a:endParaRPr>
          </a:p>
        </p:txBody>
      </p:sp>
      <p:pic>
        <p:nvPicPr>
          <p:cNvPr id="6" name="图片 5" descr="QQ图片20211029092059"/>
          <p:cNvPicPr>
            <a:picLocks noChangeAspect="1"/>
          </p:cNvPicPr>
          <p:nvPr>
            <p:custDataLst>
              <p:tags r:id="rId1"/>
            </p:custDataLst>
          </p:nvPr>
        </p:nvPicPr>
        <p:blipFill>
          <a:blip r:embed="rId2"/>
          <a:stretch>
            <a:fillRect/>
          </a:stretch>
        </p:blipFill>
        <p:spPr>
          <a:xfrm>
            <a:off x="851535" y="3695700"/>
            <a:ext cx="6267450" cy="4438015"/>
          </a:xfrm>
          <a:prstGeom prst="rect">
            <a:avLst/>
          </a:prstGeom>
        </p:spPr>
      </p:pic>
      <p:pic>
        <p:nvPicPr>
          <p:cNvPr id="7" name="图片 6" descr="C:/Users/Administrator/AppData/Local/Temp/picturecompress_20211029093410/output_1.jpgoutput_1"/>
          <p:cNvPicPr>
            <a:picLocks noChangeAspect="1"/>
          </p:cNvPicPr>
          <p:nvPr>
            <p:custDataLst>
              <p:tags r:id="rId3"/>
            </p:custDataLst>
          </p:nvPr>
        </p:nvPicPr>
        <p:blipFill>
          <a:blip r:embed="rId4"/>
          <a:srcRect l="52050" t="8915" r="8152" b="11404"/>
          <a:stretch>
            <a:fillRect/>
          </a:stretch>
        </p:blipFill>
        <p:spPr>
          <a:xfrm>
            <a:off x="7865110" y="779145"/>
            <a:ext cx="6586220" cy="932434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Tm="3000">
        <p:split orient="vert"/>
      </p:transition>
    </mc:Choice>
    <mc:Fallback>
      <p:transition spd="slow" advTm="3000">
        <p:split orient="vert"/>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TextBox 6"/>
          <p:cNvSpPr txBox="1"/>
          <p:nvPr/>
        </p:nvSpPr>
        <p:spPr>
          <a:xfrm>
            <a:off x="1739900" y="1002030"/>
            <a:ext cx="12644120" cy="1121410"/>
          </a:xfrm>
          <a:prstGeom prst="rect">
            <a:avLst/>
          </a:prstGeom>
          <a:noFill/>
        </p:spPr>
        <p:txBody>
          <a:bodyPr wrap="square" lIns="71843" tIns="0" rIns="71843" bIns="0" rtlCol="0" anchor="t">
            <a:spAutoFit/>
          </a:bodyPr>
          <a:lstStyle/>
          <a:p>
            <a:pPr>
              <a:lnSpc>
                <a:spcPct val="135000"/>
              </a:lnSpc>
              <a:buClr>
                <a:srgbClr val="00B0F0"/>
              </a:buClr>
            </a:pPr>
            <a:r>
              <a:rPr lang="zh-CN" altLang="en-US" b="1" dirty="0">
                <a:solidFill>
                  <a:schemeClr val="tx1">
                    <a:lumMod val="75000"/>
                    <a:lumOff val="25000"/>
                  </a:schemeClr>
                </a:solidFill>
                <a:latin typeface="宋体" panose="02010600030101010101" pitchFamily="2" charset="-122"/>
                <a:ea typeface="宋体" panose="02010600030101010101" pitchFamily="2" charset="-122"/>
                <a:cs typeface="宋体" panose="02010600030101010101" pitchFamily="2" charset="-122"/>
                <a:sym typeface="+mn-ea"/>
              </a:rPr>
              <a:t>宅</a:t>
            </a:r>
            <a:r>
              <a:rPr lang="zh-CN" altLang="en-US" b="1" dirty="0">
                <a:solidFill>
                  <a:schemeClr val="tx1">
                    <a:lumMod val="75000"/>
                    <a:lumOff val="25000"/>
                  </a:schemeClr>
                </a:solidFill>
                <a:latin typeface="宋体" panose="02010600030101010101" pitchFamily="2" charset="-122"/>
                <a:ea typeface="宋体" panose="02010600030101010101" pitchFamily="2" charset="-122"/>
                <a:cs typeface="宋体" panose="02010600030101010101" pitchFamily="2" charset="-122"/>
              </a:rPr>
              <a:t>基地信息“一张图”。探索宅基地农户资格权保障机制。完善宅基地分配制度，按照一户一宅、限定面积原则，细化以农户为单位分配宅基地的具体条件和实施方法。从而做好贵州省农村宅基地制度改革试点工作的试点。应摸清宅基地基本情况、科学编制村庄规划、妥善处理历史遗留问题以及配合试点县结合当地实际、因地制宜，按要求编制、报送试点实施方案。</a:t>
            </a:r>
            <a:endParaRPr lang="zh-CN" altLang="en-US" b="1" dirty="0">
              <a:solidFill>
                <a:schemeClr val="tx1">
                  <a:lumMod val="75000"/>
                  <a:lumOff val="25000"/>
                </a:schemeClr>
              </a:solidFill>
              <a:latin typeface="宋体" panose="02010600030101010101" pitchFamily="2" charset="-122"/>
              <a:ea typeface="宋体" panose="02010600030101010101" pitchFamily="2" charset="-122"/>
              <a:cs typeface="宋体" panose="02010600030101010101" pitchFamily="2" charset="-122"/>
            </a:endParaRPr>
          </a:p>
        </p:txBody>
      </p:sp>
      <p:sp>
        <p:nvSpPr>
          <p:cNvPr id="7" name="文本占位符 1"/>
          <p:cNvSpPr txBox="1"/>
          <p:nvPr/>
        </p:nvSpPr>
        <p:spPr>
          <a:xfrm>
            <a:off x="1381760" y="2249170"/>
            <a:ext cx="4501515" cy="47561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zh-CN" altLang="en-US" sz="2000" b="1" dirty="0">
                <a:solidFill>
                  <a:srgbClr val="05692F"/>
                </a:solidFill>
                <a:latin typeface="微软雅黑" panose="020B0503020204020204" pitchFamily="34" charset="-122"/>
                <a:ea typeface="微软雅黑" panose="020B0503020204020204" pitchFamily="34" charset="-122"/>
                <a:cs typeface="+mn-ea"/>
                <a:sym typeface="+mn-lt"/>
              </a:rPr>
              <a:t>五、宅基地发展需求</a:t>
            </a:r>
            <a:endParaRPr lang="zh-CN" altLang="en-US" sz="2000" b="1" dirty="0">
              <a:solidFill>
                <a:srgbClr val="05692F"/>
              </a:solidFill>
              <a:latin typeface="微软雅黑" panose="020B0503020204020204" pitchFamily="34" charset="-122"/>
              <a:ea typeface="微软雅黑" panose="020B0503020204020204" pitchFamily="34" charset="-122"/>
              <a:cs typeface="+mn-ea"/>
              <a:sym typeface="+mn-lt"/>
            </a:endParaRPr>
          </a:p>
        </p:txBody>
      </p:sp>
      <p:sp>
        <p:nvSpPr>
          <p:cNvPr id="8" name="TextBox 6"/>
          <p:cNvSpPr txBox="1"/>
          <p:nvPr/>
        </p:nvSpPr>
        <p:spPr>
          <a:xfrm>
            <a:off x="1739900" y="2754630"/>
            <a:ext cx="12644120" cy="2616200"/>
          </a:xfrm>
          <a:prstGeom prst="rect">
            <a:avLst/>
          </a:prstGeom>
          <a:noFill/>
        </p:spPr>
        <p:txBody>
          <a:bodyPr wrap="square" lIns="71843" tIns="0" rIns="71843" bIns="0" rtlCol="0" anchor="t">
            <a:spAutoFit/>
          </a:bodyPr>
          <a:p>
            <a:pPr>
              <a:lnSpc>
                <a:spcPct val="135000"/>
              </a:lnSpc>
              <a:buClr>
                <a:srgbClr val="00B0F0"/>
              </a:buClr>
            </a:pPr>
            <a:r>
              <a:rPr lang="zh-CN" altLang="en-US" b="1" dirty="0">
                <a:solidFill>
                  <a:schemeClr val="tx1">
                    <a:lumMod val="75000"/>
                    <a:lumOff val="25000"/>
                  </a:schemeClr>
                </a:solidFill>
                <a:latin typeface="宋体" panose="02010600030101010101" pitchFamily="2" charset="-122"/>
                <a:ea typeface="宋体" panose="02010600030101010101" pitchFamily="2" charset="-122"/>
                <a:cs typeface="宋体" panose="02010600030101010101" pitchFamily="2" charset="-122"/>
              </a:rPr>
              <a:t>1.人口规模</a:t>
            </a:r>
            <a:endParaRPr lang="zh-CN" altLang="en-US" b="1" dirty="0">
              <a:solidFill>
                <a:schemeClr val="tx1">
                  <a:lumMod val="75000"/>
                  <a:lumOff val="25000"/>
                </a:schemeClr>
              </a:solidFill>
              <a:latin typeface="宋体" panose="02010600030101010101" pitchFamily="2" charset="-122"/>
              <a:ea typeface="宋体" panose="02010600030101010101" pitchFamily="2" charset="-122"/>
              <a:cs typeface="宋体" panose="02010600030101010101" pitchFamily="2" charset="-122"/>
            </a:endParaRPr>
          </a:p>
          <a:p>
            <a:pPr>
              <a:lnSpc>
                <a:spcPct val="135000"/>
              </a:lnSpc>
              <a:buClr>
                <a:srgbClr val="00B0F0"/>
              </a:buClr>
            </a:pPr>
            <a:r>
              <a:rPr lang="zh-CN" altLang="en-US" b="1" dirty="0">
                <a:solidFill>
                  <a:schemeClr val="tx1">
                    <a:lumMod val="75000"/>
                    <a:lumOff val="25000"/>
                  </a:schemeClr>
                </a:solidFill>
                <a:latin typeface="宋体" panose="02010600030101010101" pitchFamily="2" charset="-122"/>
                <a:ea typeface="宋体" panose="02010600030101010101" pitchFamily="2" charset="-122"/>
                <a:cs typeface="宋体" panose="02010600030101010101" pitchFamily="2" charset="-122"/>
              </a:rPr>
              <a:t>1.1.户数规模预计：根据息烽县实际情况，城镇化率的逐渐增加，相对于农村人口将处于逐渐下降的趋势，使用自然增长率测算人口规模在本次宅基地规划中操作性不强，按照《中华人民共和国户口登记条例》必须满18周岁且经济独立才有分户权力，因大部分农村分户为农村男性结婚，且男性法定结婚年龄为</a:t>
            </a:r>
            <a:r>
              <a:rPr lang="en-US" altLang="zh-CN" b="1" dirty="0">
                <a:solidFill>
                  <a:schemeClr val="tx1">
                    <a:lumMod val="75000"/>
                    <a:lumOff val="25000"/>
                  </a:schemeClr>
                </a:solidFill>
                <a:latin typeface="宋体" panose="02010600030101010101" pitchFamily="2" charset="-122"/>
                <a:ea typeface="宋体" panose="02010600030101010101" pitchFamily="2" charset="-122"/>
                <a:cs typeface="宋体" panose="02010600030101010101" pitchFamily="2" charset="-122"/>
              </a:rPr>
              <a:t>22</a:t>
            </a:r>
            <a:r>
              <a:rPr lang="zh-CN" altLang="en-US" b="1" dirty="0">
                <a:solidFill>
                  <a:schemeClr val="tx1">
                    <a:lumMod val="75000"/>
                    <a:lumOff val="25000"/>
                  </a:schemeClr>
                </a:solidFill>
                <a:latin typeface="宋体" panose="02010600030101010101" pitchFamily="2" charset="-122"/>
                <a:ea typeface="宋体" panose="02010600030101010101" pitchFamily="2" charset="-122"/>
                <a:cs typeface="宋体" panose="02010600030101010101" pitchFamily="2" charset="-122"/>
              </a:rPr>
              <a:t>周岁，故2035年预测人口户籍为现状户数+预计分家户数，规模预测考虑到一般独生子女不分户的情况，根据2015年中国人口调查数据，中国独生子女大约占比为10%，结合现场踏勘情况，农村6-22周岁男性继承宅基地占比为</a:t>
            </a:r>
            <a:r>
              <a:rPr lang="en-US" altLang="zh-CN" b="1" dirty="0">
                <a:solidFill>
                  <a:schemeClr val="tx1">
                    <a:lumMod val="75000"/>
                    <a:lumOff val="25000"/>
                  </a:schemeClr>
                </a:solidFill>
                <a:latin typeface="宋体" panose="02010600030101010101" pitchFamily="2" charset="-122"/>
                <a:ea typeface="宋体" panose="02010600030101010101" pitchFamily="2" charset="-122"/>
                <a:cs typeface="宋体" panose="02010600030101010101" pitchFamily="2" charset="-122"/>
              </a:rPr>
              <a:t>40%</a:t>
            </a:r>
            <a:r>
              <a:rPr lang="zh-CN" altLang="en-US" b="1" dirty="0">
                <a:solidFill>
                  <a:schemeClr val="tx1">
                    <a:lumMod val="75000"/>
                    <a:lumOff val="25000"/>
                  </a:schemeClr>
                </a:solidFill>
                <a:latin typeface="宋体" panose="02010600030101010101" pitchFamily="2" charset="-122"/>
                <a:ea typeface="宋体" panose="02010600030101010101" pitchFamily="2" charset="-122"/>
                <a:cs typeface="宋体" panose="02010600030101010101" pitchFamily="2" charset="-122"/>
              </a:rPr>
              <a:t>，分户占比为</a:t>
            </a:r>
            <a:r>
              <a:rPr lang="en-US" altLang="zh-CN" b="1" dirty="0">
                <a:solidFill>
                  <a:schemeClr val="tx1">
                    <a:lumMod val="75000"/>
                    <a:lumOff val="25000"/>
                  </a:schemeClr>
                </a:solidFill>
                <a:latin typeface="宋体" panose="02010600030101010101" pitchFamily="2" charset="-122"/>
                <a:ea typeface="宋体" panose="02010600030101010101" pitchFamily="2" charset="-122"/>
                <a:cs typeface="宋体" panose="02010600030101010101" pitchFamily="2" charset="-122"/>
              </a:rPr>
              <a:t>6</a:t>
            </a:r>
            <a:r>
              <a:rPr lang="en-US" altLang="zh-CN" b="1" dirty="0">
                <a:solidFill>
                  <a:schemeClr val="tx1">
                    <a:lumMod val="75000"/>
                    <a:lumOff val="25000"/>
                  </a:schemeClr>
                </a:solidFill>
                <a:latin typeface="宋体" panose="02010600030101010101" pitchFamily="2" charset="-122"/>
                <a:ea typeface="宋体" panose="02010600030101010101" pitchFamily="2" charset="-122"/>
                <a:cs typeface="宋体" panose="02010600030101010101" pitchFamily="2" charset="-122"/>
              </a:rPr>
              <a:t>0</a:t>
            </a:r>
            <a:r>
              <a:rPr lang="en-US" altLang="zh-CN" b="1" dirty="0">
                <a:solidFill>
                  <a:schemeClr val="tx1">
                    <a:lumMod val="75000"/>
                    <a:lumOff val="25000"/>
                  </a:schemeClr>
                </a:solidFill>
                <a:latin typeface="宋体" panose="02010600030101010101" pitchFamily="2" charset="-122"/>
                <a:ea typeface="宋体" panose="02010600030101010101" pitchFamily="2" charset="-122"/>
                <a:cs typeface="宋体" panose="02010600030101010101" pitchFamily="2" charset="-122"/>
              </a:rPr>
              <a:t>%</a:t>
            </a:r>
            <a:r>
              <a:rPr lang="zh-CN" altLang="en-US" b="1" dirty="0">
                <a:solidFill>
                  <a:schemeClr val="tx1">
                    <a:lumMod val="75000"/>
                    <a:lumOff val="25000"/>
                  </a:schemeClr>
                </a:solidFill>
                <a:latin typeface="宋体" panose="02010600030101010101" pitchFamily="2" charset="-122"/>
                <a:ea typeface="宋体" panose="02010600030101010101" pitchFamily="2" charset="-122"/>
                <a:cs typeface="宋体" panose="02010600030101010101" pitchFamily="2" charset="-122"/>
              </a:rPr>
              <a:t>。按</a:t>
            </a:r>
            <a:r>
              <a:rPr lang="zh-CN" altLang="en-US" b="1" dirty="0">
                <a:solidFill>
                  <a:schemeClr val="tx1">
                    <a:lumMod val="75000"/>
                    <a:lumOff val="25000"/>
                  </a:schemeClr>
                </a:solidFill>
                <a:latin typeface="宋体" panose="02010600030101010101" pitchFamily="2" charset="-122"/>
                <a:ea typeface="宋体" panose="02010600030101010101" pitchFamily="2" charset="-122"/>
                <a:cs typeface="宋体" panose="02010600030101010101" pitchFamily="2" charset="-122"/>
                <a:sym typeface="+mn-ea"/>
              </a:rPr>
              <a:t>农村6-22周岁男性</a:t>
            </a:r>
            <a:r>
              <a:rPr lang="zh-CN" altLang="en-US" b="1" dirty="0">
                <a:solidFill>
                  <a:schemeClr val="tx1">
                    <a:lumMod val="75000"/>
                    <a:lumOff val="25000"/>
                  </a:schemeClr>
                </a:solidFill>
                <a:latin typeface="宋体" panose="02010600030101010101" pitchFamily="2" charset="-122"/>
                <a:ea typeface="宋体" panose="02010600030101010101" pitchFamily="2" charset="-122"/>
                <a:cs typeface="宋体" panose="02010600030101010101" pitchFamily="2" charset="-122"/>
              </a:rPr>
              <a:t>村民人口数据的</a:t>
            </a:r>
            <a:r>
              <a:rPr lang="en-US" altLang="zh-CN" b="1" dirty="0">
                <a:solidFill>
                  <a:schemeClr val="tx1">
                    <a:lumMod val="75000"/>
                    <a:lumOff val="25000"/>
                  </a:schemeClr>
                </a:solidFill>
                <a:latin typeface="宋体" panose="02010600030101010101" pitchFamily="2" charset="-122"/>
                <a:ea typeface="宋体" panose="02010600030101010101" pitchFamily="2" charset="-122"/>
                <a:cs typeface="宋体" panose="02010600030101010101" pitchFamily="2" charset="-122"/>
              </a:rPr>
              <a:t>60%</a:t>
            </a:r>
            <a:r>
              <a:rPr lang="zh-CN" altLang="en-US" b="1" dirty="0">
                <a:solidFill>
                  <a:schemeClr val="tx1">
                    <a:lumMod val="75000"/>
                    <a:lumOff val="25000"/>
                  </a:schemeClr>
                </a:solidFill>
                <a:latin typeface="宋体" panose="02010600030101010101" pitchFamily="2" charset="-122"/>
                <a:ea typeface="宋体" panose="02010600030101010101" pitchFamily="2" charset="-122"/>
                <a:cs typeface="宋体" panose="02010600030101010101" pitchFamily="2" charset="-122"/>
              </a:rPr>
              <a:t>与现状需要建房户数</a:t>
            </a:r>
            <a:r>
              <a:rPr lang="zh-CN" altLang="en-US" b="1" dirty="0">
                <a:solidFill>
                  <a:schemeClr val="tx1">
                    <a:lumMod val="75000"/>
                    <a:lumOff val="25000"/>
                  </a:schemeClr>
                </a:solidFill>
                <a:latin typeface="宋体" panose="02010600030101010101" pitchFamily="2" charset="-122"/>
                <a:ea typeface="宋体" panose="02010600030101010101" pitchFamily="2" charset="-122"/>
                <a:cs typeface="宋体" panose="02010600030101010101" pitchFamily="2" charset="-122"/>
              </a:rPr>
              <a:t>之和，来确定新增户数，新增宅基地共需用地规模可见下表：</a:t>
            </a:r>
            <a:endParaRPr lang="zh-CN" altLang="en-US" b="1" dirty="0">
              <a:solidFill>
                <a:schemeClr val="tx1">
                  <a:lumMod val="75000"/>
                  <a:lumOff val="25000"/>
                </a:schemeClr>
              </a:solidFill>
              <a:latin typeface="宋体" panose="02010600030101010101" pitchFamily="2" charset="-122"/>
              <a:ea typeface="宋体" panose="02010600030101010101" pitchFamily="2" charset="-122"/>
              <a:cs typeface="宋体" panose="02010600030101010101" pitchFamily="2" charset="-122"/>
            </a:endParaRPr>
          </a:p>
        </p:txBody>
      </p:sp>
      <p:sp>
        <p:nvSpPr>
          <p:cNvPr id="10" name="TextBox 6"/>
          <p:cNvSpPr txBox="1"/>
          <p:nvPr/>
        </p:nvSpPr>
        <p:spPr>
          <a:xfrm>
            <a:off x="1739900" y="7219315"/>
            <a:ext cx="6842125" cy="373380"/>
          </a:xfrm>
          <a:prstGeom prst="rect">
            <a:avLst/>
          </a:prstGeom>
          <a:noFill/>
        </p:spPr>
        <p:txBody>
          <a:bodyPr wrap="square" lIns="71843" tIns="0" rIns="71843" bIns="0" rtlCol="0" anchor="t">
            <a:spAutoFit/>
          </a:bodyPr>
          <a:p>
            <a:pPr>
              <a:lnSpc>
                <a:spcPct val="135000"/>
              </a:lnSpc>
              <a:buClr>
                <a:srgbClr val="00B0F0"/>
              </a:buClr>
            </a:pPr>
            <a:r>
              <a:rPr lang="zh-CN" altLang="en-US" b="1" dirty="0">
                <a:solidFill>
                  <a:schemeClr val="tx1">
                    <a:lumMod val="75000"/>
                    <a:lumOff val="25000"/>
                  </a:schemeClr>
                </a:solidFill>
                <a:latin typeface="宋体" panose="02010600030101010101" pitchFamily="2" charset="-122"/>
                <a:ea typeface="宋体" panose="02010600030101010101" pitchFamily="2" charset="-122"/>
                <a:cs typeface="宋体" panose="02010600030101010101" pitchFamily="2" charset="-122"/>
              </a:rPr>
              <a:t>预计新增总户数=在分家情况下预计新增户数+现状需要建房户数</a:t>
            </a:r>
            <a:endParaRPr lang="zh-CN" altLang="en-US" b="1" dirty="0">
              <a:solidFill>
                <a:schemeClr val="tx1">
                  <a:lumMod val="75000"/>
                  <a:lumOff val="25000"/>
                </a:schemeClr>
              </a:solidFill>
              <a:latin typeface="宋体" panose="02010600030101010101" pitchFamily="2" charset="-122"/>
              <a:ea typeface="宋体" panose="02010600030101010101" pitchFamily="2" charset="-122"/>
              <a:cs typeface="宋体" panose="02010600030101010101" pitchFamily="2" charset="-122"/>
            </a:endParaRPr>
          </a:p>
        </p:txBody>
      </p:sp>
      <p:graphicFrame>
        <p:nvGraphicFramePr>
          <p:cNvPr id="17" name="表格 16"/>
          <p:cNvGraphicFramePr/>
          <p:nvPr>
            <p:custDataLst>
              <p:tags r:id="rId1"/>
            </p:custDataLst>
          </p:nvPr>
        </p:nvGraphicFramePr>
        <p:xfrm>
          <a:off x="1739265" y="5514340"/>
          <a:ext cx="12623800" cy="1594485"/>
        </p:xfrm>
        <a:graphic>
          <a:graphicData uri="http://schemas.openxmlformats.org/drawingml/2006/table">
            <a:tbl>
              <a:tblPr firstRow="1" bandRow="1">
                <a:tableStyleId>{5940675A-B579-460E-94D1-54222C63F5DA}</a:tableStyleId>
              </a:tblPr>
              <a:tblGrid>
                <a:gridCol w="2221230"/>
                <a:gridCol w="2539365"/>
                <a:gridCol w="2227580"/>
                <a:gridCol w="1990725"/>
                <a:gridCol w="3644900"/>
              </a:tblGrid>
              <a:tr h="932815">
                <a:tc>
                  <a:txBody>
                    <a:bodyPr/>
                    <a:p>
                      <a:pPr indent="0" algn="ctr">
                        <a:buNone/>
                      </a:pPr>
                      <a:r>
                        <a:rPr lang="en-US" sz="1800" b="1">
                          <a:latin typeface="宋体" panose="02010600030101010101" pitchFamily="2" charset="-122"/>
                          <a:ea typeface="宋体" panose="02010600030101010101" pitchFamily="2" charset="-122"/>
                          <a:cs typeface="宋体" panose="02010600030101010101" pitchFamily="2" charset="-122"/>
                        </a:rPr>
                        <a:t>现状6-22</a:t>
                      </a:r>
                      <a:r>
                        <a:rPr lang="zh-CN" altLang="en-US" sz="1800" b="1">
                          <a:latin typeface="宋体" panose="02010600030101010101" pitchFamily="2" charset="-122"/>
                          <a:ea typeface="宋体" panose="02010600030101010101" pitchFamily="2" charset="-122"/>
                          <a:cs typeface="宋体" panose="02010600030101010101" pitchFamily="2" charset="-122"/>
                        </a:rPr>
                        <a:t>周</a:t>
                      </a:r>
                      <a:r>
                        <a:rPr lang="en-US" sz="1800" b="1">
                          <a:latin typeface="宋体" panose="02010600030101010101" pitchFamily="2" charset="-122"/>
                          <a:ea typeface="宋体" panose="02010600030101010101" pitchFamily="2" charset="-122"/>
                          <a:cs typeface="宋体" panose="02010600030101010101" pitchFamily="2" charset="-122"/>
                        </a:rPr>
                        <a:t>岁男性人口（人）</a:t>
                      </a:r>
                      <a:endParaRPr lang="en-US" altLang="en-US" sz="1800" b="1">
                        <a:latin typeface="宋体" panose="02010600030101010101" pitchFamily="2" charset="-122"/>
                        <a:ea typeface="宋体" panose="02010600030101010101" pitchFamily="2" charset="-122"/>
                        <a:cs typeface="宋体" panose="02010600030101010101" pitchFamily="2" charset="-122"/>
                      </a:endParaRPr>
                    </a:p>
                  </a:txBody>
                  <a:tcPr marL="9525" marR="9525" marT="9525"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800" b="1">
                          <a:latin typeface="宋体" panose="02010600030101010101" pitchFamily="2" charset="-122"/>
                          <a:ea typeface="宋体" panose="02010600030101010101" pitchFamily="2" charset="-122"/>
                          <a:cs typeface="宋体" panose="02010600030101010101" pitchFamily="2" charset="-122"/>
                        </a:rPr>
                        <a:t>在分家情况下预计新增户数（户）</a:t>
                      </a:r>
                      <a:endParaRPr lang="en-US" altLang="en-US" sz="1800" b="1">
                        <a:latin typeface="宋体" panose="02010600030101010101" pitchFamily="2" charset="-122"/>
                        <a:ea typeface="宋体" panose="02010600030101010101" pitchFamily="2" charset="-122"/>
                        <a:cs typeface="宋体" panose="02010600030101010101" pitchFamily="2" charset="-122"/>
                      </a:endParaRPr>
                    </a:p>
                  </a:txBody>
                  <a:tcPr marL="9525" marR="9525" marT="9525"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800" b="1">
                          <a:latin typeface="宋体" panose="02010600030101010101" pitchFamily="2" charset="-122"/>
                          <a:ea typeface="宋体" panose="02010600030101010101" pitchFamily="2" charset="-122"/>
                          <a:cs typeface="宋体" panose="02010600030101010101" pitchFamily="2" charset="-122"/>
                        </a:rPr>
                        <a:t>现状需要建房户数（户）</a:t>
                      </a:r>
                      <a:endParaRPr lang="en-US" altLang="en-US" sz="1800" b="1">
                        <a:latin typeface="宋体" panose="02010600030101010101" pitchFamily="2" charset="-122"/>
                        <a:ea typeface="宋体" panose="02010600030101010101" pitchFamily="2" charset="-122"/>
                        <a:cs typeface="宋体" panose="02010600030101010101" pitchFamily="2" charset="-122"/>
                      </a:endParaRPr>
                    </a:p>
                  </a:txBody>
                  <a:tcPr marL="9525" marR="9525" marT="9525"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800" b="1">
                          <a:latin typeface="宋体" panose="02010600030101010101" pitchFamily="2" charset="-122"/>
                          <a:ea typeface="宋体" panose="02010600030101010101" pitchFamily="2" charset="-122"/>
                          <a:cs typeface="宋体" panose="02010600030101010101" pitchFamily="2" charset="-122"/>
                        </a:rPr>
                        <a:t>户均农村宅基地面积</a:t>
                      </a:r>
                      <a:endParaRPr lang="en-US" altLang="en-US" sz="1800" b="1">
                        <a:latin typeface="宋体" panose="02010600030101010101" pitchFamily="2" charset="-122"/>
                        <a:ea typeface="宋体" panose="02010600030101010101" pitchFamily="2" charset="-122"/>
                        <a:cs typeface="宋体" panose="02010600030101010101" pitchFamily="2" charset="-122"/>
                      </a:endParaRPr>
                    </a:p>
                  </a:txBody>
                  <a:tcPr marL="9525" marR="9525" marT="9525"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800" b="1">
                          <a:latin typeface="宋体" panose="02010600030101010101" pitchFamily="2" charset="-122"/>
                          <a:ea typeface="宋体" panose="02010600030101010101" pitchFamily="2" charset="-122"/>
                          <a:cs typeface="宋体" panose="02010600030101010101" pitchFamily="2" charset="-122"/>
                        </a:rPr>
                        <a:t>以户定地规划建设新增用地规模（平方米）</a:t>
                      </a:r>
                      <a:endParaRPr lang="en-US" altLang="en-US" sz="1800" b="1">
                        <a:latin typeface="宋体" panose="02010600030101010101" pitchFamily="2" charset="-122"/>
                        <a:ea typeface="宋体" panose="02010600030101010101" pitchFamily="2" charset="-122"/>
                        <a:cs typeface="宋体" panose="02010600030101010101" pitchFamily="2" charset="-122"/>
                      </a:endParaRPr>
                    </a:p>
                  </a:txBody>
                  <a:tcPr marL="9525" marR="9525" marT="9525"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661670">
                <a:tc>
                  <a:txBody>
                    <a:bodyPr/>
                    <a:p>
                      <a:pPr indent="0" algn="ctr">
                        <a:buNone/>
                      </a:pPr>
                      <a:r>
                        <a:rPr lang="en-US" sz="1800" b="1">
                          <a:latin typeface="宋体" panose="02010600030101010101" pitchFamily="2" charset="-122"/>
                          <a:ea typeface="宋体" panose="02010600030101010101" pitchFamily="2" charset="-122"/>
                          <a:cs typeface="宋体" panose="02010600030101010101" pitchFamily="2" charset="-122"/>
                        </a:rPr>
                        <a:t>208</a:t>
                      </a:r>
                      <a:endParaRPr lang="en-US" altLang="en-US" sz="1800" b="1">
                        <a:latin typeface="宋体" panose="02010600030101010101" pitchFamily="2" charset="-122"/>
                        <a:ea typeface="宋体" panose="02010600030101010101" pitchFamily="2" charset="-122"/>
                        <a:cs typeface="宋体" panose="02010600030101010101" pitchFamily="2" charset="-122"/>
                      </a:endParaRPr>
                    </a:p>
                  </a:txBody>
                  <a:tcPr marL="9525" marR="9525" marT="9525"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800" b="1">
                          <a:latin typeface="宋体" panose="02010600030101010101" pitchFamily="2" charset="-122"/>
                          <a:ea typeface="宋体" panose="02010600030101010101" pitchFamily="2" charset="-122"/>
                          <a:cs typeface="宋体" panose="02010600030101010101" pitchFamily="2" charset="-122"/>
                        </a:rPr>
                        <a:t>125</a:t>
                      </a:r>
                      <a:endParaRPr lang="en-US" altLang="en-US" sz="1800" b="1">
                        <a:latin typeface="宋体" panose="02010600030101010101" pitchFamily="2" charset="-122"/>
                        <a:ea typeface="宋体" panose="02010600030101010101" pitchFamily="2" charset="-122"/>
                        <a:cs typeface="宋体" panose="02010600030101010101" pitchFamily="2" charset="-122"/>
                      </a:endParaRPr>
                    </a:p>
                  </a:txBody>
                  <a:tcPr marL="9525" marR="9525" marT="9525"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800" b="1">
                          <a:latin typeface="宋体" panose="02010600030101010101" pitchFamily="2" charset="-122"/>
                          <a:ea typeface="宋体" panose="02010600030101010101" pitchFamily="2" charset="-122"/>
                          <a:cs typeface="宋体" panose="02010600030101010101" pitchFamily="2" charset="-122"/>
                        </a:rPr>
                        <a:t>0</a:t>
                      </a:r>
                      <a:endParaRPr lang="en-US" altLang="en-US" sz="1800" b="1">
                        <a:latin typeface="宋体" panose="02010600030101010101" pitchFamily="2" charset="-122"/>
                        <a:ea typeface="宋体" panose="02010600030101010101" pitchFamily="2" charset="-122"/>
                        <a:cs typeface="宋体" panose="02010600030101010101" pitchFamily="2" charset="-122"/>
                      </a:endParaRPr>
                    </a:p>
                  </a:txBody>
                  <a:tcPr marL="9525" marR="9525" marT="9525"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800" b="1">
                          <a:latin typeface="宋体" panose="02010600030101010101" pitchFamily="2" charset="-122"/>
                          <a:ea typeface="宋体" panose="02010600030101010101" pitchFamily="2" charset="-122"/>
                          <a:cs typeface="宋体" panose="02010600030101010101" pitchFamily="2" charset="-122"/>
                        </a:rPr>
                        <a:t>200㎡/户</a:t>
                      </a:r>
                      <a:endParaRPr lang="en-US" altLang="en-US" sz="1800" b="1">
                        <a:latin typeface="宋体" panose="02010600030101010101" pitchFamily="2" charset="-122"/>
                        <a:ea typeface="宋体" panose="02010600030101010101" pitchFamily="2" charset="-122"/>
                        <a:cs typeface="宋体" panose="02010600030101010101" pitchFamily="2" charset="-122"/>
                      </a:endParaRPr>
                    </a:p>
                  </a:txBody>
                  <a:tcPr marL="9525" marR="9525" marT="9525"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800" b="1">
                          <a:latin typeface="宋体" panose="02010600030101010101" pitchFamily="2" charset="-122"/>
                          <a:ea typeface="宋体" panose="02010600030101010101" pitchFamily="2" charset="-122"/>
                          <a:cs typeface="宋体" panose="02010600030101010101" pitchFamily="2" charset="-122"/>
                        </a:rPr>
                        <a:t>25000</a:t>
                      </a:r>
                      <a:endParaRPr lang="en-US" altLang="en-US" sz="1800" b="1">
                        <a:latin typeface="宋体" panose="02010600030101010101" pitchFamily="2" charset="-122"/>
                        <a:ea typeface="宋体" panose="02010600030101010101" pitchFamily="2" charset="-122"/>
                        <a:cs typeface="宋体" panose="02010600030101010101" pitchFamily="2" charset="-122"/>
                      </a:endParaRPr>
                    </a:p>
                  </a:txBody>
                  <a:tcPr marL="9525" marR="9525" marT="9525"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sp>
        <p:nvSpPr>
          <p:cNvPr id="2" name="矩形 1"/>
          <p:cNvSpPr/>
          <p:nvPr/>
        </p:nvSpPr>
        <p:spPr>
          <a:xfrm>
            <a:off x="-8890" y="553720"/>
            <a:ext cx="15128240" cy="76200"/>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 name="矩形 2"/>
          <p:cNvSpPr/>
          <p:nvPr/>
        </p:nvSpPr>
        <p:spPr>
          <a:xfrm>
            <a:off x="-8890" y="10252075"/>
            <a:ext cx="15128875" cy="447040"/>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 name="文本框 3"/>
          <p:cNvSpPr txBox="1"/>
          <p:nvPr/>
        </p:nvSpPr>
        <p:spPr>
          <a:xfrm>
            <a:off x="10389691" y="10252894"/>
            <a:ext cx="4302676" cy="434340"/>
          </a:xfrm>
          <a:prstGeom prst="rect">
            <a:avLst/>
          </a:prstGeom>
          <a:noFill/>
        </p:spPr>
        <p:txBody>
          <a:bodyPr wrap="square" rtlCol="0">
            <a:spAutoFit/>
          </a:bodyPr>
          <a:p>
            <a:pPr algn="dist"/>
            <a:r>
              <a:rPr lang="zh-CN" altLang="en-US" sz="2230" dirty="0">
                <a:solidFill>
                  <a:schemeClr val="tx1"/>
                </a:solidFill>
                <a:effectLst>
                  <a:outerShdw blurRad="38100" dist="19050" dir="2700000" algn="tl" rotWithShape="0">
                    <a:schemeClr val="dk1">
                      <a:alpha val="40000"/>
                    </a:schemeClr>
                  </a:outerShdw>
                </a:effectLst>
                <a:latin typeface="方正粗黑宋简体" panose="02000000000000000000" charset="-122"/>
                <a:ea typeface="方正粗黑宋简体" panose="02000000000000000000" charset="-122"/>
                <a:cs typeface="方正粗黑宋简体" panose="02000000000000000000" charset="-122"/>
              </a:rPr>
              <a:t>贵阳市建筑设计院有限公司</a:t>
            </a:r>
            <a:endParaRPr lang="zh-CN" altLang="en-US" sz="2230" dirty="0">
              <a:solidFill>
                <a:schemeClr val="tx1"/>
              </a:solidFill>
              <a:effectLst>
                <a:outerShdw blurRad="38100" dist="19050" dir="2700000" algn="tl" rotWithShape="0">
                  <a:schemeClr val="dk1">
                    <a:alpha val="40000"/>
                  </a:schemeClr>
                </a:outerShdw>
              </a:effectLst>
              <a:latin typeface="方正粗黑宋简体" panose="02000000000000000000" charset="-122"/>
              <a:ea typeface="方正粗黑宋简体" panose="02000000000000000000" charset="-122"/>
              <a:cs typeface="方正粗黑宋简体" panose="02000000000000000000" charset="-122"/>
            </a:endParaRPr>
          </a:p>
        </p:txBody>
      </p:sp>
      <p:sp>
        <p:nvSpPr>
          <p:cNvPr id="5" name="文本框 4"/>
          <p:cNvSpPr txBox="1"/>
          <p:nvPr/>
        </p:nvSpPr>
        <p:spPr>
          <a:xfrm>
            <a:off x="851535" y="112395"/>
            <a:ext cx="7447915" cy="434340"/>
          </a:xfrm>
          <a:prstGeom prst="rect">
            <a:avLst/>
          </a:prstGeom>
          <a:noFill/>
        </p:spPr>
        <p:txBody>
          <a:bodyPr wrap="square" rtlCol="0">
            <a:spAutoFit/>
          </a:bodyPr>
          <a:p>
            <a:pPr algn="dist"/>
            <a:r>
              <a:rPr lang="zh-CN" altLang="en-US" sz="2230" dirty="0">
                <a:solidFill>
                  <a:schemeClr val="accent6">
                    <a:lumMod val="75000"/>
                  </a:schemeClr>
                </a:solidFill>
                <a:effectLst>
                  <a:outerShdw blurRad="38100" dist="19050" dir="2700000" algn="tl" rotWithShape="0">
                    <a:schemeClr val="dk1">
                      <a:alpha val="40000"/>
                    </a:schemeClr>
                  </a:outerShdw>
                </a:effectLst>
                <a:latin typeface="方正粗黑宋简体" panose="02000000000000000000" charset="-122"/>
                <a:ea typeface="方正粗黑宋简体" panose="02000000000000000000" charset="-122"/>
                <a:cs typeface="方正粗黑宋简体" panose="02000000000000000000" charset="-122"/>
              </a:rPr>
              <a:t>息烽县小寨坝镇潮水村村庄规划</a:t>
            </a:r>
            <a:r>
              <a:rPr lang="en-US" altLang="zh-CN" sz="2230" dirty="0">
                <a:solidFill>
                  <a:schemeClr val="accent6">
                    <a:lumMod val="75000"/>
                  </a:schemeClr>
                </a:solidFill>
                <a:effectLst>
                  <a:outerShdw blurRad="38100" dist="19050" dir="2700000" algn="tl" rotWithShape="0">
                    <a:schemeClr val="dk1">
                      <a:alpha val="40000"/>
                    </a:schemeClr>
                  </a:outerShdw>
                </a:effectLst>
                <a:latin typeface="方正粗黑宋简体" panose="02000000000000000000" charset="-122"/>
                <a:ea typeface="方正粗黑宋简体" panose="02000000000000000000" charset="-122"/>
                <a:cs typeface="方正粗黑宋简体" panose="02000000000000000000" charset="-122"/>
              </a:rPr>
              <a:t>--</a:t>
            </a:r>
            <a:r>
              <a:rPr lang="zh-CN" altLang="en-US" sz="2230" dirty="0">
                <a:solidFill>
                  <a:schemeClr val="accent6">
                    <a:lumMod val="75000"/>
                  </a:schemeClr>
                </a:solidFill>
                <a:effectLst>
                  <a:outerShdw blurRad="38100" dist="19050" dir="2700000" algn="tl" rotWithShape="0">
                    <a:schemeClr val="dk1">
                      <a:alpha val="40000"/>
                    </a:schemeClr>
                  </a:outerShdw>
                </a:effectLst>
                <a:latin typeface="方正粗黑宋简体" panose="02000000000000000000" charset="-122"/>
                <a:ea typeface="方正粗黑宋简体" panose="02000000000000000000" charset="-122"/>
                <a:cs typeface="方正粗黑宋简体" panose="02000000000000000000" charset="-122"/>
              </a:rPr>
              <a:t>补充编制宅基地规划</a:t>
            </a:r>
            <a:endParaRPr lang="zh-CN" altLang="en-US" sz="2230" dirty="0">
              <a:solidFill>
                <a:schemeClr val="accent6">
                  <a:lumMod val="75000"/>
                </a:schemeClr>
              </a:solidFill>
              <a:effectLst>
                <a:outerShdw blurRad="38100" dist="19050" dir="2700000" algn="tl" rotWithShape="0">
                  <a:schemeClr val="dk1">
                    <a:alpha val="40000"/>
                  </a:schemeClr>
                </a:outerShdw>
              </a:effectLst>
              <a:latin typeface="方正粗黑宋简体" panose="02000000000000000000" charset="-122"/>
              <a:ea typeface="方正粗黑宋简体" panose="02000000000000000000" charset="-122"/>
              <a:cs typeface="方正粗黑宋简体" panose="02000000000000000000" charset="-122"/>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 name="TextBox 6"/>
          <p:cNvSpPr txBox="1"/>
          <p:nvPr/>
        </p:nvSpPr>
        <p:spPr>
          <a:xfrm>
            <a:off x="1739900" y="961390"/>
            <a:ext cx="12644120" cy="747395"/>
          </a:xfrm>
          <a:prstGeom prst="rect">
            <a:avLst/>
          </a:prstGeom>
          <a:noFill/>
        </p:spPr>
        <p:txBody>
          <a:bodyPr wrap="square" lIns="71843" tIns="0" rIns="71843" bIns="0" rtlCol="0" anchor="t">
            <a:spAutoFit/>
          </a:bodyPr>
          <a:p>
            <a:pPr>
              <a:lnSpc>
                <a:spcPct val="135000"/>
              </a:lnSpc>
              <a:buClr>
                <a:srgbClr val="00B0F0"/>
              </a:buClr>
            </a:pPr>
            <a:r>
              <a:rPr lang="zh-CN" altLang="en-US" b="1" dirty="0">
                <a:solidFill>
                  <a:schemeClr val="tx1">
                    <a:lumMod val="75000"/>
                    <a:lumOff val="25000"/>
                  </a:schemeClr>
                </a:solidFill>
                <a:latin typeface="宋体" panose="02010600030101010101" pitchFamily="2" charset="-122"/>
                <a:ea typeface="宋体" panose="02010600030101010101" pitchFamily="2" charset="-122"/>
                <a:cs typeface="宋体" panose="02010600030101010101" pitchFamily="2" charset="-122"/>
              </a:rPr>
              <a:t>分村民组规划户数如下表：</a:t>
            </a:r>
            <a:endParaRPr lang="zh-CN" altLang="en-US" b="1" dirty="0">
              <a:solidFill>
                <a:schemeClr val="tx1">
                  <a:lumMod val="75000"/>
                  <a:lumOff val="25000"/>
                </a:schemeClr>
              </a:solidFill>
              <a:latin typeface="宋体" panose="02010600030101010101" pitchFamily="2" charset="-122"/>
              <a:ea typeface="宋体" panose="02010600030101010101" pitchFamily="2" charset="-122"/>
              <a:cs typeface="宋体" panose="02010600030101010101" pitchFamily="2" charset="-122"/>
            </a:endParaRPr>
          </a:p>
          <a:p>
            <a:pPr>
              <a:lnSpc>
                <a:spcPct val="135000"/>
              </a:lnSpc>
              <a:buClr>
                <a:srgbClr val="00B0F0"/>
              </a:buClr>
            </a:pPr>
            <a:r>
              <a:rPr lang="zh-CN" altLang="en-US" b="1" dirty="0">
                <a:solidFill>
                  <a:schemeClr val="tx1">
                    <a:lumMod val="75000"/>
                    <a:lumOff val="25000"/>
                  </a:schemeClr>
                </a:solidFill>
                <a:latin typeface="宋体" panose="02010600030101010101" pitchFamily="2" charset="-122"/>
                <a:ea typeface="宋体" panose="02010600030101010101" pitchFamily="2" charset="-122"/>
                <a:cs typeface="宋体" panose="02010600030101010101" pitchFamily="2" charset="-122"/>
              </a:rPr>
              <a:t>分村民组规划户数计算方法：规划户数=预计新增户数*（该村民组现状户数/该村总户数*100%）+现状户数。</a:t>
            </a:r>
            <a:endParaRPr lang="zh-CN" altLang="en-US" b="1" dirty="0">
              <a:solidFill>
                <a:schemeClr val="tx1">
                  <a:lumMod val="75000"/>
                  <a:lumOff val="25000"/>
                </a:schemeClr>
              </a:solidFill>
              <a:latin typeface="宋体" panose="02010600030101010101" pitchFamily="2" charset="-122"/>
              <a:ea typeface="宋体" panose="02010600030101010101" pitchFamily="2" charset="-122"/>
              <a:cs typeface="宋体" panose="02010600030101010101" pitchFamily="2" charset="-122"/>
            </a:endParaRPr>
          </a:p>
        </p:txBody>
      </p:sp>
      <p:graphicFrame>
        <p:nvGraphicFramePr>
          <p:cNvPr id="3" name="表格 2"/>
          <p:cNvGraphicFramePr/>
          <p:nvPr>
            <p:custDataLst>
              <p:tags r:id="rId1"/>
            </p:custDataLst>
          </p:nvPr>
        </p:nvGraphicFramePr>
        <p:xfrm>
          <a:off x="1851660" y="1870710"/>
          <a:ext cx="10659110" cy="4391660"/>
        </p:xfrm>
        <a:graphic>
          <a:graphicData uri="http://schemas.openxmlformats.org/drawingml/2006/table">
            <a:tbl>
              <a:tblPr firstRow="1" bandRow="1">
                <a:tableStyleId>{5940675A-B579-460E-94D1-54222C63F5DA}</a:tableStyleId>
              </a:tblPr>
              <a:tblGrid>
                <a:gridCol w="2856865"/>
                <a:gridCol w="2206625"/>
                <a:gridCol w="5595620"/>
              </a:tblGrid>
              <a:tr h="673735">
                <a:tc>
                  <a:txBody>
                    <a:bodyPr/>
                    <a:p>
                      <a:pPr indent="0" algn="ctr">
                        <a:buNone/>
                      </a:pPr>
                      <a:r>
                        <a:rPr lang="en-US" sz="1800" b="1">
                          <a:latin typeface="宋体" panose="02010600030101010101" pitchFamily="2" charset="-122"/>
                          <a:ea typeface="宋体" panose="02010600030101010101" pitchFamily="2" charset="-122"/>
                          <a:cs typeface="宋体" panose="02010600030101010101" pitchFamily="2" charset="-122"/>
                        </a:rPr>
                        <a:t>村民组名</a:t>
                      </a:r>
                      <a:endParaRPr lang="en-US" altLang="en-US" sz="18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800" b="1">
                          <a:latin typeface="宋体" panose="02010600030101010101" pitchFamily="2" charset="-122"/>
                          <a:ea typeface="宋体" panose="02010600030101010101" pitchFamily="2" charset="-122"/>
                          <a:cs typeface="宋体" panose="02010600030101010101" pitchFamily="2" charset="-122"/>
                        </a:rPr>
                        <a:t>现状户数（户）</a:t>
                      </a:r>
                      <a:endParaRPr lang="en-US" altLang="en-US" sz="18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800" b="1">
                          <a:latin typeface="宋体" panose="02010600030101010101" pitchFamily="2" charset="-122"/>
                          <a:ea typeface="宋体" panose="02010600030101010101" pitchFamily="2" charset="-122"/>
                          <a:cs typeface="宋体" panose="02010600030101010101" pitchFamily="2" charset="-122"/>
                        </a:rPr>
                        <a:t>规划户数（户）</a:t>
                      </a:r>
                      <a:endParaRPr lang="en-US" altLang="en-US" sz="18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467995">
                <a:tc>
                  <a:txBody>
                    <a:bodyPr/>
                    <a:p>
                      <a:pPr indent="0" algn="ctr">
                        <a:buNone/>
                      </a:pPr>
                      <a:r>
                        <a:rPr lang="en-US" sz="1800" b="1">
                          <a:latin typeface="宋体" panose="02010600030101010101" pitchFamily="2" charset="-122"/>
                          <a:ea typeface="宋体" panose="02010600030101010101" pitchFamily="2" charset="-122"/>
                          <a:cs typeface="宋体" panose="02010600030101010101" pitchFamily="2" charset="-122"/>
                        </a:rPr>
                        <a:t>石盆组</a:t>
                      </a:r>
                      <a:endParaRPr lang="en-US" altLang="en-US" sz="18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800" b="1">
                          <a:latin typeface="宋体" panose="02010600030101010101" pitchFamily="2" charset="-122"/>
                          <a:ea typeface="宋体" panose="02010600030101010101" pitchFamily="2" charset="-122"/>
                          <a:cs typeface="宋体" panose="02010600030101010101" pitchFamily="2" charset="-122"/>
                        </a:rPr>
                        <a:t>46</a:t>
                      </a:r>
                      <a:endParaRPr lang="en-US" altLang="en-US" sz="18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800" b="1">
                          <a:latin typeface="宋体" panose="02010600030101010101" pitchFamily="2" charset="-122"/>
                          <a:ea typeface="宋体" panose="02010600030101010101" pitchFamily="2" charset="-122"/>
                          <a:cs typeface="宋体" panose="02010600030101010101" pitchFamily="2" charset="-122"/>
                        </a:rPr>
                        <a:t>58</a:t>
                      </a:r>
                      <a:endParaRPr lang="en-US" sz="18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624840">
                <a:tc>
                  <a:txBody>
                    <a:bodyPr/>
                    <a:p>
                      <a:pPr indent="0" algn="ctr">
                        <a:buNone/>
                      </a:pPr>
                      <a:r>
                        <a:rPr lang="en-US" sz="1800" b="1">
                          <a:latin typeface="宋体" panose="02010600030101010101" pitchFamily="2" charset="-122"/>
                          <a:ea typeface="宋体" panose="02010600030101010101" pitchFamily="2" charset="-122"/>
                          <a:cs typeface="宋体" panose="02010600030101010101" pitchFamily="2" charset="-122"/>
                        </a:rPr>
                        <a:t>水流洞组</a:t>
                      </a:r>
                      <a:endParaRPr lang="en-US" altLang="en-US" sz="18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800" b="1">
                          <a:latin typeface="宋体" panose="02010600030101010101" pitchFamily="2" charset="-122"/>
                          <a:ea typeface="宋体" panose="02010600030101010101" pitchFamily="2" charset="-122"/>
                          <a:cs typeface="宋体" panose="02010600030101010101" pitchFamily="2" charset="-122"/>
                        </a:rPr>
                        <a:t>32</a:t>
                      </a:r>
                      <a:endParaRPr lang="en-US" altLang="en-US" sz="18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800" b="1">
                          <a:latin typeface="宋体" panose="02010600030101010101" pitchFamily="2" charset="-122"/>
                          <a:ea typeface="宋体" panose="02010600030101010101" pitchFamily="2" charset="-122"/>
                          <a:cs typeface="宋体" panose="02010600030101010101" pitchFamily="2" charset="-122"/>
                        </a:rPr>
                        <a:t>40</a:t>
                      </a:r>
                      <a:endParaRPr lang="en-US" sz="18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506730">
                <a:tc>
                  <a:txBody>
                    <a:bodyPr/>
                    <a:p>
                      <a:pPr indent="0" algn="ctr">
                        <a:buNone/>
                      </a:pPr>
                      <a:r>
                        <a:rPr lang="en-US" sz="1800" b="1">
                          <a:latin typeface="宋体" panose="02010600030101010101" pitchFamily="2" charset="-122"/>
                          <a:ea typeface="宋体" panose="02010600030101010101" pitchFamily="2" charset="-122"/>
                          <a:cs typeface="宋体" panose="02010600030101010101" pitchFamily="2" charset="-122"/>
                        </a:rPr>
                        <a:t>小桥组</a:t>
                      </a:r>
                      <a:endParaRPr lang="en-US" altLang="en-US" sz="18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800" b="1">
                          <a:latin typeface="宋体" panose="02010600030101010101" pitchFamily="2" charset="-122"/>
                          <a:ea typeface="宋体" panose="02010600030101010101" pitchFamily="2" charset="-122"/>
                          <a:cs typeface="宋体" panose="02010600030101010101" pitchFamily="2" charset="-122"/>
                        </a:rPr>
                        <a:t>82</a:t>
                      </a:r>
                      <a:endParaRPr lang="en-US" altLang="en-US" sz="18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800" b="1">
                          <a:latin typeface="宋体" panose="02010600030101010101" pitchFamily="2" charset="-122"/>
                          <a:ea typeface="宋体" panose="02010600030101010101" pitchFamily="2" charset="-122"/>
                          <a:cs typeface="宋体" panose="02010600030101010101" pitchFamily="2" charset="-122"/>
                        </a:rPr>
                        <a:t>103</a:t>
                      </a:r>
                      <a:endParaRPr lang="en-US" altLang="en-US" sz="18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548640">
                <a:tc>
                  <a:txBody>
                    <a:bodyPr/>
                    <a:p>
                      <a:pPr indent="0" algn="ctr">
                        <a:buNone/>
                      </a:pPr>
                      <a:r>
                        <a:rPr lang="en-US" sz="1800" b="1">
                          <a:latin typeface="宋体" panose="02010600030101010101" pitchFamily="2" charset="-122"/>
                          <a:ea typeface="宋体" panose="02010600030101010101" pitchFamily="2" charset="-122"/>
                          <a:cs typeface="宋体" panose="02010600030101010101" pitchFamily="2" charset="-122"/>
                        </a:rPr>
                        <a:t>上街组（街一组、街二组）</a:t>
                      </a:r>
                      <a:endParaRPr lang="en-US" altLang="en-US" sz="18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800" b="1">
                          <a:latin typeface="宋体" panose="02010600030101010101" pitchFamily="2" charset="-122"/>
                          <a:ea typeface="宋体" panose="02010600030101010101" pitchFamily="2" charset="-122"/>
                          <a:cs typeface="宋体" panose="02010600030101010101" pitchFamily="2" charset="-122"/>
                        </a:rPr>
                        <a:t>51</a:t>
                      </a:r>
                      <a:endParaRPr lang="en-US" altLang="en-US" sz="18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800" b="1">
                          <a:latin typeface="宋体" panose="02010600030101010101" pitchFamily="2" charset="-122"/>
                          <a:ea typeface="宋体" panose="02010600030101010101" pitchFamily="2" charset="-122"/>
                          <a:cs typeface="宋体" panose="02010600030101010101" pitchFamily="2" charset="-122"/>
                        </a:rPr>
                        <a:t>64</a:t>
                      </a:r>
                      <a:endParaRPr lang="en-US" sz="18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548640">
                <a:tc>
                  <a:txBody>
                    <a:bodyPr/>
                    <a:p>
                      <a:pPr indent="0" algn="ctr">
                        <a:buNone/>
                      </a:pPr>
                      <a:r>
                        <a:rPr lang="en-US" sz="1800" b="1">
                          <a:latin typeface="宋体" panose="02010600030101010101" pitchFamily="2" charset="-122"/>
                          <a:ea typeface="宋体" panose="02010600030101010101" pitchFamily="2" charset="-122"/>
                          <a:cs typeface="宋体" panose="02010600030101010101" pitchFamily="2" charset="-122"/>
                        </a:rPr>
                        <a:t>下街组（街三组、街四组）</a:t>
                      </a:r>
                      <a:endParaRPr lang="en-US" altLang="en-US" sz="18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800" b="1">
                          <a:latin typeface="宋体" panose="02010600030101010101" pitchFamily="2" charset="-122"/>
                          <a:ea typeface="宋体" panose="02010600030101010101" pitchFamily="2" charset="-122"/>
                          <a:cs typeface="宋体" panose="02010600030101010101" pitchFamily="2" charset="-122"/>
                        </a:rPr>
                        <a:t>62</a:t>
                      </a:r>
                      <a:endParaRPr lang="en-US" altLang="en-US" sz="18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800" b="1">
                          <a:latin typeface="宋体" panose="02010600030101010101" pitchFamily="2" charset="-122"/>
                          <a:ea typeface="宋体" panose="02010600030101010101" pitchFamily="2" charset="-122"/>
                          <a:cs typeface="宋体" panose="02010600030101010101" pitchFamily="2" charset="-122"/>
                        </a:rPr>
                        <a:t>78</a:t>
                      </a:r>
                      <a:endParaRPr lang="en-US" altLang="en-US" sz="18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514350">
                <a:tc>
                  <a:txBody>
                    <a:bodyPr/>
                    <a:p>
                      <a:pPr indent="0" algn="ctr">
                        <a:buNone/>
                      </a:pPr>
                      <a:r>
                        <a:rPr lang="en-US" sz="1800" b="1">
                          <a:latin typeface="宋体" panose="02010600030101010101" pitchFamily="2" charset="-122"/>
                          <a:ea typeface="宋体" panose="02010600030101010101" pitchFamily="2" charset="-122"/>
                          <a:cs typeface="宋体" panose="02010600030101010101" pitchFamily="2" charset="-122"/>
                        </a:rPr>
                        <a:t>何家坝组</a:t>
                      </a:r>
                      <a:endParaRPr lang="en-US" altLang="en-US" sz="18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800" b="1">
                          <a:latin typeface="宋体" panose="02010600030101010101" pitchFamily="2" charset="-122"/>
                          <a:ea typeface="宋体" panose="02010600030101010101" pitchFamily="2" charset="-122"/>
                          <a:cs typeface="宋体" panose="02010600030101010101" pitchFamily="2" charset="-122"/>
                        </a:rPr>
                        <a:t>117</a:t>
                      </a:r>
                      <a:endParaRPr lang="en-US" altLang="en-US" sz="18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800" b="1">
                          <a:latin typeface="宋体" panose="02010600030101010101" pitchFamily="2" charset="-122"/>
                          <a:ea typeface="宋体" panose="02010600030101010101" pitchFamily="2" charset="-122"/>
                          <a:cs typeface="宋体" panose="02010600030101010101" pitchFamily="2" charset="-122"/>
                        </a:rPr>
                        <a:t>120</a:t>
                      </a:r>
                      <a:endParaRPr lang="en-US" sz="18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506730">
                <a:tc>
                  <a:txBody>
                    <a:bodyPr/>
                    <a:p>
                      <a:pPr indent="0" algn="ctr">
                        <a:buNone/>
                      </a:pPr>
                      <a:r>
                        <a:rPr lang="en-US" sz="1800" b="1">
                          <a:latin typeface="宋体" panose="02010600030101010101" pitchFamily="2" charset="-122"/>
                          <a:ea typeface="宋体" panose="02010600030101010101" pitchFamily="2" charset="-122"/>
                          <a:cs typeface="宋体" panose="02010600030101010101" pitchFamily="2" charset="-122"/>
                        </a:rPr>
                        <a:t>总量</a:t>
                      </a:r>
                      <a:endParaRPr lang="en-US" altLang="en-US" sz="18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800" b="1">
                          <a:latin typeface="宋体" panose="02010600030101010101" pitchFamily="2" charset="-122"/>
                          <a:ea typeface="宋体" panose="02010600030101010101" pitchFamily="2" charset="-122"/>
                          <a:cs typeface="宋体" panose="02010600030101010101" pitchFamily="2" charset="-122"/>
                        </a:rPr>
                        <a:t>485</a:t>
                      </a:r>
                      <a:endParaRPr lang="en-US" altLang="en-US" sz="18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800" b="1">
                          <a:latin typeface="宋体" panose="02010600030101010101" pitchFamily="2" charset="-122"/>
                          <a:ea typeface="宋体" panose="02010600030101010101" pitchFamily="2" charset="-122"/>
                          <a:cs typeface="宋体" panose="02010600030101010101" pitchFamily="2" charset="-122"/>
                        </a:rPr>
                        <a:t>610</a:t>
                      </a:r>
                      <a:endParaRPr lang="en-US" sz="18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sp>
        <p:nvSpPr>
          <p:cNvPr id="4" name="TextBox 6"/>
          <p:cNvSpPr txBox="1"/>
          <p:nvPr/>
        </p:nvSpPr>
        <p:spPr>
          <a:xfrm>
            <a:off x="1744980" y="6305550"/>
            <a:ext cx="12644120" cy="747395"/>
          </a:xfrm>
          <a:prstGeom prst="rect">
            <a:avLst/>
          </a:prstGeom>
          <a:noFill/>
        </p:spPr>
        <p:txBody>
          <a:bodyPr wrap="square" lIns="71843" tIns="0" rIns="71843" bIns="0" rtlCol="0" anchor="t">
            <a:spAutoFit/>
          </a:bodyPr>
          <a:p>
            <a:pPr>
              <a:lnSpc>
                <a:spcPct val="135000"/>
              </a:lnSpc>
              <a:buClr>
                <a:srgbClr val="00B0F0"/>
              </a:buClr>
            </a:pPr>
            <a:r>
              <a:rPr lang="zh-CN" altLang="en-US" b="1" dirty="0">
                <a:solidFill>
                  <a:schemeClr val="tx1">
                    <a:lumMod val="75000"/>
                    <a:lumOff val="25000"/>
                  </a:schemeClr>
                </a:solidFill>
                <a:latin typeface="宋体" panose="02010600030101010101" pitchFamily="2" charset="-122"/>
                <a:ea typeface="宋体" panose="02010600030101010101" pitchFamily="2" charset="-122"/>
                <a:cs typeface="宋体" panose="02010600030101010101" pitchFamily="2" charset="-122"/>
              </a:rPr>
              <a:t>则潮水村2021年总户数485户。2021年-2035年预计将增加125户。</a:t>
            </a:r>
            <a:endParaRPr lang="zh-CN" altLang="en-US" b="1" dirty="0">
              <a:solidFill>
                <a:schemeClr val="tx1">
                  <a:lumMod val="75000"/>
                  <a:lumOff val="25000"/>
                </a:schemeClr>
              </a:solidFill>
              <a:latin typeface="宋体" panose="02010600030101010101" pitchFamily="2" charset="-122"/>
              <a:ea typeface="宋体" panose="02010600030101010101" pitchFamily="2" charset="-122"/>
              <a:cs typeface="宋体" panose="02010600030101010101" pitchFamily="2" charset="-122"/>
            </a:endParaRPr>
          </a:p>
          <a:p>
            <a:pPr>
              <a:lnSpc>
                <a:spcPct val="135000"/>
              </a:lnSpc>
              <a:buClr>
                <a:srgbClr val="00B0F0"/>
              </a:buClr>
            </a:pPr>
            <a:endParaRPr lang="zh-CN" altLang="en-US" b="1" dirty="0">
              <a:solidFill>
                <a:schemeClr val="tx1">
                  <a:lumMod val="75000"/>
                  <a:lumOff val="25000"/>
                </a:schemeClr>
              </a:solidFill>
              <a:latin typeface="宋体" panose="02010600030101010101" pitchFamily="2" charset="-122"/>
              <a:ea typeface="宋体" panose="02010600030101010101" pitchFamily="2" charset="-122"/>
              <a:cs typeface="宋体" panose="02010600030101010101" pitchFamily="2" charset="-122"/>
            </a:endParaRPr>
          </a:p>
        </p:txBody>
      </p:sp>
      <p:sp>
        <p:nvSpPr>
          <p:cNvPr id="5" name="TextBox 6"/>
          <p:cNvSpPr txBox="1"/>
          <p:nvPr/>
        </p:nvSpPr>
        <p:spPr>
          <a:xfrm>
            <a:off x="1744980" y="6683375"/>
            <a:ext cx="12644120" cy="2990215"/>
          </a:xfrm>
          <a:prstGeom prst="rect">
            <a:avLst/>
          </a:prstGeom>
          <a:noFill/>
        </p:spPr>
        <p:txBody>
          <a:bodyPr wrap="square" lIns="71843" tIns="0" rIns="71843" bIns="0" rtlCol="0" anchor="t">
            <a:spAutoFit/>
          </a:bodyPr>
          <a:p>
            <a:pPr>
              <a:lnSpc>
                <a:spcPct val="135000"/>
              </a:lnSpc>
              <a:buClr>
                <a:srgbClr val="00B0F0"/>
              </a:buClr>
            </a:pPr>
            <a:r>
              <a:rPr lang="zh-CN" altLang="en-US" b="1" dirty="0">
                <a:solidFill>
                  <a:schemeClr val="tx1">
                    <a:lumMod val="75000"/>
                    <a:lumOff val="25000"/>
                  </a:schemeClr>
                </a:solidFill>
                <a:latin typeface="宋体" panose="02010600030101010101" pitchFamily="2" charset="-122"/>
                <a:ea typeface="宋体" panose="02010600030101010101" pitchFamily="2" charset="-122"/>
                <a:cs typeface="宋体" panose="02010600030101010101" pitchFamily="2" charset="-122"/>
              </a:rPr>
              <a:t>1.2.宅基地规模</a:t>
            </a:r>
            <a:endParaRPr lang="zh-CN" altLang="en-US" b="1" dirty="0">
              <a:solidFill>
                <a:schemeClr val="tx1">
                  <a:lumMod val="75000"/>
                  <a:lumOff val="25000"/>
                </a:schemeClr>
              </a:solidFill>
              <a:latin typeface="宋体" panose="02010600030101010101" pitchFamily="2" charset="-122"/>
              <a:ea typeface="宋体" panose="02010600030101010101" pitchFamily="2" charset="-122"/>
              <a:cs typeface="宋体" panose="02010600030101010101" pitchFamily="2" charset="-122"/>
            </a:endParaRPr>
          </a:p>
          <a:p>
            <a:pPr>
              <a:lnSpc>
                <a:spcPct val="135000"/>
              </a:lnSpc>
              <a:buClr>
                <a:srgbClr val="00B0F0"/>
              </a:buClr>
            </a:pPr>
            <a:r>
              <a:rPr lang="zh-CN" altLang="en-US" b="1" dirty="0">
                <a:solidFill>
                  <a:schemeClr val="tx1">
                    <a:lumMod val="75000"/>
                    <a:lumOff val="25000"/>
                  </a:schemeClr>
                </a:solidFill>
                <a:latin typeface="宋体" panose="02010600030101010101" pitchFamily="2" charset="-122"/>
                <a:ea typeface="宋体" panose="02010600030101010101" pitchFamily="2" charset="-122"/>
                <a:cs typeface="宋体" panose="02010600030101010101" pitchFamily="2" charset="-122"/>
              </a:rPr>
              <a:t>以户定地：按照《贵州省农村宅基地管理条例》（2018）新批准每户宅基地的面积按下列标准执行：</a:t>
            </a:r>
            <a:endParaRPr lang="zh-CN" altLang="en-US" b="1" dirty="0">
              <a:solidFill>
                <a:schemeClr val="tx1">
                  <a:lumMod val="75000"/>
                  <a:lumOff val="25000"/>
                </a:schemeClr>
              </a:solidFill>
              <a:latin typeface="宋体" panose="02010600030101010101" pitchFamily="2" charset="-122"/>
              <a:ea typeface="宋体" panose="02010600030101010101" pitchFamily="2" charset="-122"/>
              <a:cs typeface="宋体" panose="02010600030101010101" pitchFamily="2" charset="-122"/>
            </a:endParaRPr>
          </a:p>
          <a:p>
            <a:pPr>
              <a:lnSpc>
                <a:spcPct val="135000"/>
              </a:lnSpc>
              <a:buClr>
                <a:srgbClr val="00B0F0"/>
              </a:buClr>
            </a:pPr>
            <a:r>
              <a:rPr b="1" dirty="0">
                <a:solidFill>
                  <a:schemeClr val="tx1">
                    <a:lumMod val="75000"/>
                    <a:lumOff val="25000"/>
                  </a:schemeClr>
                </a:solidFill>
                <a:latin typeface="宋体" panose="02010600030101010101" pitchFamily="2" charset="-122"/>
                <a:ea typeface="宋体" panose="02010600030101010101" pitchFamily="2" charset="-122"/>
                <a:cs typeface="宋体" panose="02010600030101010101" pitchFamily="2" charset="-122"/>
                <a:sym typeface="+mn-ea"/>
              </a:rPr>
              <a:t>第三十条 农村村民建住宅的用地限额(包括原有住房宅基地面积及附属设施用地)为:</a:t>
            </a:r>
            <a:endParaRPr b="1" dirty="0">
              <a:solidFill>
                <a:schemeClr val="tx1">
                  <a:lumMod val="75000"/>
                  <a:lumOff val="25000"/>
                </a:schemeClr>
              </a:solidFill>
              <a:latin typeface="宋体" panose="02010600030101010101" pitchFamily="2" charset="-122"/>
              <a:ea typeface="宋体" panose="02010600030101010101" pitchFamily="2" charset="-122"/>
              <a:cs typeface="宋体" panose="02010600030101010101" pitchFamily="2" charset="-122"/>
              <a:sym typeface="+mn-ea"/>
            </a:endParaRPr>
          </a:p>
          <a:p>
            <a:pPr>
              <a:lnSpc>
                <a:spcPct val="135000"/>
              </a:lnSpc>
              <a:buClr>
                <a:srgbClr val="00B0F0"/>
              </a:buClr>
            </a:pPr>
            <a:r>
              <a:rPr b="1" dirty="0">
                <a:solidFill>
                  <a:schemeClr val="tx1">
                    <a:lumMod val="75000"/>
                    <a:lumOff val="25000"/>
                  </a:schemeClr>
                </a:solidFill>
                <a:latin typeface="宋体" panose="02010600030101010101" pitchFamily="2" charset="-122"/>
                <a:ea typeface="宋体" panose="02010600030101010101" pitchFamily="2" charset="-122"/>
                <a:cs typeface="宋体" panose="02010600030101010101" pitchFamily="2" charset="-122"/>
                <a:sym typeface="+mn-ea"/>
              </a:rPr>
              <a:t>(一)城市郊区、坝子地区:每户不得超过130平方米;</a:t>
            </a:r>
            <a:endParaRPr b="1" dirty="0">
              <a:solidFill>
                <a:schemeClr val="tx1">
                  <a:lumMod val="75000"/>
                  <a:lumOff val="25000"/>
                </a:schemeClr>
              </a:solidFill>
              <a:latin typeface="宋体" panose="02010600030101010101" pitchFamily="2" charset="-122"/>
              <a:ea typeface="宋体" panose="02010600030101010101" pitchFamily="2" charset="-122"/>
              <a:cs typeface="宋体" panose="02010600030101010101" pitchFamily="2" charset="-122"/>
              <a:sym typeface="+mn-ea"/>
            </a:endParaRPr>
          </a:p>
          <a:p>
            <a:pPr>
              <a:lnSpc>
                <a:spcPct val="135000"/>
              </a:lnSpc>
              <a:buClr>
                <a:srgbClr val="00B0F0"/>
              </a:buClr>
            </a:pPr>
            <a:r>
              <a:rPr b="1" dirty="0">
                <a:solidFill>
                  <a:schemeClr val="tx1">
                    <a:lumMod val="75000"/>
                    <a:lumOff val="25000"/>
                  </a:schemeClr>
                </a:solidFill>
                <a:latin typeface="宋体" panose="02010600030101010101" pitchFamily="2" charset="-122"/>
                <a:ea typeface="宋体" panose="02010600030101010101" pitchFamily="2" charset="-122"/>
                <a:cs typeface="宋体" panose="02010600030101010101" pitchFamily="2" charset="-122"/>
                <a:sym typeface="+mn-ea"/>
              </a:rPr>
              <a:t>(二)丘陵地区:每户不得超过170平方米;</a:t>
            </a:r>
            <a:endParaRPr b="1" dirty="0">
              <a:solidFill>
                <a:schemeClr val="tx1">
                  <a:lumMod val="75000"/>
                  <a:lumOff val="25000"/>
                </a:schemeClr>
              </a:solidFill>
              <a:latin typeface="宋体" panose="02010600030101010101" pitchFamily="2" charset="-122"/>
              <a:ea typeface="宋体" panose="02010600030101010101" pitchFamily="2" charset="-122"/>
              <a:cs typeface="宋体" panose="02010600030101010101" pitchFamily="2" charset="-122"/>
              <a:sym typeface="+mn-ea"/>
            </a:endParaRPr>
          </a:p>
          <a:p>
            <a:pPr>
              <a:lnSpc>
                <a:spcPct val="135000"/>
              </a:lnSpc>
              <a:buClr>
                <a:srgbClr val="00B0F0"/>
              </a:buClr>
            </a:pPr>
            <a:r>
              <a:rPr b="1" dirty="0">
                <a:solidFill>
                  <a:schemeClr val="tx1">
                    <a:lumMod val="75000"/>
                    <a:lumOff val="25000"/>
                  </a:schemeClr>
                </a:solidFill>
                <a:latin typeface="宋体" panose="02010600030101010101" pitchFamily="2" charset="-122"/>
                <a:ea typeface="宋体" panose="02010600030101010101" pitchFamily="2" charset="-122"/>
                <a:cs typeface="宋体" panose="02010600030101010101" pitchFamily="2" charset="-122"/>
                <a:sym typeface="+mn-ea"/>
              </a:rPr>
              <a:t>(三)山区、牧区:每户不得超过200平方米。</a:t>
            </a:r>
            <a:endParaRPr b="1" dirty="0">
              <a:solidFill>
                <a:schemeClr val="tx1">
                  <a:lumMod val="75000"/>
                  <a:lumOff val="25000"/>
                </a:schemeClr>
              </a:solidFill>
              <a:latin typeface="宋体" panose="02010600030101010101" pitchFamily="2" charset="-122"/>
              <a:ea typeface="宋体" panose="02010600030101010101" pitchFamily="2" charset="-122"/>
              <a:cs typeface="宋体" panose="02010600030101010101" pitchFamily="2" charset="-122"/>
              <a:sym typeface="+mn-ea"/>
            </a:endParaRPr>
          </a:p>
          <a:p>
            <a:pPr>
              <a:lnSpc>
                <a:spcPct val="135000"/>
              </a:lnSpc>
              <a:buClr>
                <a:srgbClr val="00B0F0"/>
              </a:buClr>
            </a:pPr>
            <a:r>
              <a:rPr lang="zh-CN" b="1" dirty="0">
                <a:solidFill>
                  <a:schemeClr val="tx1">
                    <a:lumMod val="75000"/>
                    <a:lumOff val="25000"/>
                  </a:schemeClr>
                </a:solidFill>
                <a:latin typeface="宋体" panose="02010600030101010101" pitchFamily="2" charset="-122"/>
                <a:ea typeface="宋体" panose="02010600030101010101" pitchFamily="2" charset="-122"/>
                <a:cs typeface="宋体" panose="02010600030101010101" pitchFamily="2" charset="-122"/>
                <a:sym typeface="+mn-ea"/>
              </a:rPr>
              <a:t>城镇规划区范围内及部分在城镇规划区范围内的村庄属于城市郊区。</a:t>
            </a:r>
            <a:endParaRPr lang="zh-CN" b="1" dirty="0">
              <a:solidFill>
                <a:schemeClr val="tx1">
                  <a:lumMod val="75000"/>
                  <a:lumOff val="25000"/>
                </a:schemeClr>
              </a:solidFill>
              <a:latin typeface="宋体" panose="02010600030101010101" pitchFamily="2" charset="-122"/>
              <a:ea typeface="宋体" panose="02010600030101010101" pitchFamily="2" charset="-122"/>
              <a:cs typeface="宋体" panose="02010600030101010101" pitchFamily="2" charset="-122"/>
              <a:sym typeface="+mn-ea"/>
            </a:endParaRPr>
          </a:p>
          <a:p>
            <a:pPr>
              <a:lnSpc>
                <a:spcPct val="135000"/>
              </a:lnSpc>
              <a:buClr>
                <a:srgbClr val="00B0F0"/>
              </a:buClr>
            </a:pPr>
            <a:r>
              <a:rPr lang="zh-CN" b="1" dirty="0">
                <a:solidFill>
                  <a:schemeClr val="tx1">
                    <a:lumMod val="75000"/>
                    <a:lumOff val="25000"/>
                  </a:schemeClr>
                </a:solidFill>
                <a:latin typeface="宋体" panose="02010600030101010101" pitchFamily="2" charset="-122"/>
                <a:ea typeface="宋体" panose="02010600030101010101" pitchFamily="2" charset="-122"/>
                <a:cs typeface="宋体" panose="02010600030101010101" pitchFamily="2" charset="-122"/>
                <a:sym typeface="+mn-ea"/>
              </a:rPr>
              <a:t>城镇规划区范围外属于山区。</a:t>
            </a:r>
            <a:endParaRPr lang="zh-CN" b="1" dirty="0">
              <a:solidFill>
                <a:schemeClr val="tx1">
                  <a:lumMod val="75000"/>
                  <a:lumOff val="25000"/>
                </a:schemeClr>
              </a:solidFill>
              <a:latin typeface="宋体" panose="02010600030101010101" pitchFamily="2" charset="-122"/>
              <a:ea typeface="宋体" panose="02010600030101010101" pitchFamily="2" charset="-122"/>
              <a:cs typeface="宋体" panose="02010600030101010101" pitchFamily="2" charset="-122"/>
              <a:sym typeface="+mn-ea"/>
            </a:endParaRPr>
          </a:p>
        </p:txBody>
      </p:sp>
      <p:sp>
        <p:nvSpPr>
          <p:cNvPr id="2" name="矩形 1"/>
          <p:cNvSpPr/>
          <p:nvPr/>
        </p:nvSpPr>
        <p:spPr>
          <a:xfrm>
            <a:off x="-8890" y="553720"/>
            <a:ext cx="15128240" cy="76200"/>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 name="矩形 5"/>
          <p:cNvSpPr/>
          <p:nvPr/>
        </p:nvSpPr>
        <p:spPr>
          <a:xfrm>
            <a:off x="-8890" y="10252075"/>
            <a:ext cx="15128875" cy="447040"/>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 name="文本框 6"/>
          <p:cNvSpPr txBox="1"/>
          <p:nvPr/>
        </p:nvSpPr>
        <p:spPr>
          <a:xfrm>
            <a:off x="10389691" y="10252894"/>
            <a:ext cx="4302676" cy="434340"/>
          </a:xfrm>
          <a:prstGeom prst="rect">
            <a:avLst/>
          </a:prstGeom>
          <a:noFill/>
        </p:spPr>
        <p:txBody>
          <a:bodyPr wrap="square" rtlCol="0">
            <a:spAutoFit/>
          </a:bodyPr>
          <a:p>
            <a:pPr algn="dist"/>
            <a:r>
              <a:rPr lang="zh-CN" altLang="en-US" sz="2230" dirty="0">
                <a:solidFill>
                  <a:schemeClr val="tx1"/>
                </a:solidFill>
                <a:effectLst>
                  <a:outerShdw blurRad="38100" dist="19050" dir="2700000" algn="tl" rotWithShape="0">
                    <a:schemeClr val="dk1">
                      <a:alpha val="40000"/>
                    </a:schemeClr>
                  </a:outerShdw>
                </a:effectLst>
                <a:latin typeface="方正粗黑宋简体" panose="02000000000000000000" charset="-122"/>
                <a:ea typeface="方正粗黑宋简体" panose="02000000000000000000" charset="-122"/>
                <a:cs typeface="方正粗黑宋简体" panose="02000000000000000000" charset="-122"/>
              </a:rPr>
              <a:t>贵阳市建筑设计院有限公司</a:t>
            </a:r>
            <a:endParaRPr lang="zh-CN" altLang="en-US" sz="2230" dirty="0">
              <a:solidFill>
                <a:schemeClr val="tx1"/>
              </a:solidFill>
              <a:effectLst>
                <a:outerShdw blurRad="38100" dist="19050" dir="2700000" algn="tl" rotWithShape="0">
                  <a:schemeClr val="dk1">
                    <a:alpha val="40000"/>
                  </a:schemeClr>
                </a:outerShdw>
              </a:effectLst>
              <a:latin typeface="方正粗黑宋简体" panose="02000000000000000000" charset="-122"/>
              <a:ea typeface="方正粗黑宋简体" panose="02000000000000000000" charset="-122"/>
              <a:cs typeface="方正粗黑宋简体" panose="02000000000000000000" charset="-122"/>
            </a:endParaRPr>
          </a:p>
        </p:txBody>
      </p:sp>
      <p:sp>
        <p:nvSpPr>
          <p:cNvPr id="9" name="文本框 8"/>
          <p:cNvSpPr txBox="1"/>
          <p:nvPr/>
        </p:nvSpPr>
        <p:spPr>
          <a:xfrm>
            <a:off x="851535" y="112395"/>
            <a:ext cx="7447915" cy="434340"/>
          </a:xfrm>
          <a:prstGeom prst="rect">
            <a:avLst/>
          </a:prstGeom>
          <a:noFill/>
        </p:spPr>
        <p:txBody>
          <a:bodyPr wrap="square" rtlCol="0">
            <a:spAutoFit/>
          </a:bodyPr>
          <a:p>
            <a:pPr algn="dist"/>
            <a:r>
              <a:rPr lang="zh-CN" altLang="en-US" sz="2230" dirty="0">
                <a:solidFill>
                  <a:schemeClr val="accent6">
                    <a:lumMod val="75000"/>
                  </a:schemeClr>
                </a:solidFill>
                <a:effectLst>
                  <a:outerShdw blurRad="38100" dist="19050" dir="2700000" algn="tl" rotWithShape="0">
                    <a:schemeClr val="dk1">
                      <a:alpha val="40000"/>
                    </a:schemeClr>
                  </a:outerShdw>
                </a:effectLst>
                <a:latin typeface="方正粗黑宋简体" panose="02000000000000000000" charset="-122"/>
                <a:ea typeface="方正粗黑宋简体" panose="02000000000000000000" charset="-122"/>
                <a:cs typeface="方正粗黑宋简体" panose="02000000000000000000" charset="-122"/>
              </a:rPr>
              <a:t>息烽县小寨坝镇潮水村村庄规划</a:t>
            </a:r>
            <a:r>
              <a:rPr lang="en-US" altLang="zh-CN" sz="2230" dirty="0">
                <a:solidFill>
                  <a:schemeClr val="accent6">
                    <a:lumMod val="75000"/>
                  </a:schemeClr>
                </a:solidFill>
                <a:effectLst>
                  <a:outerShdw blurRad="38100" dist="19050" dir="2700000" algn="tl" rotWithShape="0">
                    <a:schemeClr val="dk1">
                      <a:alpha val="40000"/>
                    </a:schemeClr>
                  </a:outerShdw>
                </a:effectLst>
                <a:latin typeface="方正粗黑宋简体" panose="02000000000000000000" charset="-122"/>
                <a:ea typeface="方正粗黑宋简体" panose="02000000000000000000" charset="-122"/>
                <a:cs typeface="方正粗黑宋简体" panose="02000000000000000000" charset="-122"/>
              </a:rPr>
              <a:t>--</a:t>
            </a:r>
            <a:r>
              <a:rPr lang="zh-CN" altLang="en-US" sz="2230" dirty="0">
                <a:solidFill>
                  <a:schemeClr val="accent6">
                    <a:lumMod val="75000"/>
                  </a:schemeClr>
                </a:solidFill>
                <a:effectLst>
                  <a:outerShdw blurRad="38100" dist="19050" dir="2700000" algn="tl" rotWithShape="0">
                    <a:schemeClr val="dk1">
                      <a:alpha val="40000"/>
                    </a:schemeClr>
                  </a:outerShdw>
                </a:effectLst>
                <a:latin typeface="方正粗黑宋简体" panose="02000000000000000000" charset="-122"/>
                <a:ea typeface="方正粗黑宋简体" panose="02000000000000000000" charset="-122"/>
                <a:cs typeface="方正粗黑宋简体" panose="02000000000000000000" charset="-122"/>
              </a:rPr>
              <a:t>补充编制宅基地规划</a:t>
            </a:r>
            <a:endParaRPr lang="zh-CN" altLang="en-US" sz="2230" dirty="0">
              <a:solidFill>
                <a:schemeClr val="accent6">
                  <a:lumMod val="75000"/>
                </a:schemeClr>
              </a:solidFill>
              <a:effectLst>
                <a:outerShdw blurRad="38100" dist="19050" dir="2700000" algn="tl" rotWithShape="0">
                  <a:schemeClr val="dk1">
                    <a:alpha val="40000"/>
                  </a:schemeClr>
                </a:outerShdw>
              </a:effectLst>
              <a:latin typeface="方正粗黑宋简体" panose="02000000000000000000" charset="-122"/>
              <a:ea typeface="方正粗黑宋简体" panose="02000000000000000000" charset="-122"/>
              <a:cs typeface="方正粗黑宋简体" panose="02000000000000000000" charset="-122"/>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 name="TextBox 6"/>
          <p:cNvSpPr txBox="1"/>
          <p:nvPr/>
        </p:nvSpPr>
        <p:spPr>
          <a:xfrm>
            <a:off x="1739900" y="952500"/>
            <a:ext cx="12644120" cy="373380"/>
          </a:xfrm>
          <a:prstGeom prst="rect">
            <a:avLst/>
          </a:prstGeom>
          <a:noFill/>
        </p:spPr>
        <p:txBody>
          <a:bodyPr wrap="square" lIns="71843" tIns="0" rIns="71843" bIns="0" rtlCol="0" anchor="t">
            <a:spAutoFit/>
          </a:bodyPr>
          <a:p>
            <a:pPr>
              <a:lnSpc>
                <a:spcPct val="135000"/>
              </a:lnSpc>
              <a:buClr>
                <a:srgbClr val="00B0F0"/>
              </a:buClr>
            </a:pPr>
            <a:r>
              <a:rPr lang="zh-CN" altLang="en-US" b="1" dirty="0">
                <a:solidFill>
                  <a:schemeClr val="tx1">
                    <a:lumMod val="75000"/>
                    <a:lumOff val="25000"/>
                  </a:schemeClr>
                </a:solidFill>
                <a:latin typeface="宋体" panose="02010600030101010101" pitchFamily="2" charset="-122"/>
                <a:ea typeface="宋体" panose="02010600030101010101" pitchFamily="2" charset="-122"/>
                <a:cs typeface="宋体" panose="02010600030101010101" pitchFamily="2" charset="-122"/>
              </a:rPr>
              <a:t>潮水村属于山区，按照户均宅基地用地</a:t>
            </a:r>
            <a:r>
              <a:rPr lang="en-US" b="1" dirty="0">
                <a:solidFill>
                  <a:schemeClr val="tx1">
                    <a:lumMod val="75000"/>
                    <a:lumOff val="25000"/>
                  </a:schemeClr>
                </a:solidFill>
                <a:latin typeface="宋体" panose="02010600030101010101" pitchFamily="2" charset="-122"/>
                <a:ea typeface="宋体" panose="02010600030101010101" pitchFamily="2" charset="-122"/>
                <a:cs typeface="宋体" panose="02010600030101010101" pitchFamily="2" charset="-122"/>
              </a:rPr>
              <a:t>20</a:t>
            </a:r>
            <a:r>
              <a:rPr lang="zh-CN" altLang="en-US" b="1" dirty="0">
                <a:solidFill>
                  <a:schemeClr val="tx1">
                    <a:lumMod val="75000"/>
                    <a:lumOff val="25000"/>
                  </a:schemeClr>
                </a:solidFill>
                <a:latin typeface="宋体" panose="02010600030101010101" pitchFamily="2" charset="-122"/>
                <a:ea typeface="宋体" panose="02010600030101010101" pitchFamily="2" charset="-122"/>
                <a:cs typeface="宋体" panose="02010600030101010101" pitchFamily="2" charset="-122"/>
              </a:rPr>
              <a:t>0㎡/户执行，新增宅基地共需用地规模可见下表：</a:t>
            </a:r>
            <a:endParaRPr lang="zh-CN" altLang="en-US" b="1" dirty="0">
              <a:solidFill>
                <a:schemeClr val="tx1">
                  <a:lumMod val="75000"/>
                  <a:lumOff val="25000"/>
                </a:schemeClr>
              </a:solidFill>
              <a:latin typeface="宋体" panose="02010600030101010101" pitchFamily="2" charset="-122"/>
              <a:ea typeface="宋体" panose="02010600030101010101" pitchFamily="2" charset="-122"/>
              <a:cs typeface="宋体" panose="02010600030101010101" pitchFamily="2" charset="-122"/>
            </a:endParaRPr>
          </a:p>
        </p:txBody>
      </p:sp>
      <p:graphicFrame>
        <p:nvGraphicFramePr>
          <p:cNvPr id="2" name="表格 1"/>
          <p:cNvGraphicFramePr/>
          <p:nvPr>
            <p:custDataLst>
              <p:tags r:id="rId1"/>
            </p:custDataLst>
          </p:nvPr>
        </p:nvGraphicFramePr>
        <p:xfrm>
          <a:off x="1798955" y="1503680"/>
          <a:ext cx="11866245" cy="4211955"/>
        </p:xfrm>
        <a:graphic>
          <a:graphicData uri="http://schemas.openxmlformats.org/drawingml/2006/table">
            <a:tbl>
              <a:tblPr firstRow="1" bandRow="1">
                <a:tableStyleId>{5940675A-B579-460E-94D1-54222C63F5DA}</a:tableStyleId>
              </a:tblPr>
              <a:tblGrid>
                <a:gridCol w="2927350"/>
                <a:gridCol w="1744345"/>
                <a:gridCol w="2357755"/>
                <a:gridCol w="4836795"/>
              </a:tblGrid>
              <a:tr h="386080">
                <a:tc>
                  <a:txBody>
                    <a:bodyPr/>
                    <a:p>
                      <a:pPr indent="0" algn="ctr">
                        <a:buNone/>
                      </a:pPr>
                      <a:r>
                        <a:rPr lang="en-US" sz="1800" b="1">
                          <a:solidFill>
                            <a:srgbClr val="000000"/>
                          </a:solidFill>
                          <a:latin typeface="宋体" panose="02010600030101010101" pitchFamily="2" charset="-122"/>
                          <a:ea typeface="宋体" panose="02010600030101010101" pitchFamily="2" charset="-122"/>
                          <a:cs typeface="宋体" panose="02010600030101010101" pitchFamily="2" charset="-122"/>
                        </a:rPr>
                        <a:t>村民组名</a:t>
                      </a:r>
                      <a:endParaRPr lang="en-US" altLang="en-US" sz="18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800" b="1">
                          <a:solidFill>
                            <a:srgbClr val="000000"/>
                          </a:solidFill>
                          <a:latin typeface="宋体" panose="02010600030101010101" pitchFamily="2" charset="-122"/>
                          <a:ea typeface="宋体" panose="02010600030101010101" pitchFamily="2" charset="-122"/>
                          <a:cs typeface="宋体" panose="02010600030101010101" pitchFamily="2" charset="-122"/>
                        </a:rPr>
                        <a:t>新增户数（户）</a:t>
                      </a:r>
                      <a:endParaRPr lang="en-US" altLang="en-US" sz="18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800" b="1">
                          <a:solidFill>
                            <a:srgbClr val="000000"/>
                          </a:solidFill>
                          <a:latin typeface="宋体" panose="02010600030101010101" pitchFamily="2" charset="-122"/>
                          <a:ea typeface="宋体" panose="02010600030101010101" pitchFamily="2" charset="-122"/>
                          <a:cs typeface="宋体" panose="02010600030101010101" pitchFamily="2" charset="-122"/>
                        </a:rPr>
                        <a:t>户均农村宅基地面积</a:t>
                      </a:r>
                      <a:endParaRPr lang="en-US" altLang="en-US" sz="18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800" b="1">
                          <a:solidFill>
                            <a:srgbClr val="000000"/>
                          </a:solidFill>
                          <a:latin typeface="宋体" panose="02010600030101010101" pitchFamily="2" charset="-122"/>
                          <a:ea typeface="宋体" panose="02010600030101010101" pitchFamily="2" charset="-122"/>
                          <a:cs typeface="宋体" panose="02010600030101010101" pitchFamily="2" charset="-122"/>
                        </a:rPr>
                        <a:t>以户定地规划建设新增宅基地规模（平方米）</a:t>
                      </a:r>
                      <a:endParaRPr lang="en-US" altLang="en-US" sz="18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434340">
                <a:tc>
                  <a:txBody>
                    <a:bodyPr/>
                    <a:p>
                      <a:pPr indent="0" algn="ctr">
                        <a:buNone/>
                      </a:pPr>
                      <a:r>
                        <a:rPr lang="en-US" sz="1800" b="1">
                          <a:latin typeface="宋体" panose="02010600030101010101" pitchFamily="2" charset="-122"/>
                          <a:ea typeface="宋体" panose="02010600030101010101" pitchFamily="2" charset="-122"/>
                          <a:cs typeface="宋体" panose="02010600030101010101" pitchFamily="2" charset="-122"/>
                        </a:rPr>
                        <a:t>石盆组</a:t>
                      </a:r>
                      <a:endParaRPr lang="en-US" altLang="en-US" sz="18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800" b="1">
                          <a:latin typeface="宋体" panose="02010600030101010101" pitchFamily="2" charset="-122"/>
                          <a:ea typeface="宋体" panose="02010600030101010101" pitchFamily="2" charset="-122"/>
                          <a:cs typeface="宋体" panose="02010600030101010101" pitchFamily="2" charset="-122"/>
                        </a:rPr>
                        <a:t>12</a:t>
                      </a:r>
                      <a:endParaRPr lang="en-US" sz="18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rowSpan="8">
                  <a:txBody>
                    <a:bodyPr/>
                    <a:p>
                      <a:pPr indent="0" algn="ctr">
                        <a:buNone/>
                      </a:pPr>
                      <a:r>
                        <a:rPr lang="en-US" sz="1800" b="1">
                          <a:latin typeface="宋体" panose="02010600030101010101" pitchFamily="2" charset="-122"/>
                          <a:ea typeface="宋体" panose="02010600030101010101" pitchFamily="2" charset="-122"/>
                          <a:cs typeface="宋体" panose="02010600030101010101" pitchFamily="2" charset="-122"/>
                        </a:rPr>
                        <a:t>200㎡/户</a:t>
                      </a:r>
                      <a:endParaRPr lang="en-US" altLang="en-US" sz="18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800" b="1">
                          <a:latin typeface="宋体" panose="02010600030101010101" pitchFamily="2" charset="-122"/>
                          <a:ea typeface="宋体" panose="02010600030101010101" pitchFamily="2" charset="-122"/>
                          <a:cs typeface="宋体" panose="02010600030101010101" pitchFamily="2" charset="-122"/>
                        </a:rPr>
                        <a:t>2400</a:t>
                      </a:r>
                      <a:endParaRPr lang="en-US" sz="18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434975">
                <a:tc>
                  <a:txBody>
                    <a:bodyPr/>
                    <a:p>
                      <a:pPr indent="0" algn="ctr">
                        <a:buNone/>
                      </a:pPr>
                      <a:r>
                        <a:rPr lang="en-US" sz="1800" b="1">
                          <a:latin typeface="宋体" panose="02010600030101010101" pitchFamily="2" charset="-122"/>
                          <a:ea typeface="宋体" panose="02010600030101010101" pitchFamily="2" charset="-122"/>
                          <a:cs typeface="宋体" panose="02010600030101010101" pitchFamily="2" charset="-122"/>
                        </a:rPr>
                        <a:t>水流洞组</a:t>
                      </a:r>
                      <a:endParaRPr lang="en-US" altLang="en-US" sz="18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800" b="1">
                          <a:latin typeface="宋体" panose="02010600030101010101" pitchFamily="2" charset="-122"/>
                          <a:ea typeface="宋体" panose="02010600030101010101" pitchFamily="2" charset="-122"/>
                          <a:cs typeface="宋体" panose="02010600030101010101" pitchFamily="2" charset="-122"/>
                        </a:rPr>
                        <a:t>8</a:t>
                      </a:r>
                      <a:endParaRPr lang="en-US" sz="18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tcPr>
                </a:tc>
                <a:tc>
                  <a:txBody>
                    <a:bodyPr/>
                    <a:p>
                      <a:pPr indent="0" algn="ctr">
                        <a:buNone/>
                      </a:pPr>
                      <a:r>
                        <a:rPr lang="en-US" sz="1800" b="1">
                          <a:latin typeface="宋体" panose="02010600030101010101" pitchFamily="2" charset="-122"/>
                          <a:ea typeface="宋体" panose="02010600030101010101" pitchFamily="2" charset="-122"/>
                          <a:cs typeface="宋体" panose="02010600030101010101" pitchFamily="2" charset="-122"/>
                        </a:rPr>
                        <a:t>1600</a:t>
                      </a:r>
                      <a:endParaRPr lang="en-US" sz="18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434340">
                <a:tc>
                  <a:txBody>
                    <a:bodyPr/>
                    <a:p>
                      <a:pPr indent="0" algn="ctr">
                        <a:buNone/>
                      </a:pPr>
                      <a:r>
                        <a:rPr lang="en-US" sz="1800" b="1">
                          <a:latin typeface="宋体" panose="02010600030101010101" pitchFamily="2" charset="-122"/>
                          <a:ea typeface="宋体" panose="02010600030101010101" pitchFamily="2" charset="-122"/>
                          <a:cs typeface="宋体" panose="02010600030101010101" pitchFamily="2" charset="-122"/>
                        </a:rPr>
                        <a:t>蔡家寨组</a:t>
                      </a:r>
                      <a:endParaRPr lang="en-US" altLang="en-US" sz="18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800" b="1">
                          <a:latin typeface="宋体" panose="02010600030101010101" pitchFamily="2" charset="-122"/>
                          <a:ea typeface="宋体" panose="02010600030101010101" pitchFamily="2" charset="-122"/>
                          <a:cs typeface="宋体" panose="02010600030101010101" pitchFamily="2" charset="-122"/>
                        </a:rPr>
                        <a:t>21</a:t>
                      </a:r>
                      <a:endParaRPr lang="en-US" altLang="en-US" sz="18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tcPr>
                </a:tc>
                <a:tc>
                  <a:txBody>
                    <a:bodyPr/>
                    <a:p>
                      <a:pPr indent="0" algn="ctr">
                        <a:buNone/>
                      </a:pPr>
                      <a:r>
                        <a:rPr lang="en-US" sz="1800" b="1">
                          <a:latin typeface="宋体" panose="02010600030101010101" pitchFamily="2" charset="-122"/>
                          <a:ea typeface="宋体" panose="02010600030101010101" pitchFamily="2" charset="-122"/>
                          <a:cs typeface="宋体" panose="02010600030101010101" pitchFamily="2" charset="-122"/>
                        </a:rPr>
                        <a:t>4200</a:t>
                      </a:r>
                      <a:endParaRPr lang="en-US" altLang="en-US" sz="18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435610">
                <a:tc>
                  <a:txBody>
                    <a:bodyPr/>
                    <a:p>
                      <a:pPr indent="0" algn="ctr">
                        <a:buNone/>
                      </a:pPr>
                      <a:r>
                        <a:rPr lang="en-US" sz="1800" b="1">
                          <a:latin typeface="宋体" panose="02010600030101010101" pitchFamily="2" charset="-122"/>
                          <a:ea typeface="宋体" panose="02010600030101010101" pitchFamily="2" charset="-122"/>
                          <a:cs typeface="宋体" panose="02010600030101010101" pitchFamily="2" charset="-122"/>
                        </a:rPr>
                        <a:t>小桥组</a:t>
                      </a:r>
                      <a:endParaRPr lang="en-US" altLang="en-US" sz="18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800" b="1">
                          <a:latin typeface="宋体" panose="02010600030101010101" pitchFamily="2" charset="-122"/>
                          <a:ea typeface="宋体" panose="02010600030101010101" pitchFamily="2" charset="-122"/>
                          <a:cs typeface="宋体" panose="02010600030101010101" pitchFamily="2" charset="-122"/>
                        </a:rPr>
                        <a:t>13</a:t>
                      </a:r>
                      <a:endParaRPr lang="en-US" sz="18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tcPr>
                </a:tc>
                <a:tc>
                  <a:txBody>
                    <a:bodyPr/>
                    <a:p>
                      <a:pPr indent="0" algn="ctr">
                        <a:buNone/>
                      </a:pPr>
                      <a:r>
                        <a:rPr lang="en-US" sz="1800" b="1">
                          <a:latin typeface="宋体" panose="02010600030101010101" pitchFamily="2" charset="-122"/>
                          <a:ea typeface="宋体" panose="02010600030101010101" pitchFamily="2" charset="-122"/>
                          <a:cs typeface="宋体" panose="02010600030101010101" pitchFamily="2" charset="-122"/>
                        </a:rPr>
                        <a:t>2600</a:t>
                      </a:r>
                      <a:endParaRPr lang="en-US" sz="18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636905">
                <a:tc>
                  <a:txBody>
                    <a:bodyPr/>
                    <a:p>
                      <a:pPr indent="0" algn="ctr">
                        <a:buNone/>
                      </a:pPr>
                      <a:r>
                        <a:rPr lang="en-US" sz="1800" b="1">
                          <a:latin typeface="宋体" panose="02010600030101010101" pitchFamily="2" charset="-122"/>
                          <a:ea typeface="宋体" panose="02010600030101010101" pitchFamily="2" charset="-122"/>
                          <a:cs typeface="宋体" panose="02010600030101010101" pitchFamily="2" charset="-122"/>
                        </a:rPr>
                        <a:t>上街组（街一组、街二组）</a:t>
                      </a:r>
                      <a:endParaRPr lang="en-US" altLang="en-US" sz="18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800" b="1">
                          <a:latin typeface="宋体" panose="02010600030101010101" pitchFamily="2" charset="-122"/>
                          <a:ea typeface="宋体" panose="02010600030101010101" pitchFamily="2" charset="-122"/>
                          <a:cs typeface="宋体" panose="02010600030101010101" pitchFamily="2" charset="-122"/>
                        </a:rPr>
                        <a:t>16</a:t>
                      </a:r>
                      <a:endParaRPr lang="en-US" altLang="en-US" sz="18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tcPr>
                </a:tc>
                <a:tc>
                  <a:txBody>
                    <a:bodyPr/>
                    <a:p>
                      <a:pPr indent="0" algn="ctr">
                        <a:buNone/>
                      </a:pPr>
                      <a:r>
                        <a:rPr lang="en-US" sz="1800" b="1">
                          <a:latin typeface="宋体" panose="02010600030101010101" pitchFamily="2" charset="-122"/>
                          <a:ea typeface="宋体" panose="02010600030101010101" pitchFamily="2" charset="-122"/>
                          <a:cs typeface="宋体" panose="02010600030101010101" pitchFamily="2" charset="-122"/>
                        </a:rPr>
                        <a:t>3200</a:t>
                      </a:r>
                      <a:endParaRPr lang="en-US" altLang="en-US" sz="18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471170">
                <a:tc>
                  <a:txBody>
                    <a:bodyPr/>
                    <a:p>
                      <a:pPr indent="0" algn="ctr">
                        <a:buNone/>
                      </a:pPr>
                      <a:r>
                        <a:rPr lang="en-US" sz="1800" b="1">
                          <a:latin typeface="宋体" panose="02010600030101010101" pitchFamily="2" charset="-122"/>
                          <a:ea typeface="宋体" panose="02010600030101010101" pitchFamily="2" charset="-122"/>
                          <a:cs typeface="宋体" panose="02010600030101010101" pitchFamily="2" charset="-122"/>
                        </a:rPr>
                        <a:t>下街组（街三组、街四组）</a:t>
                      </a:r>
                      <a:endParaRPr lang="en-US" altLang="en-US" sz="18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800" b="1">
                          <a:latin typeface="宋体" panose="02010600030101010101" pitchFamily="2" charset="-122"/>
                          <a:ea typeface="宋体" panose="02010600030101010101" pitchFamily="2" charset="-122"/>
                          <a:cs typeface="宋体" panose="02010600030101010101" pitchFamily="2" charset="-122"/>
                        </a:rPr>
                        <a:t>25</a:t>
                      </a:r>
                      <a:endParaRPr lang="en-US" altLang="en-US" sz="18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tcPr>
                </a:tc>
                <a:tc>
                  <a:txBody>
                    <a:bodyPr/>
                    <a:p>
                      <a:pPr indent="0" algn="ctr">
                        <a:buNone/>
                      </a:pPr>
                      <a:r>
                        <a:rPr lang="en-US" sz="1800" b="1">
                          <a:latin typeface="宋体" panose="02010600030101010101" pitchFamily="2" charset="-122"/>
                          <a:ea typeface="宋体" panose="02010600030101010101" pitchFamily="2" charset="-122"/>
                          <a:cs typeface="宋体" panose="02010600030101010101" pitchFamily="2" charset="-122"/>
                        </a:rPr>
                        <a:t>5000</a:t>
                      </a:r>
                      <a:endParaRPr lang="en-US" sz="18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434975">
                <a:tc>
                  <a:txBody>
                    <a:bodyPr/>
                    <a:p>
                      <a:pPr indent="0" algn="ctr">
                        <a:buNone/>
                      </a:pPr>
                      <a:r>
                        <a:rPr lang="en-US" sz="1800" b="1">
                          <a:latin typeface="宋体" panose="02010600030101010101" pitchFamily="2" charset="-122"/>
                          <a:ea typeface="宋体" panose="02010600030101010101" pitchFamily="2" charset="-122"/>
                          <a:cs typeface="宋体" panose="02010600030101010101" pitchFamily="2" charset="-122"/>
                        </a:rPr>
                        <a:t>何家坝组</a:t>
                      </a:r>
                      <a:endParaRPr lang="en-US" altLang="en-US" sz="18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800" b="1">
                          <a:latin typeface="宋体" panose="02010600030101010101" pitchFamily="2" charset="-122"/>
                          <a:ea typeface="宋体" panose="02010600030101010101" pitchFamily="2" charset="-122"/>
                          <a:cs typeface="宋体" panose="02010600030101010101" pitchFamily="2" charset="-122"/>
                        </a:rPr>
                        <a:t>30</a:t>
                      </a:r>
                      <a:endParaRPr lang="en-US" sz="18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tcPr>
                </a:tc>
                <a:tc>
                  <a:txBody>
                    <a:bodyPr/>
                    <a:p>
                      <a:pPr indent="0" algn="ctr">
                        <a:buNone/>
                      </a:pPr>
                      <a:r>
                        <a:rPr lang="en-US" sz="1800" b="1">
                          <a:latin typeface="宋体" panose="02010600030101010101" pitchFamily="2" charset="-122"/>
                          <a:ea typeface="宋体" panose="02010600030101010101" pitchFamily="2" charset="-122"/>
                          <a:cs typeface="宋体" panose="02010600030101010101" pitchFamily="2" charset="-122"/>
                        </a:rPr>
                        <a:t>6000</a:t>
                      </a:r>
                      <a:endParaRPr lang="en-US" altLang="en-US" sz="18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543560">
                <a:tc>
                  <a:txBody>
                    <a:bodyPr/>
                    <a:p>
                      <a:pPr indent="0" algn="ctr">
                        <a:buNone/>
                      </a:pPr>
                      <a:r>
                        <a:rPr lang="en-US" sz="1800" b="1">
                          <a:latin typeface="宋体" panose="02010600030101010101" pitchFamily="2" charset="-122"/>
                          <a:ea typeface="宋体" panose="02010600030101010101" pitchFamily="2" charset="-122"/>
                          <a:cs typeface="宋体" panose="02010600030101010101" pitchFamily="2" charset="-122"/>
                        </a:rPr>
                        <a:t>总量</a:t>
                      </a:r>
                      <a:endParaRPr lang="en-US" altLang="en-US" sz="18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800" b="1">
                          <a:latin typeface="宋体" panose="02010600030101010101" pitchFamily="2" charset="-122"/>
                          <a:ea typeface="宋体" panose="02010600030101010101" pitchFamily="2" charset="-122"/>
                          <a:cs typeface="宋体" panose="02010600030101010101" pitchFamily="2" charset="-122"/>
                        </a:rPr>
                        <a:t>125</a:t>
                      </a:r>
                      <a:endParaRPr lang="en-US" sz="18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B w="12700" cap="flat" cmpd="sng">
                      <a:solidFill>
                        <a:srgbClr val="080000"/>
                      </a:solidFill>
                      <a:prstDash val="solid"/>
                      <a:headEnd type="none" w="med" len="med"/>
                      <a:tailEnd type="none" w="med" len="med"/>
                    </a:lnB>
                  </a:tcPr>
                </a:tc>
                <a:tc>
                  <a:txBody>
                    <a:bodyPr/>
                    <a:p>
                      <a:pPr indent="0" algn="ctr">
                        <a:buNone/>
                      </a:pPr>
                      <a:r>
                        <a:rPr lang="en-US" sz="1800" b="1">
                          <a:latin typeface="宋体" panose="02010600030101010101" pitchFamily="2" charset="-122"/>
                          <a:ea typeface="宋体" panose="02010600030101010101" pitchFamily="2" charset="-122"/>
                          <a:cs typeface="宋体" panose="02010600030101010101" pitchFamily="2" charset="-122"/>
                        </a:rPr>
                        <a:t>25000</a:t>
                      </a:r>
                      <a:endParaRPr lang="en-US" sz="18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sp>
        <p:nvSpPr>
          <p:cNvPr id="3" name="TextBox 6"/>
          <p:cNvSpPr txBox="1"/>
          <p:nvPr/>
        </p:nvSpPr>
        <p:spPr>
          <a:xfrm>
            <a:off x="1798955" y="5900420"/>
            <a:ext cx="12644120" cy="2990215"/>
          </a:xfrm>
          <a:prstGeom prst="rect">
            <a:avLst/>
          </a:prstGeom>
          <a:noFill/>
        </p:spPr>
        <p:txBody>
          <a:bodyPr wrap="square" lIns="71843" tIns="0" rIns="71843" bIns="0" rtlCol="0" anchor="t">
            <a:spAutoFit/>
          </a:bodyPr>
          <a:p>
            <a:pPr>
              <a:lnSpc>
                <a:spcPct val="135000"/>
              </a:lnSpc>
              <a:buClr>
                <a:srgbClr val="00B0F0"/>
              </a:buClr>
            </a:pPr>
            <a:r>
              <a:rPr lang="zh-CN" altLang="en-US" b="1" dirty="0">
                <a:solidFill>
                  <a:schemeClr val="tx1">
                    <a:lumMod val="75000"/>
                    <a:lumOff val="25000"/>
                  </a:schemeClr>
                </a:solidFill>
                <a:latin typeface="宋体" panose="02010600030101010101" pitchFamily="2" charset="-122"/>
                <a:ea typeface="宋体" panose="02010600030101010101" pitchFamily="2" charset="-122"/>
                <a:cs typeface="宋体" panose="02010600030101010101" pitchFamily="2" charset="-122"/>
              </a:rPr>
              <a:t>以户定地确定的宅基地规模共需新增</a:t>
            </a:r>
            <a:r>
              <a:rPr lang="en-US" altLang="zh-CN" b="1" dirty="0">
                <a:solidFill>
                  <a:schemeClr val="tx1">
                    <a:lumMod val="75000"/>
                    <a:lumOff val="25000"/>
                  </a:schemeClr>
                </a:solidFill>
                <a:latin typeface="宋体" panose="02010600030101010101" pitchFamily="2" charset="-122"/>
                <a:ea typeface="宋体" panose="02010600030101010101" pitchFamily="2" charset="-122"/>
                <a:cs typeface="宋体" panose="02010600030101010101" pitchFamily="2" charset="-122"/>
              </a:rPr>
              <a:t>25000</a:t>
            </a:r>
            <a:r>
              <a:rPr lang="zh-CN" altLang="en-US" b="1" dirty="0">
                <a:solidFill>
                  <a:schemeClr val="tx1">
                    <a:lumMod val="75000"/>
                    <a:lumOff val="25000"/>
                  </a:schemeClr>
                </a:solidFill>
                <a:latin typeface="宋体" panose="02010600030101010101" pitchFamily="2" charset="-122"/>
                <a:ea typeface="宋体" panose="02010600030101010101" pitchFamily="2" charset="-122"/>
                <a:cs typeface="宋体" panose="02010600030101010101" pitchFamily="2" charset="-122"/>
              </a:rPr>
              <a:t>平方米。</a:t>
            </a:r>
            <a:endParaRPr lang="zh-CN" altLang="en-US" b="1" dirty="0">
              <a:solidFill>
                <a:schemeClr val="tx1">
                  <a:lumMod val="75000"/>
                  <a:lumOff val="25000"/>
                </a:schemeClr>
              </a:solidFill>
              <a:latin typeface="宋体" panose="02010600030101010101" pitchFamily="2" charset="-122"/>
              <a:ea typeface="宋体" panose="02010600030101010101" pitchFamily="2" charset="-122"/>
              <a:cs typeface="宋体" panose="02010600030101010101" pitchFamily="2" charset="-122"/>
            </a:endParaRPr>
          </a:p>
          <a:p>
            <a:pPr>
              <a:lnSpc>
                <a:spcPct val="135000"/>
              </a:lnSpc>
              <a:buClr>
                <a:srgbClr val="00B0F0"/>
              </a:buClr>
            </a:pPr>
            <a:r>
              <a:rPr lang="zh-CN" altLang="en-US" b="1" dirty="0">
                <a:solidFill>
                  <a:schemeClr val="tx1">
                    <a:lumMod val="75000"/>
                    <a:lumOff val="25000"/>
                  </a:schemeClr>
                </a:solidFill>
                <a:latin typeface="宋体" panose="02010600030101010101" pitchFamily="2" charset="-122"/>
                <a:ea typeface="宋体" panose="02010600030101010101" pitchFamily="2" charset="-122"/>
                <a:cs typeface="宋体" panose="02010600030101010101" pitchFamily="2" charset="-122"/>
              </a:rPr>
              <a:t>1.3分组现状及规划布局说明</a:t>
            </a:r>
            <a:endParaRPr lang="zh-CN" altLang="en-US" b="1" dirty="0">
              <a:solidFill>
                <a:schemeClr val="tx1">
                  <a:lumMod val="75000"/>
                  <a:lumOff val="25000"/>
                </a:schemeClr>
              </a:solidFill>
              <a:latin typeface="宋体" panose="02010600030101010101" pitchFamily="2" charset="-122"/>
              <a:ea typeface="宋体" panose="02010600030101010101" pitchFamily="2" charset="-122"/>
              <a:cs typeface="宋体" panose="02010600030101010101" pitchFamily="2" charset="-122"/>
            </a:endParaRPr>
          </a:p>
          <a:p>
            <a:pPr>
              <a:lnSpc>
                <a:spcPct val="135000"/>
              </a:lnSpc>
              <a:buClr>
                <a:srgbClr val="00B0F0"/>
              </a:buClr>
            </a:pPr>
            <a:r>
              <a:rPr lang="zh-CN" altLang="en-US" b="1" dirty="0">
                <a:solidFill>
                  <a:schemeClr val="tx1">
                    <a:lumMod val="75000"/>
                    <a:lumOff val="25000"/>
                  </a:schemeClr>
                </a:solidFill>
                <a:latin typeface="宋体" panose="02010600030101010101" pitchFamily="2" charset="-122"/>
                <a:ea typeface="宋体" panose="02010600030101010101" pitchFamily="2" charset="-122"/>
                <a:cs typeface="宋体" panose="02010600030101010101" pitchFamily="2" charset="-122"/>
              </a:rPr>
              <a:t>根据现场调研踏勘，在不占用基本农田、生态保护红线、自然保护地、林地，不涉及地质灾害点等的情况下，选取较合适、基础设施完善、有利于村民生活的宅基地集中新建区，新增建设区域为（第一个居民点：上街组（街一组、街二组）、下街组（街三组、街四组）、石盆组、小桥组，第二个居民点：蔡家寨组，第三个居民点：水流洞组，第四个居民点：何家坝组）规划新增宅基地</a:t>
            </a:r>
            <a:r>
              <a:rPr lang="en-US" altLang="zh-CN" b="1" dirty="0">
                <a:solidFill>
                  <a:schemeClr val="tx1">
                    <a:lumMod val="75000"/>
                    <a:lumOff val="25000"/>
                  </a:schemeClr>
                </a:solidFill>
                <a:latin typeface="宋体" panose="02010600030101010101" pitchFamily="2" charset="-122"/>
                <a:ea typeface="宋体" panose="02010600030101010101" pitchFamily="2" charset="-122"/>
                <a:cs typeface="宋体" panose="02010600030101010101" pitchFamily="2" charset="-122"/>
              </a:rPr>
              <a:t>25000</a:t>
            </a:r>
            <a:r>
              <a:rPr lang="zh-CN" altLang="en-US" b="1" dirty="0">
                <a:solidFill>
                  <a:schemeClr val="tx1">
                    <a:lumMod val="75000"/>
                    <a:lumOff val="25000"/>
                  </a:schemeClr>
                </a:solidFill>
                <a:latin typeface="宋体" panose="02010600030101010101" pitchFamily="2" charset="-122"/>
                <a:ea typeface="宋体" panose="02010600030101010101" pitchFamily="2" charset="-122"/>
                <a:cs typeface="宋体" panose="02010600030101010101" pitchFamily="2" charset="-122"/>
              </a:rPr>
              <a:t>平方米。</a:t>
            </a:r>
            <a:endParaRPr lang="zh-CN" altLang="en-US" b="1" dirty="0">
              <a:solidFill>
                <a:schemeClr val="tx1">
                  <a:lumMod val="75000"/>
                  <a:lumOff val="25000"/>
                </a:schemeClr>
              </a:solidFill>
              <a:latin typeface="宋体" panose="02010600030101010101" pitchFamily="2" charset="-122"/>
              <a:ea typeface="宋体" panose="02010600030101010101" pitchFamily="2" charset="-122"/>
              <a:cs typeface="宋体" panose="02010600030101010101" pitchFamily="2" charset="-122"/>
            </a:endParaRPr>
          </a:p>
          <a:p>
            <a:pPr>
              <a:lnSpc>
                <a:spcPct val="135000"/>
              </a:lnSpc>
              <a:buClr>
                <a:srgbClr val="00B0F0"/>
              </a:buClr>
            </a:pPr>
            <a:r>
              <a:rPr lang="zh-CN" altLang="en-US" b="1" dirty="0">
                <a:solidFill>
                  <a:schemeClr val="tx1">
                    <a:lumMod val="75000"/>
                    <a:lumOff val="25000"/>
                  </a:schemeClr>
                </a:solidFill>
                <a:latin typeface="宋体" panose="02010600030101010101" pitchFamily="2" charset="-122"/>
                <a:ea typeface="宋体" panose="02010600030101010101" pitchFamily="2" charset="-122"/>
                <a:cs typeface="宋体" panose="02010600030101010101" pitchFamily="2" charset="-122"/>
              </a:rPr>
              <a:t>为了宅基地制度改革更加有序、健全的实施，在本次规划中，在以上居民点区域都规划了居民点区域外部建筑相应的建设范围，所以在本次规划居民点以外的建筑老化拆除后应根据当地政策决定是否在原基础上重建。</a:t>
            </a:r>
            <a:endParaRPr lang="zh-CN" altLang="en-US" b="1" dirty="0">
              <a:solidFill>
                <a:schemeClr val="tx1">
                  <a:lumMod val="75000"/>
                  <a:lumOff val="25000"/>
                </a:schemeClr>
              </a:solidFill>
              <a:latin typeface="宋体" panose="02010600030101010101" pitchFamily="2" charset="-122"/>
              <a:ea typeface="宋体" panose="02010600030101010101" pitchFamily="2" charset="-122"/>
              <a:cs typeface="宋体" panose="02010600030101010101" pitchFamily="2" charset="-122"/>
            </a:endParaRPr>
          </a:p>
        </p:txBody>
      </p:sp>
      <p:sp>
        <p:nvSpPr>
          <p:cNvPr id="4" name="矩形 3"/>
          <p:cNvSpPr/>
          <p:nvPr/>
        </p:nvSpPr>
        <p:spPr>
          <a:xfrm>
            <a:off x="-8890" y="553720"/>
            <a:ext cx="15128240" cy="76200"/>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 name="矩形 4"/>
          <p:cNvSpPr/>
          <p:nvPr/>
        </p:nvSpPr>
        <p:spPr>
          <a:xfrm>
            <a:off x="-8890" y="10252075"/>
            <a:ext cx="15128875" cy="447040"/>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 name="文本框 5"/>
          <p:cNvSpPr txBox="1"/>
          <p:nvPr/>
        </p:nvSpPr>
        <p:spPr>
          <a:xfrm>
            <a:off x="10389691" y="10252894"/>
            <a:ext cx="4302676" cy="434340"/>
          </a:xfrm>
          <a:prstGeom prst="rect">
            <a:avLst/>
          </a:prstGeom>
          <a:noFill/>
        </p:spPr>
        <p:txBody>
          <a:bodyPr wrap="square" rtlCol="0">
            <a:spAutoFit/>
          </a:bodyPr>
          <a:p>
            <a:pPr algn="dist"/>
            <a:r>
              <a:rPr lang="zh-CN" altLang="en-US" sz="2230" dirty="0">
                <a:solidFill>
                  <a:schemeClr val="tx1"/>
                </a:solidFill>
                <a:effectLst>
                  <a:outerShdw blurRad="38100" dist="19050" dir="2700000" algn="tl" rotWithShape="0">
                    <a:schemeClr val="dk1">
                      <a:alpha val="40000"/>
                    </a:schemeClr>
                  </a:outerShdw>
                </a:effectLst>
                <a:latin typeface="方正粗黑宋简体" panose="02000000000000000000" charset="-122"/>
                <a:ea typeface="方正粗黑宋简体" panose="02000000000000000000" charset="-122"/>
                <a:cs typeface="方正粗黑宋简体" panose="02000000000000000000" charset="-122"/>
              </a:rPr>
              <a:t>贵阳市建筑设计院有限公司</a:t>
            </a:r>
            <a:endParaRPr lang="zh-CN" altLang="en-US" sz="2230" dirty="0">
              <a:solidFill>
                <a:schemeClr val="tx1"/>
              </a:solidFill>
              <a:effectLst>
                <a:outerShdw blurRad="38100" dist="19050" dir="2700000" algn="tl" rotWithShape="0">
                  <a:schemeClr val="dk1">
                    <a:alpha val="40000"/>
                  </a:schemeClr>
                </a:outerShdw>
              </a:effectLst>
              <a:latin typeface="方正粗黑宋简体" panose="02000000000000000000" charset="-122"/>
              <a:ea typeface="方正粗黑宋简体" panose="02000000000000000000" charset="-122"/>
              <a:cs typeface="方正粗黑宋简体" panose="02000000000000000000" charset="-122"/>
            </a:endParaRPr>
          </a:p>
        </p:txBody>
      </p:sp>
      <p:sp>
        <p:nvSpPr>
          <p:cNvPr id="7" name="文本框 6"/>
          <p:cNvSpPr txBox="1"/>
          <p:nvPr/>
        </p:nvSpPr>
        <p:spPr>
          <a:xfrm>
            <a:off x="851535" y="112395"/>
            <a:ext cx="7447915" cy="434340"/>
          </a:xfrm>
          <a:prstGeom prst="rect">
            <a:avLst/>
          </a:prstGeom>
          <a:noFill/>
        </p:spPr>
        <p:txBody>
          <a:bodyPr wrap="square" rtlCol="0">
            <a:spAutoFit/>
          </a:bodyPr>
          <a:p>
            <a:pPr algn="dist"/>
            <a:r>
              <a:rPr lang="zh-CN" altLang="en-US" sz="2230" dirty="0">
                <a:solidFill>
                  <a:schemeClr val="accent6">
                    <a:lumMod val="75000"/>
                  </a:schemeClr>
                </a:solidFill>
                <a:effectLst>
                  <a:outerShdw blurRad="38100" dist="19050" dir="2700000" algn="tl" rotWithShape="0">
                    <a:schemeClr val="dk1">
                      <a:alpha val="40000"/>
                    </a:schemeClr>
                  </a:outerShdw>
                </a:effectLst>
                <a:latin typeface="方正粗黑宋简体" panose="02000000000000000000" charset="-122"/>
                <a:ea typeface="方正粗黑宋简体" panose="02000000000000000000" charset="-122"/>
                <a:cs typeface="方正粗黑宋简体" panose="02000000000000000000" charset="-122"/>
              </a:rPr>
              <a:t>息烽县小寨坝镇潮水村村庄规划</a:t>
            </a:r>
            <a:r>
              <a:rPr lang="en-US" altLang="zh-CN" sz="2230" dirty="0">
                <a:solidFill>
                  <a:schemeClr val="accent6">
                    <a:lumMod val="75000"/>
                  </a:schemeClr>
                </a:solidFill>
                <a:effectLst>
                  <a:outerShdw blurRad="38100" dist="19050" dir="2700000" algn="tl" rotWithShape="0">
                    <a:schemeClr val="dk1">
                      <a:alpha val="40000"/>
                    </a:schemeClr>
                  </a:outerShdw>
                </a:effectLst>
                <a:latin typeface="方正粗黑宋简体" panose="02000000000000000000" charset="-122"/>
                <a:ea typeface="方正粗黑宋简体" panose="02000000000000000000" charset="-122"/>
                <a:cs typeface="方正粗黑宋简体" panose="02000000000000000000" charset="-122"/>
              </a:rPr>
              <a:t>--</a:t>
            </a:r>
            <a:r>
              <a:rPr lang="zh-CN" altLang="en-US" sz="2230" dirty="0">
                <a:solidFill>
                  <a:schemeClr val="accent6">
                    <a:lumMod val="75000"/>
                  </a:schemeClr>
                </a:solidFill>
                <a:effectLst>
                  <a:outerShdw blurRad="38100" dist="19050" dir="2700000" algn="tl" rotWithShape="0">
                    <a:schemeClr val="dk1">
                      <a:alpha val="40000"/>
                    </a:schemeClr>
                  </a:outerShdw>
                </a:effectLst>
                <a:latin typeface="方正粗黑宋简体" panose="02000000000000000000" charset="-122"/>
                <a:ea typeface="方正粗黑宋简体" panose="02000000000000000000" charset="-122"/>
                <a:cs typeface="方正粗黑宋简体" panose="02000000000000000000" charset="-122"/>
              </a:rPr>
              <a:t>补充编制宅基地规划</a:t>
            </a:r>
            <a:endParaRPr lang="zh-CN" altLang="en-US" sz="2230" dirty="0">
              <a:solidFill>
                <a:schemeClr val="accent6">
                  <a:lumMod val="75000"/>
                </a:schemeClr>
              </a:solidFill>
              <a:effectLst>
                <a:outerShdw blurRad="38100" dist="19050" dir="2700000" algn="tl" rotWithShape="0">
                  <a:schemeClr val="dk1">
                    <a:alpha val="40000"/>
                  </a:schemeClr>
                </a:outerShdw>
              </a:effectLst>
              <a:latin typeface="方正粗黑宋简体" panose="02000000000000000000" charset="-122"/>
              <a:ea typeface="方正粗黑宋简体" panose="02000000000000000000" charset="-122"/>
              <a:cs typeface="方正粗黑宋简体" panose="02000000000000000000" charset="-122"/>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 name="图片 4"/>
          <p:cNvPicPr>
            <a:picLocks noChangeAspect="1"/>
          </p:cNvPicPr>
          <p:nvPr>
            <p:custDataLst>
              <p:tags r:id="rId1"/>
            </p:custDataLst>
          </p:nvPr>
        </p:nvPicPr>
        <p:blipFill rotWithShape="1">
          <a:blip r:embed="rId2">
            <a:extLst>
              <a:ext uri="{28A0092B-C50C-407E-A947-70E740481C1C}">
                <a14:useLocalDpi xmlns:a14="http://schemas.microsoft.com/office/drawing/2010/main" val="0"/>
              </a:ext>
            </a:extLst>
          </a:blip>
          <a:srcRect t="45000"/>
          <a:stretch>
            <a:fillRect/>
          </a:stretch>
        </p:blipFill>
        <p:spPr>
          <a:xfrm>
            <a:off x="262" y="6014242"/>
            <a:ext cx="15119212" cy="4677506"/>
          </a:xfrm>
          <a:prstGeom prst="rect">
            <a:avLst/>
          </a:prstGeom>
        </p:spPr>
      </p:pic>
      <p:sp>
        <p:nvSpPr>
          <p:cNvPr id="6" name="标题 4"/>
          <p:cNvSpPr txBox="1"/>
          <p:nvPr/>
        </p:nvSpPr>
        <p:spPr>
          <a:xfrm>
            <a:off x="1782414" y="3835537"/>
            <a:ext cx="11555866" cy="2423915"/>
          </a:xfrm>
          <a:prstGeom prst="rect">
            <a:avLst/>
          </a:prstGeom>
        </p:spPr>
        <p:txBody>
          <a:bodyPr vert="horz" lIns="151156" tIns="75577" rIns="151156" bIns="75577"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zh-CN" altLang="en-US" sz="6695" b="1" dirty="0">
                <a:solidFill>
                  <a:srgbClr val="05692F"/>
                </a:solidFill>
                <a:latin typeface="微软雅黑" panose="020B0503020204020204" pitchFamily="34" charset="-122"/>
                <a:ea typeface="微软雅黑" panose="020B0503020204020204" pitchFamily="34" charset="-122"/>
              </a:rPr>
              <a:t>规划</a:t>
            </a:r>
            <a:r>
              <a:rPr lang="zh-CN" altLang="en-US" sz="6695" b="1" dirty="0">
                <a:solidFill>
                  <a:srgbClr val="05692F"/>
                </a:solidFill>
                <a:latin typeface="微软雅黑" panose="020B0503020204020204" pitchFamily="34" charset="-122"/>
                <a:ea typeface="微软雅黑" panose="020B0503020204020204" pitchFamily="34" charset="-122"/>
              </a:rPr>
              <a:t>布局</a:t>
            </a:r>
            <a:endParaRPr lang="zh-CN" altLang="en-US" sz="6695" b="1" dirty="0">
              <a:solidFill>
                <a:srgbClr val="05692F"/>
              </a:solidFill>
              <a:latin typeface="微软雅黑" panose="020B0503020204020204" pitchFamily="34" charset="-122"/>
              <a:ea typeface="微软雅黑" panose="020B0503020204020204" pitchFamily="34" charset="-122"/>
            </a:endParaRPr>
          </a:p>
        </p:txBody>
      </p:sp>
      <p:grpSp>
        <p:nvGrpSpPr>
          <p:cNvPr id="2" name="组合 1"/>
          <p:cNvGrpSpPr/>
          <p:nvPr/>
        </p:nvGrpSpPr>
        <p:grpSpPr>
          <a:xfrm>
            <a:off x="6182297" y="1093718"/>
            <a:ext cx="2756106" cy="2630115"/>
            <a:chOff x="4984750" y="-3"/>
            <a:chExt cx="2222500" cy="2120902"/>
          </a:xfrm>
        </p:grpSpPr>
        <p:sp>
          <p:nvSpPr>
            <p:cNvPr id="14" name="任意多边形: 形状 13"/>
            <p:cNvSpPr/>
            <p:nvPr/>
          </p:nvSpPr>
          <p:spPr>
            <a:xfrm>
              <a:off x="4984750" y="-3"/>
              <a:ext cx="2222500" cy="2120902"/>
            </a:xfrm>
            <a:custGeom>
              <a:avLst/>
              <a:gdLst>
                <a:gd name="connsiteX0" fmla="*/ 0 w 2222500"/>
                <a:gd name="connsiteY0" fmla="*/ 0 h 2565400"/>
                <a:gd name="connsiteX1" fmla="*/ 2222500 w 2222500"/>
                <a:gd name="connsiteY1" fmla="*/ 0 h 2565400"/>
                <a:gd name="connsiteX2" fmla="*/ 2222500 w 2222500"/>
                <a:gd name="connsiteY2" fmla="*/ 1650997 h 2565400"/>
                <a:gd name="connsiteX3" fmla="*/ 2222500 w 2222500"/>
                <a:gd name="connsiteY3" fmla="*/ 1651000 h 2565400"/>
                <a:gd name="connsiteX4" fmla="*/ 2222500 w 2222500"/>
                <a:gd name="connsiteY4" fmla="*/ 2565400 h 2565400"/>
                <a:gd name="connsiteX5" fmla="*/ 1111250 w 2222500"/>
                <a:gd name="connsiteY5" fmla="*/ 2160474 h 2565400"/>
                <a:gd name="connsiteX6" fmla="*/ 0 w 2222500"/>
                <a:gd name="connsiteY6" fmla="*/ 2565400 h 2565400"/>
                <a:gd name="connsiteX7" fmla="*/ 0 w 2222500"/>
                <a:gd name="connsiteY7" fmla="*/ 1651000 h 2565400"/>
                <a:gd name="connsiteX8" fmla="*/ 0 w 2222500"/>
                <a:gd name="connsiteY8" fmla="*/ 1650997 h 256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22500" h="2565400">
                  <a:moveTo>
                    <a:pt x="0" y="0"/>
                  </a:moveTo>
                  <a:lnTo>
                    <a:pt x="2222500" y="0"/>
                  </a:lnTo>
                  <a:lnTo>
                    <a:pt x="2222500" y="1650997"/>
                  </a:lnTo>
                  <a:lnTo>
                    <a:pt x="2222500" y="1651000"/>
                  </a:lnTo>
                  <a:lnTo>
                    <a:pt x="2222500" y="2565400"/>
                  </a:lnTo>
                  <a:lnTo>
                    <a:pt x="1111250" y="2160474"/>
                  </a:lnTo>
                  <a:lnTo>
                    <a:pt x="0" y="2565400"/>
                  </a:lnTo>
                  <a:lnTo>
                    <a:pt x="0" y="1651000"/>
                  </a:lnTo>
                  <a:lnTo>
                    <a:pt x="0" y="1650997"/>
                  </a:lnTo>
                  <a:close/>
                </a:path>
              </a:pathLst>
            </a:custGeom>
            <a:solidFill>
              <a:srgbClr val="87A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230"/>
            </a:p>
          </p:txBody>
        </p:sp>
        <p:sp>
          <p:nvSpPr>
            <p:cNvPr id="8" name="标题 4"/>
            <p:cNvSpPr txBox="1"/>
            <p:nvPr/>
          </p:nvSpPr>
          <p:spPr>
            <a:xfrm>
              <a:off x="5345598" y="287362"/>
              <a:ext cx="1500801" cy="1393772"/>
            </a:xfrm>
            <a:prstGeom prst="rect">
              <a:avLst/>
            </a:prstGeom>
          </p:spPr>
          <p:txBody>
            <a:bodyPr vert="horz" lIns="151156" tIns="75577" rIns="151156" bIns="75577"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zh-CN" sz="9920" b="1" dirty="0">
                  <a:solidFill>
                    <a:schemeClr val="bg1"/>
                  </a:solidFill>
                  <a:latin typeface="微软雅黑" panose="020B0503020204020204" pitchFamily="34" charset="-122"/>
                  <a:ea typeface="微软雅黑" panose="020B0503020204020204" pitchFamily="34" charset="-122"/>
                </a:rPr>
                <a:t>03</a:t>
              </a:r>
              <a:endParaRPr lang="zh-CN" altLang="en-US" sz="9920" b="1" dirty="0">
                <a:solidFill>
                  <a:schemeClr val="bg1"/>
                </a:solidFill>
                <a:latin typeface="微软雅黑" panose="020B0503020204020204" pitchFamily="34" charset="-122"/>
                <a:ea typeface="微软雅黑" panose="020B0503020204020204" pitchFamily="34" charset="-122"/>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 name="TextBox 6"/>
          <p:cNvSpPr txBox="1"/>
          <p:nvPr/>
        </p:nvSpPr>
        <p:spPr>
          <a:xfrm>
            <a:off x="1384300" y="276860"/>
            <a:ext cx="12644120" cy="7144385"/>
          </a:xfrm>
          <a:prstGeom prst="rect">
            <a:avLst/>
          </a:prstGeom>
          <a:noFill/>
        </p:spPr>
        <p:txBody>
          <a:bodyPr wrap="square" lIns="71843" tIns="0" rIns="71843" bIns="0" rtlCol="0" anchor="t">
            <a:spAutoFit/>
          </a:bodyPr>
          <a:p>
            <a:pPr>
              <a:lnSpc>
                <a:spcPct val="135000"/>
              </a:lnSpc>
              <a:buClr>
                <a:srgbClr val="00B0F0"/>
              </a:buClr>
            </a:pPr>
            <a:endParaRPr lang="zh-CN" altLang="en-US" b="1" dirty="0">
              <a:solidFill>
                <a:schemeClr val="tx1">
                  <a:lumMod val="75000"/>
                  <a:lumOff val="25000"/>
                </a:schemeClr>
              </a:solidFill>
              <a:latin typeface="微软雅黑" panose="020B0503020204020204" pitchFamily="34" charset="-122"/>
              <a:ea typeface="微软雅黑" panose="020B0503020204020204" pitchFamily="34" charset="-122"/>
              <a:cs typeface="华文黑体" pitchFamily="2" charset="-122"/>
            </a:endParaRPr>
          </a:p>
          <a:p>
            <a:pPr>
              <a:lnSpc>
                <a:spcPct val="135000"/>
              </a:lnSpc>
              <a:buClr>
                <a:srgbClr val="00B0F0"/>
              </a:buClr>
            </a:pPr>
            <a:endPar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cs typeface="华文黑体" pitchFamily="2" charset="-122"/>
            </a:endParaRPr>
          </a:p>
          <a:p>
            <a:pPr>
              <a:lnSpc>
                <a:spcPct val="135000"/>
              </a:lnSpc>
              <a:buClr>
                <a:srgbClr val="00B0F0"/>
              </a:buClr>
            </a:pPr>
            <a:r>
              <a:rPr lang="zh-CN" altLang="en-US" b="1" dirty="0">
                <a:solidFill>
                  <a:schemeClr val="tx1">
                    <a:lumMod val="75000"/>
                    <a:lumOff val="25000"/>
                  </a:schemeClr>
                </a:solidFill>
                <a:latin typeface="宋体" panose="02010600030101010101" pitchFamily="2" charset="-122"/>
                <a:ea typeface="宋体" panose="02010600030101010101" pitchFamily="2" charset="-122"/>
                <a:cs typeface="宋体" panose="02010600030101010101" pitchFamily="2" charset="-122"/>
              </a:rPr>
              <a:t>1.现状情况</a:t>
            </a:r>
            <a:endParaRPr lang="zh-CN" altLang="en-US" b="1" dirty="0">
              <a:solidFill>
                <a:schemeClr val="tx1">
                  <a:lumMod val="75000"/>
                  <a:lumOff val="25000"/>
                </a:schemeClr>
              </a:solidFill>
              <a:latin typeface="宋体" panose="02010600030101010101" pitchFamily="2" charset="-122"/>
              <a:ea typeface="宋体" panose="02010600030101010101" pitchFamily="2" charset="-122"/>
              <a:cs typeface="宋体" panose="02010600030101010101" pitchFamily="2" charset="-122"/>
            </a:endParaRPr>
          </a:p>
          <a:p>
            <a:pPr>
              <a:lnSpc>
                <a:spcPct val="135000"/>
              </a:lnSpc>
              <a:buClr>
                <a:srgbClr val="00B0F0"/>
              </a:buClr>
            </a:pPr>
            <a:r>
              <a:rPr lang="zh-CN" altLang="en-US" b="1" dirty="0">
                <a:solidFill>
                  <a:schemeClr val="tx1">
                    <a:lumMod val="75000"/>
                    <a:lumOff val="25000"/>
                  </a:schemeClr>
                </a:solidFill>
                <a:latin typeface="宋体" panose="02010600030101010101" pitchFamily="2" charset="-122"/>
                <a:ea typeface="宋体" panose="02010600030101010101" pitchFamily="2" charset="-122"/>
                <a:cs typeface="宋体" panose="02010600030101010101" pitchFamily="2" charset="-122"/>
              </a:rPr>
              <a:t>1.1.地理位置</a:t>
            </a:r>
            <a:endParaRPr lang="zh-CN" altLang="en-US" b="1" dirty="0">
              <a:solidFill>
                <a:schemeClr val="tx1">
                  <a:lumMod val="75000"/>
                  <a:lumOff val="25000"/>
                </a:schemeClr>
              </a:solidFill>
              <a:latin typeface="宋体" panose="02010600030101010101" pitchFamily="2" charset="-122"/>
              <a:ea typeface="宋体" panose="02010600030101010101" pitchFamily="2" charset="-122"/>
              <a:cs typeface="宋体" panose="02010600030101010101" pitchFamily="2" charset="-122"/>
            </a:endParaRPr>
          </a:p>
          <a:p>
            <a:pPr>
              <a:lnSpc>
                <a:spcPct val="135000"/>
              </a:lnSpc>
              <a:buClr>
                <a:srgbClr val="00B0F0"/>
              </a:buClr>
            </a:pPr>
            <a:r>
              <a:rPr lang="zh-CN" altLang="en-US" b="1" dirty="0">
                <a:solidFill>
                  <a:schemeClr val="tx1">
                    <a:lumMod val="75000"/>
                    <a:lumOff val="25000"/>
                  </a:schemeClr>
                </a:solidFill>
                <a:latin typeface="宋体" panose="02010600030101010101" pitchFamily="2" charset="-122"/>
                <a:ea typeface="宋体" panose="02010600030101010101" pitchFamily="2" charset="-122"/>
                <a:cs typeface="宋体" panose="02010600030101010101" pitchFamily="2" charset="-122"/>
              </a:rPr>
              <a:t>上街组（街一组、街二组）、下街组（街三组、街四组）、石盆组、小桥组位于潮水村中部。</a:t>
            </a:r>
            <a:endParaRPr lang="zh-CN" altLang="en-US" b="1" dirty="0">
              <a:solidFill>
                <a:schemeClr val="tx1">
                  <a:lumMod val="75000"/>
                  <a:lumOff val="25000"/>
                </a:schemeClr>
              </a:solidFill>
              <a:latin typeface="宋体" panose="02010600030101010101" pitchFamily="2" charset="-122"/>
              <a:ea typeface="宋体" panose="02010600030101010101" pitchFamily="2" charset="-122"/>
              <a:cs typeface="宋体" panose="02010600030101010101" pitchFamily="2" charset="-122"/>
            </a:endParaRPr>
          </a:p>
          <a:p>
            <a:pPr>
              <a:lnSpc>
                <a:spcPct val="135000"/>
              </a:lnSpc>
              <a:buClr>
                <a:srgbClr val="00B0F0"/>
              </a:buClr>
            </a:pPr>
            <a:r>
              <a:rPr lang="zh-CN" altLang="en-US" b="1" dirty="0">
                <a:solidFill>
                  <a:schemeClr val="tx1">
                    <a:lumMod val="75000"/>
                    <a:lumOff val="25000"/>
                  </a:schemeClr>
                </a:solidFill>
                <a:latin typeface="宋体" panose="02010600030101010101" pitchFamily="2" charset="-122"/>
                <a:ea typeface="宋体" panose="02010600030101010101" pitchFamily="2" charset="-122"/>
                <a:cs typeface="宋体" panose="02010600030101010101" pitchFamily="2" charset="-122"/>
              </a:rPr>
              <a:t>1.2.现状人口信息</a:t>
            </a:r>
            <a:endParaRPr lang="zh-CN" altLang="en-US" b="1" dirty="0">
              <a:solidFill>
                <a:schemeClr val="tx1">
                  <a:lumMod val="75000"/>
                  <a:lumOff val="25000"/>
                </a:schemeClr>
              </a:solidFill>
              <a:latin typeface="宋体" panose="02010600030101010101" pitchFamily="2" charset="-122"/>
              <a:ea typeface="宋体" panose="02010600030101010101" pitchFamily="2" charset="-122"/>
              <a:cs typeface="宋体" panose="02010600030101010101" pitchFamily="2" charset="-122"/>
            </a:endParaRPr>
          </a:p>
          <a:p>
            <a:pPr>
              <a:lnSpc>
                <a:spcPct val="135000"/>
              </a:lnSpc>
              <a:buClr>
                <a:srgbClr val="00B0F0"/>
              </a:buClr>
            </a:pPr>
            <a:r>
              <a:rPr lang="zh-CN" altLang="en-US" b="1" dirty="0">
                <a:solidFill>
                  <a:schemeClr val="tx1">
                    <a:lumMod val="75000"/>
                    <a:lumOff val="25000"/>
                  </a:schemeClr>
                </a:solidFill>
                <a:latin typeface="宋体" panose="02010600030101010101" pitchFamily="2" charset="-122"/>
                <a:ea typeface="宋体" panose="02010600030101010101" pitchFamily="2" charset="-122"/>
                <a:cs typeface="宋体" panose="02010600030101010101" pitchFamily="2" charset="-122"/>
              </a:rPr>
              <a:t>上街组（街一组、街二组）、下街组（街三组、街四组）、石盆组、小桥组农村居民点现共254户，人口964人。</a:t>
            </a:r>
            <a:endParaRPr lang="zh-CN" altLang="en-US" b="1" dirty="0">
              <a:solidFill>
                <a:schemeClr val="tx1">
                  <a:lumMod val="75000"/>
                  <a:lumOff val="25000"/>
                </a:schemeClr>
              </a:solidFill>
              <a:latin typeface="宋体" panose="02010600030101010101" pitchFamily="2" charset="-122"/>
              <a:ea typeface="宋体" panose="02010600030101010101" pitchFamily="2" charset="-122"/>
              <a:cs typeface="宋体" panose="02010600030101010101" pitchFamily="2" charset="-122"/>
            </a:endParaRPr>
          </a:p>
          <a:p>
            <a:pPr>
              <a:lnSpc>
                <a:spcPct val="135000"/>
              </a:lnSpc>
              <a:buClr>
                <a:srgbClr val="00B0F0"/>
              </a:buClr>
            </a:pPr>
            <a:r>
              <a:rPr lang="zh-CN" altLang="en-US" b="1" dirty="0">
                <a:solidFill>
                  <a:schemeClr val="tx1">
                    <a:lumMod val="75000"/>
                    <a:lumOff val="25000"/>
                  </a:schemeClr>
                </a:solidFill>
                <a:latin typeface="宋体" panose="02010600030101010101" pitchFamily="2" charset="-122"/>
                <a:ea typeface="宋体" panose="02010600030101010101" pitchFamily="2" charset="-122"/>
                <a:cs typeface="宋体" panose="02010600030101010101" pitchFamily="2" charset="-122"/>
              </a:rPr>
              <a:t>1.3.现状评估</a:t>
            </a:r>
            <a:endParaRPr lang="zh-CN" altLang="en-US" b="1" dirty="0">
              <a:solidFill>
                <a:schemeClr val="tx1">
                  <a:lumMod val="75000"/>
                  <a:lumOff val="25000"/>
                </a:schemeClr>
              </a:solidFill>
              <a:latin typeface="宋体" panose="02010600030101010101" pitchFamily="2" charset="-122"/>
              <a:ea typeface="宋体" panose="02010600030101010101" pitchFamily="2" charset="-122"/>
              <a:cs typeface="宋体" panose="02010600030101010101" pitchFamily="2" charset="-122"/>
            </a:endParaRPr>
          </a:p>
          <a:p>
            <a:pPr>
              <a:lnSpc>
                <a:spcPct val="135000"/>
              </a:lnSpc>
              <a:buClr>
                <a:srgbClr val="00B0F0"/>
              </a:buClr>
            </a:pPr>
            <a:r>
              <a:rPr lang="zh-CN" altLang="en-US" b="1" dirty="0">
                <a:solidFill>
                  <a:schemeClr val="tx1">
                    <a:lumMod val="75000"/>
                    <a:lumOff val="25000"/>
                  </a:schemeClr>
                </a:solidFill>
                <a:latin typeface="宋体" panose="02010600030101010101" pitchFamily="2" charset="-122"/>
                <a:ea typeface="宋体" panose="02010600030101010101" pitchFamily="2" charset="-122"/>
                <a:cs typeface="宋体" panose="02010600030101010101" pitchFamily="2" charset="-122"/>
              </a:rPr>
              <a:t>上街组（街一组、街二组）、下街组（街三组、街四组）、石盆组、小桥组现状组域内公共服务设施较为完善，消防设施还需完善，村寨内部车行道基本完善，已满足该居民点的生活需求。</a:t>
            </a:r>
            <a:endParaRPr lang="zh-CN" altLang="en-US" b="1" dirty="0">
              <a:solidFill>
                <a:schemeClr val="tx1">
                  <a:lumMod val="75000"/>
                  <a:lumOff val="25000"/>
                </a:schemeClr>
              </a:solidFill>
              <a:latin typeface="宋体" panose="02010600030101010101" pitchFamily="2" charset="-122"/>
              <a:ea typeface="宋体" panose="02010600030101010101" pitchFamily="2" charset="-122"/>
              <a:cs typeface="宋体" panose="02010600030101010101" pitchFamily="2" charset="-122"/>
            </a:endParaRPr>
          </a:p>
          <a:p>
            <a:pPr>
              <a:lnSpc>
                <a:spcPct val="135000"/>
              </a:lnSpc>
              <a:buClr>
                <a:srgbClr val="00B0F0"/>
              </a:buClr>
            </a:pPr>
            <a:r>
              <a:rPr lang="zh-CN" altLang="en-US" b="1" dirty="0">
                <a:solidFill>
                  <a:schemeClr val="tx1">
                    <a:lumMod val="75000"/>
                    <a:lumOff val="25000"/>
                  </a:schemeClr>
                </a:solidFill>
                <a:latin typeface="宋体" panose="02010600030101010101" pitchFamily="2" charset="-122"/>
                <a:ea typeface="宋体" panose="02010600030101010101" pitchFamily="2" charset="-122"/>
                <a:cs typeface="宋体" panose="02010600030101010101" pitchFamily="2" charset="-122"/>
              </a:rPr>
              <a:t>2.规划宅基地规模</a:t>
            </a:r>
            <a:endParaRPr lang="zh-CN" altLang="en-US" b="1" dirty="0">
              <a:solidFill>
                <a:schemeClr val="tx1">
                  <a:lumMod val="75000"/>
                  <a:lumOff val="25000"/>
                </a:schemeClr>
              </a:solidFill>
              <a:latin typeface="宋体" panose="02010600030101010101" pitchFamily="2" charset="-122"/>
              <a:ea typeface="宋体" panose="02010600030101010101" pitchFamily="2" charset="-122"/>
              <a:cs typeface="宋体" panose="02010600030101010101" pitchFamily="2" charset="-122"/>
            </a:endParaRPr>
          </a:p>
          <a:p>
            <a:pPr>
              <a:lnSpc>
                <a:spcPct val="135000"/>
              </a:lnSpc>
              <a:buClr>
                <a:srgbClr val="00B0F0"/>
              </a:buClr>
            </a:pPr>
            <a:r>
              <a:rPr lang="zh-CN" altLang="en-US" b="1" dirty="0">
                <a:solidFill>
                  <a:schemeClr val="tx1">
                    <a:lumMod val="75000"/>
                    <a:lumOff val="25000"/>
                  </a:schemeClr>
                </a:solidFill>
                <a:latin typeface="宋体" panose="02010600030101010101" pitchFamily="2" charset="-122"/>
                <a:ea typeface="宋体" panose="02010600030101010101" pitchFamily="2" charset="-122"/>
                <a:cs typeface="宋体" panose="02010600030101010101" pitchFamily="2" charset="-122"/>
              </a:rPr>
              <a:t>潮水村上街组（街一组、街二组）、下街组（街三组、街四组）、石盆组、小桥组预测总户数320户。预计将增加66户。</a:t>
            </a:r>
            <a:endParaRPr lang="zh-CN" altLang="en-US" b="1" dirty="0">
              <a:solidFill>
                <a:schemeClr val="tx1">
                  <a:lumMod val="75000"/>
                  <a:lumOff val="25000"/>
                </a:schemeClr>
              </a:solidFill>
              <a:latin typeface="宋体" panose="02010600030101010101" pitchFamily="2" charset="-122"/>
              <a:ea typeface="宋体" panose="02010600030101010101" pitchFamily="2" charset="-122"/>
              <a:cs typeface="宋体" panose="02010600030101010101" pitchFamily="2" charset="-122"/>
            </a:endParaRPr>
          </a:p>
          <a:p>
            <a:pPr>
              <a:lnSpc>
                <a:spcPct val="135000"/>
              </a:lnSpc>
              <a:buClr>
                <a:srgbClr val="00B0F0"/>
              </a:buClr>
            </a:pPr>
            <a:r>
              <a:rPr lang="zh-CN" altLang="en-US" b="1" dirty="0">
                <a:solidFill>
                  <a:schemeClr val="tx1">
                    <a:lumMod val="75000"/>
                    <a:lumOff val="25000"/>
                  </a:schemeClr>
                </a:solidFill>
                <a:latin typeface="宋体" panose="02010600030101010101" pitchFamily="2" charset="-122"/>
                <a:ea typeface="宋体" panose="02010600030101010101" pitchFamily="2" charset="-122"/>
                <a:cs typeface="宋体" panose="02010600030101010101" pitchFamily="2" charset="-122"/>
                <a:sym typeface="+mn-ea"/>
              </a:rPr>
              <a:t>按照《贵州省农村宅基地管理条例》（2018）新批准每户宅基地的面积按下列标准执行：</a:t>
            </a:r>
            <a:endParaRPr lang="zh-CN" altLang="en-US" b="1" dirty="0">
              <a:solidFill>
                <a:schemeClr val="tx1">
                  <a:lumMod val="75000"/>
                  <a:lumOff val="25000"/>
                </a:schemeClr>
              </a:solidFill>
              <a:latin typeface="宋体" panose="02010600030101010101" pitchFamily="2" charset="-122"/>
              <a:ea typeface="宋体" panose="02010600030101010101" pitchFamily="2" charset="-122"/>
              <a:cs typeface="宋体" panose="02010600030101010101" pitchFamily="2" charset="-122"/>
            </a:endParaRPr>
          </a:p>
          <a:p>
            <a:pPr>
              <a:lnSpc>
                <a:spcPct val="135000"/>
              </a:lnSpc>
              <a:buClr>
                <a:srgbClr val="00B0F0"/>
              </a:buClr>
            </a:pPr>
            <a:r>
              <a:rPr b="1" dirty="0">
                <a:solidFill>
                  <a:schemeClr val="tx1">
                    <a:lumMod val="75000"/>
                    <a:lumOff val="25000"/>
                  </a:schemeClr>
                </a:solidFill>
                <a:latin typeface="宋体" panose="02010600030101010101" pitchFamily="2" charset="-122"/>
                <a:ea typeface="宋体" panose="02010600030101010101" pitchFamily="2" charset="-122"/>
                <a:cs typeface="宋体" panose="02010600030101010101" pitchFamily="2" charset="-122"/>
                <a:sym typeface="+mn-ea"/>
              </a:rPr>
              <a:t>第三十条 农村村民建住宅的用地限额(包括原有住房宅基地面积及附属设施用地)为:</a:t>
            </a:r>
            <a:endParaRPr b="1" dirty="0">
              <a:solidFill>
                <a:schemeClr val="tx1">
                  <a:lumMod val="75000"/>
                  <a:lumOff val="25000"/>
                </a:schemeClr>
              </a:solidFill>
              <a:latin typeface="宋体" panose="02010600030101010101" pitchFamily="2" charset="-122"/>
              <a:ea typeface="宋体" panose="02010600030101010101" pitchFamily="2" charset="-122"/>
              <a:cs typeface="宋体" panose="02010600030101010101" pitchFamily="2" charset="-122"/>
              <a:sym typeface="+mn-ea"/>
            </a:endParaRPr>
          </a:p>
          <a:p>
            <a:pPr>
              <a:lnSpc>
                <a:spcPct val="135000"/>
              </a:lnSpc>
              <a:buClr>
                <a:srgbClr val="00B0F0"/>
              </a:buClr>
            </a:pPr>
            <a:r>
              <a:rPr b="1" dirty="0">
                <a:solidFill>
                  <a:schemeClr val="tx1">
                    <a:lumMod val="75000"/>
                    <a:lumOff val="25000"/>
                  </a:schemeClr>
                </a:solidFill>
                <a:latin typeface="宋体" panose="02010600030101010101" pitchFamily="2" charset="-122"/>
                <a:ea typeface="宋体" panose="02010600030101010101" pitchFamily="2" charset="-122"/>
                <a:cs typeface="宋体" panose="02010600030101010101" pitchFamily="2" charset="-122"/>
                <a:sym typeface="+mn-ea"/>
              </a:rPr>
              <a:t>(一)城市郊区、坝子地区:每户不得超过130平方米;(二)丘陵地区:每户不得超过170平方米;(三)山区、牧区:每户不得超过200平方米。</a:t>
            </a:r>
            <a:endParaRPr b="1" dirty="0">
              <a:solidFill>
                <a:schemeClr val="tx1">
                  <a:lumMod val="75000"/>
                  <a:lumOff val="25000"/>
                </a:schemeClr>
              </a:solidFill>
              <a:latin typeface="宋体" panose="02010600030101010101" pitchFamily="2" charset="-122"/>
              <a:ea typeface="宋体" panose="02010600030101010101" pitchFamily="2" charset="-122"/>
              <a:cs typeface="宋体" panose="02010600030101010101" pitchFamily="2" charset="-122"/>
              <a:sym typeface="+mn-ea"/>
            </a:endParaRPr>
          </a:p>
          <a:p>
            <a:pPr>
              <a:lnSpc>
                <a:spcPct val="135000"/>
              </a:lnSpc>
              <a:buClr>
                <a:srgbClr val="00B0F0"/>
              </a:buClr>
            </a:pPr>
            <a:r>
              <a:rPr lang="zh-CN" b="1" dirty="0">
                <a:solidFill>
                  <a:schemeClr val="tx1">
                    <a:lumMod val="75000"/>
                    <a:lumOff val="25000"/>
                  </a:schemeClr>
                </a:solidFill>
                <a:latin typeface="宋体" panose="02010600030101010101" pitchFamily="2" charset="-122"/>
                <a:ea typeface="宋体" panose="02010600030101010101" pitchFamily="2" charset="-122"/>
                <a:cs typeface="宋体" panose="02010600030101010101" pitchFamily="2" charset="-122"/>
                <a:sym typeface="+mn-ea"/>
              </a:rPr>
              <a:t>城镇规划区范围内及部分在城镇规划区范围内的村庄属于城市郊区。</a:t>
            </a:r>
            <a:endParaRPr lang="zh-CN" b="1" dirty="0">
              <a:solidFill>
                <a:schemeClr val="tx1">
                  <a:lumMod val="75000"/>
                  <a:lumOff val="25000"/>
                </a:schemeClr>
              </a:solidFill>
              <a:latin typeface="宋体" panose="02010600030101010101" pitchFamily="2" charset="-122"/>
              <a:ea typeface="宋体" panose="02010600030101010101" pitchFamily="2" charset="-122"/>
              <a:cs typeface="宋体" panose="02010600030101010101" pitchFamily="2" charset="-122"/>
              <a:sym typeface="+mn-ea"/>
            </a:endParaRPr>
          </a:p>
          <a:p>
            <a:pPr>
              <a:lnSpc>
                <a:spcPct val="135000"/>
              </a:lnSpc>
              <a:buClr>
                <a:srgbClr val="00B0F0"/>
              </a:buClr>
            </a:pPr>
            <a:r>
              <a:rPr lang="zh-CN" b="1" dirty="0">
                <a:solidFill>
                  <a:schemeClr val="tx1">
                    <a:lumMod val="75000"/>
                    <a:lumOff val="25000"/>
                  </a:schemeClr>
                </a:solidFill>
                <a:latin typeface="宋体" panose="02010600030101010101" pitchFamily="2" charset="-122"/>
                <a:ea typeface="宋体" panose="02010600030101010101" pitchFamily="2" charset="-122"/>
                <a:cs typeface="宋体" panose="02010600030101010101" pitchFamily="2" charset="-122"/>
                <a:sym typeface="+mn-ea"/>
              </a:rPr>
              <a:t>城镇规划区范围外属于山区。</a:t>
            </a:r>
            <a:endParaRPr lang="zh-CN" altLang="en-US" b="1" dirty="0">
              <a:solidFill>
                <a:schemeClr val="tx1">
                  <a:lumMod val="75000"/>
                  <a:lumOff val="25000"/>
                </a:schemeClr>
              </a:solidFill>
              <a:latin typeface="宋体" panose="02010600030101010101" pitchFamily="2" charset="-122"/>
              <a:ea typeface="宋体" panose="02010600030101010101" pitchFamily="2" charset="-122"/>
              <a:cs typeface="宋体" panose="02010600030101010101" pitchFamily="2" charset="-122"/>
              <a:sym typeface="+mn-ea"/>
            </a:endParaRPr>
          </a:p>
          <a:p>
            <a:pPr>
              <a:lnSpc>
                <a:spcPct val="135000"/>
              </a:lnSpc>
              <a:buClr>
                <a:srgbClr val="00B0F0"/>
              </a:buClr>
            </a:pPr>
            <a:r>
              <a:rPr lang="zh-CN" altLang="en-US" b="1" dirty="0">
                <a:solidFill>
                  <a:schemeClr val="tx1">
                    <a:lumMod val="75000"/>
                    <a:lumOff val="25000"/>
                  </a:schemeClr>
                </a:solidFill>
                <a:latin typeface="宋体" panose="02010600030101010101" pitchFamily="2" charset="-122"/>
                <a:ea typeface="宋体" panose="02010600030101010101" pitchFamily="2" charset="-122"/>
                <a:cs typeface="宋体" panose="02010600030101010101" pitchFamily="2" charset="-122"/>
              </a:rPr>
              <a:t>潮水村属于山区：</a:t>
            </a:r>
            <a:r>
              <a:rPr lang="en-US" b="1" dirty="0">
                <a:solidFill>
                  <a:schemeClr val="tx1">
                    <a:lumMod val="75000"/>
                    <a:lumOff val="25000"/>
                  </a:schemeClr>
                </a:solidFill>
                <a:latin typeface="宋体" panose="02010600030101010101" pitchFamily="2" charset="-122"/>
                <a:ea typeface="宋体" panose="02010600030101010101" pitchFamily="2" charset="-122"/>
                <a:cs typeface="宋体" panose="02010600030101010101" pitchFamily="2" charset="-122"/>
              </a:rPr>
              <a:t>20</a:t>
            </a:r>
            <a:r>
              <a:rPr lang="zh-CN" altLang="en-US" b="1" dirty="0">
                <a:solidFill>
                  <a:schemeClr val="tx1">
                    <a:lumMod val="75000"/>
                    <a:lumOff val="25000"/>
                  </a:schemeClr>
                </a:solidFill>
                <a:latin typeface="宋体" panose="02010600030101010101" pitchFamily="2" charset="-122"/>
                <a:ea typeface="宋体" panose="02010600030101010101" pitchFamily="2" charset="-122"/>
                <a:cs typeface="宋体" panose="02010600030101010101" pitchFamily="2" charset="-122"/>
              </a:rPr>
              <a:t>0㎡/户;新增宅基地规模为</a:t>
            </a:r>
            <a:r>
              <a:rPr lang="en-US" altLang="zh-CN" b="1" dirty="0">
                <a:solidFill>
                  <a:schemeClr val="tx1">
                    <a:lumMod val="75000"/>
                    <a:lumOff val="25000"/>
                  </a:schemeClr>
                </a:solidFill>
                <a:latin typeface="宋体" panose="02010600030101010101" pitchFamily="2" charset="-122"/>
                <a:ea typeface="宋体" panose="02010600030101010101" pitchFamily="2" charset="-122"/>
                <a:cs typeface="宋体" panose="02010600030101010101" pitchFamily="2" charset="-122"/>
              </a:rPr>
              <a:t>13200</a:t>
            </a:r>
            <a:r>
              <a:rPr lang="zh-CN" altLang="en-US" b="1" dirty="0">
                <a:solidFill>
                  <a:schemeClr val="tx1">
                    <a:lumMod val="75000"/>
                    <a:lumOff val="25000"/>
                  </a:schemeClr>
                </a:solidFill>
                <a:latin typeface="宋体" panose="02010600030101010101" pitchFamily="2" charset="-122"/>
                <a:ea typeface="宋体" panose="02010600030101010101" pitchFamily="2" charset="-122"/>
                <a:cs typeface="宋体" panose="02010600030101010101" pitchFamily="2" charset="-122"/>
              </a:rPr>
              <a:t>平方米。</a:t>
            </a:r>
            <a:endParaRPr lang="zh-CN" altLang="en-US" b="1" dirty="0">
              <a:solidFill>
                <a:schemeClr val="tx1">
                  <a:lumMod val="75000"/>
                  <a:lumOff val="25000"/>
                </a:schemeClr>
              </a:solidFill>
              <a:latin typeface="宋体" panose="02010600030101010101" pitchFamily="2" charset="-122"/>
              <a:ea typeface="宋体" panose="02010600030101010101" pitchFamily="2" charset="-122"/>
              <a:cs typeface="宋体" panose="02010600030101010101" pitchFamily="2" charset="-122"/>
            </a:endParaRPr>
          </a:p>
        </p:txBody>
      </p:sp>
      <p:sp>
        <p:nvSpPr>
          <p:cNvPr id="100" name="文本框 99"/>
          <p:cNvSpPr txBox="1"/>
          <p:nvPr/>
        </p:nvSpPr>
        <p:spPr>
          <a:xfrm>
            <a:off x="984885" y="7324725"/>
            <a:ext cx="7266940" cy="368300"/>
          </a:xfrm>
          <a:prstGeom prst="rect">
            <a:avLst/>
          </a:prstGeom>
          <a:noFill/>
          <a:ln w="9525">
            <a:noFill/>
          </a:ln>
        </p:spPr>
        <p:txBody>
          <a:bodyPr wrap="square">
            <a:spAutoFit/>
          </a:bodyPr>
          <a:p>
            <a:pPr indent="355600"/>
            <a:r>
              <a:rPr lang="zh-CN" b="1">
                <a:latin typeface="宋体" panose="02010600030101010101" pitchFamily="2" charset="-122"/>
                <a:ea typeface="宋体" panose="02010600030101010101" pitchFamily="2" charset="-122"/>
              </a:rPr>
              <a:t>第一居民点新增宅基地共需用地规模及新增配套基础设施可见下表</a:t>
            </a:r>
            <a:r>
              <a:rPr lang="zh-CN" b="1">
                <a:latin typeface="微软雅黑" panose="020B0503020204020204" pitchFamily="34" charset="-122"/>
                <a:ea typeface="微软雅黑" panose="020B0503020204020204" pitchFamily="34" charset="-122"/>
              </a:rPr>
              <a:t>：</a:t>
            </a:r>
            <a:endParaRPr lang="zh-CN" altLang="en-US" b="1">
              <a:latin typeface="微软雅黑" panose="020B0503020204020204" pitchFamily="34" charset="-122"/>
              <a:ea typeface="微软雅黑" panose="020B0503020204020204" pitchFamily="34" charset="-122"/>
            </a:endParaRPr>
          </a:p>
        </p:txBody>
      </p:sp>
      <p:graphicFrame>
        <p:nvGraphicFramePr>
          <p:cNvPr id="7" name="表格 6"/>
          <p:cNvGraphicFramePr/>
          <p:nvPr>
            <p:custDataLst>
              <p:tags r:id="rId1"/>
            </p:custDataLst>
          </p:nvPr>
        </p:nvGraphicFramePr>
        <p:xfrm>
          <a:off x="1450340" y="7696835"/>
          <a:ext cx="12967970" cy="2437130"/>
        </p:xfrm>
        <a:graphic>
          <a:graphicData uri="http://schemas.openxmlformats.org/drawingml/2006/table">
            <a:tbl>
              <a:tblPr firstRow="1" bandRow="1">
                <a:tableStyleId>{5940675A-B579-460E-94D1-54222C63F5DA}</a:tableStyleId>
              </a:tblPr>
              <a:tblGrid>
                <a:gridCol w="3215640"/>
                <a:gridCol w="1172210"/>
                <a:gridCol w="1128395"/>
                <a:gridCol w="1575435"/>
                <a:gridCol w="1125855"/>
                <a:gridCol w="1191260"/>
                <a:gridCol w="1545590"/>
                <a:gridCol w="2013585"/>
              </a:tblGrid>
              <a:tr h="1097280">
                <a:tc>
                  <a:txBody>
                    <a:bodyPr/>
                    <a:p>
                      <a:pPr indent="0" algn="ctr">
                        <a:buNone/>
                      </a:pPr>
                      <a:r>
                        <a:rPr lang="en-US" sz="1800" b="1">
                          <a:latin typeface="宋体" panose="02010600030101010101" pitchFamily="2" charset="-122"/>
                          <a:ea typeface="宋体" panose="02010600030101010101" pitchFamily="2" charset="-122"/>
                          <a:cs typeface="宋体" panose="02010600030101010101" pitchFamily="2" charset="-122"/>
                        </a:rPr>
                        <a:t>第一居民点</a:t>
                      </a:r>
                      <a:endParaRPr lang="en-US" altLang="en-US" sz="18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800" b="1">
                          <a:latin typeface="宋体" panose="02010600030101010101" pitchFamily="2" charset="-122"/>
                          <a:ea typeface="宋体" panose="02010600030101010101" pitchFamily="2" charset="-122"/>
                          <a:cs typeface="宋体" panose="02010600030101010101" pitchFamily="2" charset="-122"/>
                        </a:rPr>
                        <a:t>现状户数（户）</a:t>
                      </a:r>
                      <a:endParaRPr lang="en-US" altLang="en-US" sz="18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800" b="1">
                          <a:latin typeface="宋体" panose="02010600030101010101" pitchFamily="2" charset="-122"/>
                          <a:ea typeface="宋体" panose="02010600030101010101" pitchFamily="2" charset="-122"/>
                          <a:cs typeface="宋体" panose="02010600030101010101" pitchFamily="2" charset="-122"/>
                        </a:rPr>
                        <a:t>新增户数（户）</a:t>
                      </a:r>
                      <a:endParaRPr lang="en-US" altLang="en-US" sz="18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800" b="1">
                          <a:latin typeface="宋体" panose="02010600030101010101" pitchFamily="2" charset="-122"/>
                          <a:ea typeface="宋体" panose="02010600030101010101" pitchFamily="2" charset="-122"/>
                          <a:cs typeface="宋体" panose="02010600030101010101" pitchFamily="2" charset="-122"/>
                        </a:rPr>
                        <a:t>新增宅基地面积（㎡）</a:t>
                      </a:r>
                      <a:endParaRPr lang="en-US" altLang="en-US" sz="18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800" b="1">
                          <a:latin typeface="宋体" panose="02010600030101010101" pitchFamily="2" charset="-122"/>
                          <a:ea typeface="宋体" panose="02010600030101010101" pitchFamily="2" charset="-122"/>
                          <a:cs typeface="宋体" panose="02010600030101010101" pitchFamily="2" charset="-122"/>
                        </a:rPr>
                        <a:t>近期建设2021年-2025年（户）</a:t>
                      </a:r>
                      <a:endParaRPr lang="en-US" altLang="en-US" sz="18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800" b="1">
                          <a:latin typeface="宋体" panose="02010600030101010101" pitchFamily="2" charset="-122"/>
                          <a:ea typeface="宋体" panose="02010600030101010101" pitchFamily="2" charset="-122"/>
                          <a:cs typeface="宋体" panose="02010600030101010101" pitchFamily="2" charset="-122"/>
                        </a:rPr>
                        <a:t>远期建设2026年-2035年（户）</a:t>
                      </a:r>
                      <a:endParaRPr lang="en-US" altLang="en-US" sz="18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800" b="1">
                          <a:latin typeface="宋体" panose="02010600030101010101" pitchFamily="2" charset="-122"/>
                          <a:ea typeface="宋体" panose="02010600030101010101" pitchFamily="2" charset="-122"/>
                          <a:cs typeface="宋体" panose="02010600030101010101" pitchFamily="2" charset="-122"/>
                        </a:rPr>
                        <a:t>实际布置宅基地个数（个）</a:t>
                      </a:r>
                      <a:endParaRPr lang="en-US" altLang="en-US" sz="18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800" b="1">
                          <a:latin typeface="宋体" panose="02010600030101010101" pitchFamily="2" charset="-122"/>
                          <a:ea typeface="宋体" panose="02010600030101010101" pitchFamily="2" charset="-122"/>
                          <a:cs typeface="宋体" panose="02010600030101010101" pitchFamily="2" charset="-122"/>
                        </a:rPr>
                        <a:t>基础设施</a:t>
                      </a:r>
                      <a:endParaRPr lang="en-US" altLang="en-US" sz="18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822960">
                <a:tc>
                  <a:txBody>
                    <a:bodyPr/>
                    <a:p>
                      <a:pPr indent="0" algn="ctr">
                        <a:buNone/>
                      </a:pPr>
                      <a:r>
                        <a:rPr lang="en-US" sz="1800" b="1">
                          <a:latin typeface="宋体" panose="02010600030101010101" pitchFamily="2" charset="-122"/>
                          <a:ea typeface="宋体" panose="02010600030101010101" pitchFamily="2" charset="-122"/>
                          <a:cs typeface="宋体" panose="02010600030101010101" pitchFamily="2" charset="-122"/>
                        </a:rPr>
                        <a:t>上街组（街一组、街二组）、下街组（街三组、街四组）、石盆组、小桥组</a:t>
                      </a:r>
                      <a:endParaRPr lang="en-US" sz="18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800" b="1">
                          <a:latin typeface="宋体" panose="02010600030101010101" pitchFamily="2" charset="-122"/>
                          <a:ea typeface="宋体" panose="02010600030101010101" pitchFamily="2" charset="-122"/>
                          <a:cs typeface="宋体" panose="02010600030101010101" pitchFamily="2" charset="-122"/>
                        </a:rPr>
                        <a:t>254</a:t>
                      </a:r>
                      <a:endParaRPr lang="en-US" altLang="en-US" sz="18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800" b="1">
                          <a:latin typeface="宋体" panose="02010600030101010101" pitchFamily="2" charset="-122"/>
                          <a:ea typeface="宋体" panose="02010600030101010101" pitchFamily="2" charset="-122"/>
                          <a:cs typeface="宋体" panose="02010600030101010101" pitchFamily="2" charset="-122"/>
                        </a:rPr>
                        <a:t>66</a:t>
                      </a:r>
                      <a:endParaRPr lang="en-US" sz="18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800" b="1">
                          <a:latin typeface="宋体" panose="02010600030101010101" pitchFamily="2" charset="-122"/>
                          <a:ea typeface="宋体" panose="02010600030101010101" pitchFamily="2" charset="-122"/>
                          <a:cs typeface="宋体" panose="02010600030101010101" pitchFamily="2" charset="-122"/>
                        </a:rPr>
                        <a:t>13200</a:t>
                      </a:r>
                      <a:endParaRPr lang="en-US" altLang="en-US" sz="18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800" b="1">
                          <a:latin typeface="宋体" panose="02010600030101010101" pitchFamily="2" charset="-122"/>
                          <a:ea typeface="宋体" panose="02010600030101010101" pitchFamily="2" charset="-122"/>
                          <a:cs typeface="宋体" panose="02010600030101010101" pitchFamily="2" charset="-122"/>
                        </a:rPr>
                        <a:t>20</a:t>
                      </a:r>
                      <a:endParaRPr lang="en-US" altLang="en-US" sz="18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800" b="1">
                          <a:latin typeface="宋体" panose="02010600030101010101" pitchFamily="2" charset="-122"/>
                          <a:ea typeface="宋体" panose="02010600030101010101" pitchFamily="2" charset="-122"/>
                          <a:cs typeface="宋体" panose="02010600030101010101" pitchFamily="2" charset="-122"/>
                        </a:rPr>
                        <a:t>46</a:t>
                      </a:r>
                      <a:endParaRPr lang="en-US" altLang="en-US" sz="18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800" b="1">
                          <a:latin typeface="宋体" panose="02010600030101010101" pitchFamily="2" charset="-122"/>
                          <a:ea typeface="宋体" panose="02010600030101010101" pitchFamily="2" charset="-122"/>
                          <a:cs typeface="宋体" panose="02010600030101010101" pitchFamily="2" charset="-122"/>
                        </a:rPr>
                        <a:t>84</a:t>
                      </a:r>
                      <a:endParaRPr lang="en-US" sz="18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rowSpan="2">
                  <a:txBody>
                    <a:bodyPr/>
                    <a:p>
                      <a:pPr indent="0" algn="ctr">
                        <a:buNone/>
                      </a:pPr>
                      <a:r>
                        <a:rPr lang="en-US" sz="1800" b="1">
                          <a:latin typeface="宋体" panose="02010600030101010101" pitchFamily="2" charset="-122"/>
                          <a:ea typeface="宋体" panose="02010600030101010101" pitchFamily="2" charset="-122"/>
                          <a:cs typeface="宋体" panose="02010600030101010101" pitchFamily="2" charset="-122"/>
                        </a:rPr>
                        <a:t>增加2个垃圾分类收集亭、3个消防设施</a:t>
                      </a:r>
                      <a:endParaRPr lang="en-US" altLang="en-US" sz="18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516890">
                <a:tc>
                  <a:txBody>
                    <a:bodyPr/>
                    <a:p>
                      <a:pPr indent="0" algn="ctr">
                        <a:buNone/>
                      </a:pPr>
                      <a:r>
                        <a:rPr lang="en-US" sz="1800" b="1">
                          <a:latin typeface="宋体" panose="02010600030101010101" pitchFamily="2" charset="-122"/>
                          <a:ea typeface="宋体" panose="02010600030101010101" pitchFamily="2" charset="-122"/>
                          <a:cs typeface="宋体" panose="02010600030101010101" pitchFamily="2" charset="-122"/>
                        </a:rPr>
                        <a:t>小计</a:t>
                      </a:r>
                      <a:endParaRPr lang="en-US" altLang="en-US" sz="18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800" b="1">
                          <a:latin typeface="宋体" panose="02010600030101010101" pitchFamily="2" charset="-122"/>
                          <a:ea typeface="宋体" panose="02010600030101010101" pitchFamily="2" charset="-122"/>
                          <a:cs typeface="宋体" panose="02010600030101010101" pitchFamily="2" charset="-122"/>
                        </a:rPr>
                        <a:t>254</a:t>
                      </a:r>
                      <a:endParaRPr lang="en-US" altLang="en-US" sz="18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800" b="1">
                          <a:latin typeface="宋体" panose="02010600030101010101" pitchFamily="2" charset="-122"/>
                          <a:ea typeface="宋体" panose="02010600030101010101" pitchFamily="2" charset="-122"/>
                          <a:cs typeface="宋体" panose="02010600030101010101" pitchFamily="2" charset="-122"/>
                        </a:rPr>
                        <a:t>66</a:t>
                      </a:r>
                      <a:endParaRPr lang="en-US" altLang="en-US" sz="18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800" b="1">
                          <a:latin typeface="宋体" panose="02010600030101010101" pitchFamily="2" charset="-122"/>
                          <a:ea typeface="宋体" panose="02010600030101010101" pitchFamily="2" charset="-122"/>
                          <a:cs typeface="宋体" panose="02010600030101010101" pitchFamily="2" charset="-122"/>
                        </a:rPr>
                        <a:t>13200</a:t>
                      </a:r>
                      <a:endParaRPr lang="en-US" altLang="en-US" sz="18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800" b="1">
                          <a:latin typeface="宋体" panose="02010600030101010101" pitchFamily="2" charset="-122"/>
                          <a:ea typeface="宋体" panose="02010600030101010101" pitchFamily="2" charset="-122"/>
                          <a:cs typeface="宋体" panose="02010600030101010101" pitchFamily="2" charset="-122"/>
                        </a:rPr>
                        <a:t>20</a:t>
                      </a:r>
                      <a:endParaRPr lang="en-US" altLang="en-US" sz="18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800" b="1">
                          <a:latin typeface="宋体" panose="02010600030101010101" pitchFamily="2" charset="-122"/>
                          <a:ea typeface="宋体" panose="02010600030101010101" pitchFamily="2" charset="-122"/>
                          <a:cs typeface="宋体" panose="02010600030101010101" pitchFamily="2" charset="-122"/>
                        </a:rPr>
                        <a:t>46</a:t>
                      </a:r>
                      <a:endParaRPr lang="en-US" altLang="en-US" sz="18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800" b="1">
                          <a:latin typeface="宋体" panose="02010600030101010101" pitchFamily="2" charset="-122"/>
                          <a:ea typeface="宋体" panose="02010600030101010101" pitchFamily="2" charset="-122"/>
                          <a:cs typeface="宋体" panose="02010600030101010101" pitchFamily="2" charset="-122"/>
                        </a:rPr>
                        <a:t>84</a:t>
                      </a:r>
                      <a:endParaRPr lang="en-US" altLang="en-US" sz="18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B w="12700" cap="flat" cmpd="sng">
                      <a:solidFill>
                        <a:srgbClr val="080000"/>
                      </a:solidFill>
                      <a:prstDash val="solid"/>
                      <a:headEnd type="none" w="med" len="med"/>
                      <a:tailEnd type="none" w="med" len="med"/>
                    </a:lnB>
                  </a:tcPr>
                </a:tc>
              </a:tr>
            </a:tbl>
          </a:graphicData>
        </a:graphic>
      </p:graphicFrame>
      <p:sp>
        <p:nvSpPr>
          <p:cNvPr id="9" name="文本占位符 1"/>
          <p:cNvSpPr txBox="1"/>
          <p:nvPr/>
        </p:nvSpPr>
        <p:spPr>
          <a:xfrm>
            <a:off x="1384300" y="681355"/>
            <a:ext cx="13202285" cy="43815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zh-CN" altLang="en-US" sz="2000" b="1" dirty="0">
                <a:solidFill>
                  <a:srgbClr val="05692F"/>
                </a:solidFill>
                <a:latin typeface="微软雅黑" panose="020B0503020204020204" pitchFamily="34" charset="-122"/>
                <a:ea typeface="微软雅黑" panose="020B0503020204020204" pitchFamily="34" charset="-122"/>
                <a:cs typeface="华文黑体" pitchFamily="2" charset="-122"/>
                <a:sym typeface="+mn-ea"/>
              </a:rPr>
              <a:t>一、上街组（街一组、街二组）、下街组（街三组、街四组）、石盆组、小桥组现状及规划布局</a:t>
            </a:r>
            <a:endParaRPr lang="zh-CN" altLang="en-US" sz="2000" b="1" dirty="0">
              <a:solidFill>
                <a:srgbClr val="05692F"/>
              </a:solidFill>
              <a:latin typeface="微软雅黑" panose="020B0503020204020204" pitchFamily="34" charset="-122"/>
              <a:ea typeface="微软雅黑" panose="020B0503020204020204" pitchFamily="34" charset="-122"/>
              <a:cs typeface="华文黑体" pitchFamily="2" charset="-122"/>
              <a:sym typeface="+mn-ea"/>
            </a:endParaRPr>
          </a:p>
        </p:txBody>
      </p:sp>
      <p:sp>
        <p:nvSpPr>
          <p:cNvPr id="2" name="矩形 1"/>
          <p:cNvSpPr/>
          <p:nvPr/>
        </p:nvSpPr>
        <p:spPr>
          <a:xfrm>
            <a:off x="-8890" y="553720"/>
            <a:ext cx="15128240" cy="76200"/>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 name="矩形 2"/>
          <p:cNvSpPr/>
          <p:nvPr/>
        </p:nvSpPr>
        <p:spPr>
          <a:xfrm>
            <a:off x="-8890" y="10252075"/>
            <a:ext cx="15128875" cy="447040"/>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 name="文本框 3"/>
          <p:cNvSpPr txBox="1"/>
          <p:nvPr/>
        </p:nvSpPr>
        <p:spPr>
          <a:xfrm>
            <a:off x="10389691" y="10252894"/>
            <a:ext cx="4302676" cy="434340"/>
          </a:xfrm>
          <a:prstGeom prst="rect">
            <a:avLst/>
          </a:prstGeom>
          <a:noFill/>
        </p:spPr>
        <p:txBody>
          <a:bodyPr wrap="square" rtlCol="0">
            <a:spAutoFit/>
          </a:bodyPr>
          <a:p>
            <a:pPr algn="dist"/>
            <a:r>
              <a:rPr lang="zh-CN" altLang="en-US" sz="2230" dirty="0">
                <a:solidFill>
                  <a:schemeClr val="tx1"/>
                </a:solidFill>
                <a:effectLst>
                  <a:outerShdw blurRad="38100" dist="19050" dir="2700000" algn="tl" rotWithShape="0">
                    <a:schemeClr val="dk1">
                      <a:alpha val="40000"/>
                    </a:schemeClr>
                  </a:outerShdw>
                </a:effectLst>
                <a:latin typeface="方正粗黑宋简体" panose="02000000000000000000" charset="-122"/>
                <a:ea typeface="方正粗黑宋简体" panose="02000000000000000000" charset="-122"/>
                <a:cs typeface="方正粗黑宋简体" panose="02000000000000000000" charset="-122"/>
              </a:rPr>
              <a:t>贵阳市建筑设计院有限公司</a:t>
            </a:r>
            <a:endParaRPr lang="zh-CN" altLang="en-US" sz="2230" dirty="0">
              <a:solidFill>
                <a:schemeClr val="tx1"/>
              </a:solidFill>
              <a:effectLst>
                <a:outerShdw blurRad="38100" dist="19050" dir="2700000" algn="tl" rotWithShape="0">
                  <a:schemeClr val="dk1">
                    <a:alpha val="40000"/>
                  </a:schemeClr>
                </a:outerShdw>
              </a:effectLst>
              <a:latin typeface="方正粗黑宋简体" panose="02000000000000000000" charset="-122"/>
              <a:ea typeface="方正粗黑宋简体" panose="02000000000000000000" charset="-122"/>
              <a:cs typeface="方正粗黑宋简体" panose="02000000000000000000" charset="-122"/>
            </a:endParaRPr>
          </a:p>
        </p:txBody>
      </p:sp>
      <p:sp>
        <p:nvSpPr>
          <p:cNvPr id="5" name="文本框 4"/>
          <p:cNvSpPr txBox="1"/>
          <p:nvPr/>
        </p:nvSpPr>
        <p:spPr>
          <a:xfrm>
            <a:off x="851535" y="112395"/>
            <a:ext cx="7447915" cy="434340"/>
          </a:xfrm>
          <a:prstGeom prst="rect">
            <a:avLst/>
          </a:prstGeom>
          <a:noFill/>
        </p:spPr>
        <p:txBody>
          <a:bodyPr wrap="square" rtlCol="0">
            <a:spAutoFit/>
          </a:bodyPr>
          <a:p>
            <a:pPr algn="dist"/>
            <a:r>
              <a:rPr lang="zh-CN" altLang="en-US" sz="2230" dirty="0">
                <a:solidFill>
                  <a:schemeClr val="accent6">
                    <a:lumMod val="75000"/>
                  </a:schemeClr>
                </a:solidFill>
                <a:effectLst>
                  <a:outerShdw blurRad="38100" dist="19050" dir="2700000" algn="tl" rotWithShape="0">
                    <a:schemeClr val="dk1">
                      <a:alpha val="40000"/>
                    </a:schemeClr>
                  </a:outerShdw>
                </a:effectLst>
                <a:latin typeface="方正粗黑宋简体" panose="02000000000000000000" charset="-122"/>
                <a:ea typeface="方正粗黑宋简体" panose="02000000000000000000" charset="-122"/>
                <a:cs typeface="方正粗黑宋简体" panose="02000000000000000000" charset="-122"/>
              </a:rPr>
              <a:t>息烽县小寨坝镇潮水村村庄规划</a:t>
            </a:r>
            <a:r>
              <a:rPr lang="en-US" altLang="zh-CN" sz="2230" dirty="0">
                <a:solidFill>
                  <a:schemeClr val="accent6">
                    <a:lumMod val="75000"/>
                  </a:schemeClr>
                </a:solidFill>
                <a:effectLst>
                  <a:outerShdw blurRad="38100" dist="19050" dir="2700000" algn="tl" rotWithShape="0">
                    <a:schemeClr val="dk1">
                      <a:alpha val="40000"/>
                    </a:schemeClr>
                  </a:outerShdw>
                </a:effectLst>
                <a:latin typeface="方正粗黑宋简体" panose="02000000000000000000" charset="-122"/>
                <a:ea typeface="方正粗黑宋简体" panose="02000000000000000000" charset="-122"/>
                <a:cs typeface="方正粗黑宋简体" panose="02000000000000000000" charset="-122"/>
              </a:rPr>
              <a:t>--</a:t>
            </a:r>
            <a:r>
              <a:rPr lang="zh-CN" altLang="en-US" sz="2230" dirty="0">
                <a:solidFill>
                  <a:schemeClr val="accent6">
                    <a:lumMod val="75000"/>
                  </a:schemeClr>
                </a:solidFill>
                <a:effectLst>
                  <a:outerShdw blurRad="38100" dist="19050" dir="2700000" algn="tl" rotWithShape="0">
                    <a:schemeClr val="dk1">
                      <a:alpha val="40000"/>
                    </a:schemeClr>
                  </a:outerShdw>
                </a:effectLst>
                <a:latin typeface="方正粗黑宋简体" panose="02000000000000000000" charset="-122"/>
                <a:ea typeface="方正粗黑宋简体" panose="02000000000000000000" charset="-122"/>
                <a:cs typeface="方正粗黑宋简体" panose="02000000000000000000" charset="-122"/>
              </a:rPr>
              <a:t>补充编制宅基地规划</a:t>
            </a:r>
            <a:endParaRPr lang="zh-CN" altLang="en-US" sz="2230" dirty="0">
              <a:solidFill>
                <a:schemeClr val="accent6">
                  <a:lumMod val="75000"/>
                </a:schemeClr>
              </a:solidFill>
              <a:effectLst>
                <a:outerShdw blurRad="38100" dist="19050" dir="2700000" algn="tl" rotWithShape="0">
                  <a:schemeClr val="dk1">
                    <a:alpha val="40000"/>
                  </a:schemeClr>
                </a:outerShdw>
              </a:effectLst>
              <a:latin typeface="方正粗黑宋简体" panose="02000000000000000000" charset="-122"/>
              <a:ea typeface="方正粗黑宋简体" panose="02000000000000000000" charset="-122"/>
              <a:cs typeface="方正粗黑宋简体" panose="02000000000000000000" charset="-122"/>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aphicFrame>
        <p:nvGraphicFramePr>
          <p:cNvPr id="2" name="表格 1"/>
          <p:cNvGraphicFramePr/>
          <p:nvPr>
            <p:custDataLst>
              <p:tags r:id="rId1"/>
            </p:custDataLst>
          </p:nvPr>
        </p:nvGraphicFramePr>
        <p:xfrm>
          <a:off x="1477328" y="7713345"/>
          <a:ext cx="12727305" cy="2194560"/>
        </p:xfrm>
        <a:graphic>
          <a:graphicData uri="http://schemas.openxmlformats.org/drawingml/2006/table">
            <a:tbl>
              <a:tblPr firstRow="1" bandRow="1">
                <a:tableStyleId>{5940675A-B579-460E-94D1-54222C63F5DA}</a:tableStyleId>
              </a:tblPr>
              <a:tblGrid>
                <a:gridCol w="1470025"/>
                <a:gridCol w="1634490"/>
                <a:gridCol w="1731010"/>
                <a:gridCol w="2388870"/>
                <a:gridCol w="1038860"/>
                <a:gridCol w="1119188"/>
                <a:gridCol w="1452562"/>
                <a:gridCol w="1892300"/>
              </a:tblGrid>
              <a:tr h="762000">
                <a:tc>
                  <a:txBody>
                    <a:bodyPr/>
                    <a:p>
                      <a:pPr indent="0" algn="ctr">
                        <a:buNone/>
                      </a:pPr>
                      <a:r>
                        <a:rPr lang="en-US" sz="1800" b="1">
                          <a:latin typeface="宋体" panose="02010600030101010101" pitchFamily="2" charset="-122"/>
                          <a:ea typeface="宋体" panose="02010600030101010101" pitchFamily="2" charset="-122"/>
                          <a:cs typeface="宋体" panose="02010600030101010101" pitchFamily="2" charset="-122"/>
                        </a:rPr>
                        <a:t>第二居民点</a:t>
                      </a:r>
                      <a:endParaRPr lang="en-US" altLang="en-US" sz="18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800" b="1">
                          <a:latin typeface="宋体" panose="02010600030101010101" pitchFamily="2" charset="-122"/>
                          <a:ea typeface="宋体" panose="02010600030101010101" pitchFamily="2" charset="-122"/>
                          <a:cs typeface="宋体" panose="02010600030101010101" pitchFamily="2" charset="-122"/>
                        </a:rPr>
                        <a:t>现状户数（户）</a:t>
                      </a:r>
                      <a:endParaRPr lang="en-US" altLang="en-US" sz="18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800" b="1">
                          <a:latin typeface="宋体" panose="02010600030101010101" pitchFamily="2" charset="-122"/>
                          <a:ea typeface="宋体" panose="02010600030101010101" pitchFamily="2" charset="-122"/>
                          <a:cs typeface="宋体" panose="02010600030101010101" pitchFamily="2" charset="-122"/>
                        </a:rPr>
                        <a:t>新增户数（户）</a:t>
                      </a:r>
                      <a:endParaRPr lang="en-US" altLang="en-US" sz="18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800" b="1">
                          <a:latin typeface="宋体" panose="02010600030101010101" pitchFamily="2" charset="-122"/>
                          <a:ea typeface="宋体" panose="02010600030101010101" pitchFamily="2" charset="-122"/>
                          <a:cs typeface="宋体" panose="02010600030101010101" pitchFamily="2" charset="-122"/>
                        </a:rPr>
                        <a:t>新增宅基地面积（㎡）</a:t>
                      </a:r>
                      <a:endParaRPr lang="en-US" altLang="en-US" sz="18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800" b="1">
                          <a:latin typeface="宋体" panose="02010600030101010101" pitchFamily="2" charset="-122"/>
                          <a:ea typeface="宋体" panose="02010600030101010101" pitchFamily="2" charset="-122"/>
                          <a:cs typeface="宋体" panose="02010600030101010101" pitchFamily="2" charset="-122"/>
                        </a:rPr>
                        <a:t>近期建设2021年-2025年（户）</a:t>
                      </a:r>
                      <a:endParaRPr lang="en-US" altLang="en-US" sz="18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800" b="1">
                          <a:latin typeface="宋体" panose="02010600030101010101" pitchFamily="2" charset="-122"/>
                          <a:ea typeface="宋体" panose="02010600030101010101" pitchFamily="2" charset="-122"/>
                          <a:cs typeface="宋体" panose="02010600030101010101" pitchFamily="2" charset="-122"/>
                        </a:rPr>
                        <a:t>远期建设2026年-2035年（户）</a:t>
                      </a:r>
                      <a:endParaRPr lang="en-US" altLang="en-US" sz="18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800" b="1">
                          <a:latin typeface="宋体" panose="02010600030101010101" pitchFamily="2" charset="-122"/>
                          <a:ea typeface="宋体" panose="02010600030101010101" pitchFamily="2" charset="-122"/>
                          <a:cs typeface="宋体" panose="02010600030101010101" pitchFamily="2" charset="-122"/>
                        </a:rPr>
                        <a:t>实际布置宅基地个数（个）</a:t>
                      </a:r>
                      <a:endParaRPr lang="en-US" altLang="en-US" sz="18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800" b="1">
                          <a:latin typeface="宋体" panose="02010600030101010101" pitchFamily="2" charset="-122"/>
                          <a:ea typeface="宋体" panose="02010600030101010101" pitchFamily="2" charset="-122"/>
                          <a:cs typeface="宋体" panose="02010600030101010101" pitchFamily="2" charset="-122"/>
                        </a:rPr>
                        <a:t>基础设施</a:t>
                      </a:r>
                      <a:endParaRPr lang="en-US" altLang="en-US" sz="18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81000">
                <a:tc>
                  <a:txBody>
                    <a:bodyPr/>
                    <a:p>
                      <a:pPr indent="0" algn="ctr">
                        <a:buNone/>
                      </a:pPr>
                      <a:r>
                        <a:rPr lang="en-US" sz="1800" b="1">
                          <a:solidFill>
                            <a:srgbClr val="000000"/>
                          </a:solidFill>
                          <a:latin typeface="宋体" panose="02010600030101010101" pitchFamily="2" charset="-122"/>
                          <a:ea typeface="宋体" panose="02010600030101010101" pitchFamily="2" charset="-122"/>
                          <a:cs typeface="宋体" panose="02010600030101010101" pitchFamily="2" charset="-122"/>
                        </a:rPr>
                        <a:t>蔡家寨组</a:t>
                      </a:r>
                      <a:endParaRPr lang="en-US" altLang="en-US" sz="18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800" b="1">
                          <a:latin typeface="宋体" panose="02010600030101010101" pitchFamily="2" charset="-122"/>
                          <a:ea typeface="宋体" panose="02010600030101010101" pitchFamily="2" charset="-122"/>
                          <a:cs typeface="宋体" panose="02010600030101010101" pitchFamily="2" charset="-122"/>
                        </a:rPr>
                        <a:t>82</a:t>
                      </a:r>
                      <a:endParaRPr lang="en-US" altLang="en-US" sz="18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800" b="1">
                          <a:latin typeface="宋体" panose="02010600030101010101" pitchFamily="2" charset="-122"/>
                          <a:ea typeface="宋体" panose="02010600030101010101" pitchFamily="2" charset="-122"/>
                          <a:cs typeface="宋体" panose="02010600030101010101" pitchFamily="2" charset="-122"/>
                        </a:rPr>
                        <a:t>21</a:t>
                      </a:r>
                      <a:endParaRPr lang="en-US" sz="18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800" b="1">
                          <a:latin typeface="宋体" panose="02010600030101010101" pitchFamily="2" charset="-122"/>
                          <a:ea typeface="宋体" panose="02010600030101010101" pitchFamily="2" charset="-122"/>
                          <a:cs typeface="宋体" panose="02010600030101010101" pitchFamily="2" charset="-122"/>
                        </a:rPr>
                        <a:t>4200</a:t>
                      </a:r>
                      <a:endParaRPr lang="en-US" altLang="en-US" sz="18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800" b="1">
                          <a:latin typeface="宋体" panose="02010600030101010101" pitchFamily="2" charset="-122"/>
                          <a:ea typeface="宋体" panose="02010600030101010101" pitchFamily="2" charset="-122"/>
                          <a:cs typeface="宋体" panose="02010600030101010101" pitchFamily="2" charset="-122"/>
                        </a:rPr>
                        <a:t>6</a:t>
                      </a:r>
                      <a:endParaRPr lang="en-US" altLang="en-US" sz="18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800" b="1">
                          <a:latin typeface="宋体" panose="02010600030101010101" pitchFamily="2" charset="-122"/>
                          <a:ea typeface="宋体" panose="02010600030101010101" pitchFamily="2" charset="-122"/>
                          <a:cs typeface="宋体" panose="02010600030101010101" pitchFamily="2" charset="-122"/>
                        </a:rPr>
                        <a:t>15</a:t>
                      </a:r>
                      <a:endParaRPr lang="en-US" altLang="en-US" sz="18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800" b="1">
                          <a:latin typeface="宋体" panose="02010600030101010101" pitchFamily="2" charset="-122"/>
                          <a:ea typeface="宋体" panose="02010600030101010101" pitchFamily="2" charset="-122"/>
                          <a:cs typeface="宋体" panose="02010600030101010101" pitchFamily="2" charset="-122"/>
                        </a:rPr>
                        <a:t>13</a:t>
                      </a:r>
                      <a:endParaRPr lang="en-US" sz="18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rowSpan="2">
                  <a:txBody>
                    <a:bodyPr/>
                    <a:p>
                      <a:pPr indent="0" algn="ctr">
                        <a:buNone/>
                      </a:pPr>
                      <a:r>
                        <a:rPr lang="en-US" sz="1800" b="1">
                          <a:latin typeface="宋体" panose="02010600030101010101" pitchFamily="2" charset="-122"/>
                          <a:ea typeface="宋体" panose="02010600030101010101" pitchFamily="2" charset="-122"/>
                          <a:cs typeface="宋体" panose="02010600030101010101" pitchFamily="2" charset="-122"/>
                        </a:rPr>
                        <a:t>增加2个垃圾分类收集亭、1个消防设施</a:t>
                      </a:r>
                      <a:endParaRPr lang="en-US" altLang="en-US" sz="18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546100">
                <a:tc>
                  <a:txBody>
                    <a:bodyPr/>
                    <a:p>
                      <a:pPr indent="0" algn="ctr">
                        <a:buNone/>
                      </a:pPr>
                      <a:r>
                        <a:rPr lang="en-US" sz="1800" b="1">
                          <a:latin typeface="宋体" panose="02010600030101010101" pitchFamily="2" charset="-122"/>
                          <a:ea typeface="宋体" panose="02010600030101010101" pitchFamily="2" charset="-122"/>
                          <a:cs typeface="宋体" panose="02010600030101010101" pitchFamily="2" charset="-122"/>
                        </a:rPr>
                        <a:t>小计</a:t>
                      </a:r>
                      <a:endParaRPr lang="en-US" altLang="en-US" sz="18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800" b="1">
                          <a:latin typeface="宋体" panose="02010600030101010101" pitchFamily="2" charset="-122"/>
                          <a:ea typeface="宋体" panose="02010600030101010101" pitchFamily="2" charset="-122"/>
                          <a:cs typeface="宋体" panose="02010600030101010101" pitchFamily="2" charset="-122"/>
                        </a:rPr>
                        <a:t>82</a:t>
                      </a:r>
                      <a:endParaRPr lang="en-US" altLang="en-US" sz="18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800" b="1">
                          <a:latin typeface="宋体" panose="02010600030101010101" pitchFamily="2" charset="-122"/>
                          <a:ea typeface="宋体" panose="02010600030101010101" pitchFamily="2" charset="-122"/>
                          <a:cs typeface="宋体" panose="02010600030101010101" pitchFamily="2" charset="-122"/>
                        </a:rPr>
                        <a:t>21</a:t>
                      </a:r>
                      <a:endParaRPr lang="en-US" altLang="en-US" sz="18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800" b="1">
                          <a:latin typeface="宋体" panose="02010600030101010101" pitchFamily="2" charset="-122"/>
                          <a:ea typeface="宋体" panose="02010600030101010101" pitchFamily="2" charset="-122"/>
                          <a:cs typeface="宋体" panose="02010600030101010101" pitchFamily="2" charset="-122"/>
                        </a:rPr>
                        <a:t>4200</a:t>
                      </a:r>
                      <a:endParaRPr lang="en-US" altLang="en-US" sz="18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800" b="1">
                          <a:latin typeface="宋体" panose="02010600030101010101" pitchFamily="2" charset="-122"/>
                          <a:ea typeface="宋体" panose="02010600030101010101" pitchFamily="2" charset="-122"/>
                          <a:cs typeface="宋体" panose="02010600030101010101" pitchFamily="2" charset="-122"/>
                        </a:rPr>
                        <a:t>6</a:t>
                      </a:r>
                      <a:endParaRPr lang="en-US" altLang="en-US" sz="18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800" b="1">
                          <a:latin typeface="宋体" panose="02010600030101010101" pitchFamily="2" charset="-122"/>
                          <a:ea typeface="宋体" panose="02010600030101010101" pitchFamily="2" charset="-122"/>
                          <a:cs typeface="宋体" panose="02010600030101010101" pitchFamily="2" charset="-122"/>
                        </a:rPr>
                        <a:t>15</a:t>
                      </a:r>
                      <a:endParaRPr lang="en-US" altLang="en-US" sz="18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800" b="1">
                          <a:latin typeface="宋体" panose="02010600030101010101" pitchFamily="2" charset="-122"/>
                          <a:ea typeface="宋体" panose="02010600030101010101" pitchFamily="2" charset="-122"/>
                          <a:cs typeface="宋体" panose="02010600030101010101" pitchFamily="2" charset="-122"/>
                        </a:rPr>
                        <a:t>13</a:t>
                      </a:r>
                      <a:endParaRPr lang="en-US" altLang="en-US" sz="18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B w="12700" cap="flat" cmpd="sng">
                      <a:solidFill>
                        <a:srgbClr val="080000"/>
                      </a:solidFill>
                      <a:prstDash val="solid"/>
                      <a:headEnd type="none" w="med" len="med"/>
                      <a:tailEnd type="none" w="med" len="med"/>
                    </a:lnB>
                  </a:tcPr>
                </a:tc>
              </a:tr>
            </a:tbl>
          </a:graphicData>
        </a:graphic>
      </p:graphicFrame>
      <p:sp>
        <p:nvSpPr>
          <p:cNvPr id="8" name="TextBox 6"/>
          <p:cNvSpPr txBox="1"/>
          <p:nvPr/>
        </p:nvSpPr>
        <p:spPr>
          <a:xfrm>
            <a:off x="1384300" y="467360"/>
            <a:ext cx="12644120" cy="7144385"/>
          </a:xfrm>
          <a:prstGeom prst="rect">
            <a:avLst/>
          </a:prstGeom>
          <a:noFill/>
        </p:spPr>
        <p:txBody>
          <a:bodyPr wrap="square" lIns="71843" tIns="0" rIns="71843" bIns="0" rtlCol="0" anchor="t">
            <a:spAutoFit/>
          </a:bodyPr>
          <a:p>
            <a:pPr>
              <a:lnSpc>
                <a:spcPct val="135000"/>
              </a:lnSpc>
              <a:buClr>
                <a:srgbClr val="00B0F0"/>
              </a:buClr>
            </a:pPr>
            <a:endParaRPr lang="zh-CN" altLang="en-US" b="1" dirty="0">
              <a:solidFill>
                <a:schemeClr val="tx1">
                  <a:lumMod val="75000"/>
                  <a:lumOff val="25000"/>
                </a:schemeClr>
              </a:solidFill>
              <a:latin typeface="微软雅黑" panose="020B0503020204020204" pitchFamily="34" charset="-122"/>
              <a:ea typeface="微软雅黑" panose="020B0503020204020204" pitchFamily="34" charset="-122"/>
              <a:cs typeface="华文黑体" pitchFamily="2" charset="-122"/>
            </a:endParaRPr>
          </a:p>
          <a:p>
            <a:pPr>
              <a:lnSpc>
                <a:spcPct val="135000"/>
              </a:lnSpc>
              <a:buClr>
                <a:srgbClr val="00B0F0"/>
              </a:buClr>
            </a:pPr>
            <a:endParaRPr lang="zh-CN" altLang="en-US" sz="2000" b="1" dirty="0">
              <a:solidFill>
                <a:schemeClr val="tx1">
                  <a:lumMod val="75000"/>
                  <a:lumOff val="25000"/>
                </a:schemeClr>
              </a:solidFill>
              <a:latin typeface="宋体" panose="02010600030101010101" pitchFamily="2" charset="-122"/>
              <a:ea typeface="宋体" panose="02010600030101010101" pitchFamily="2" charset="-122"/>
              <a:cs typeface="宋体" panose="02010600030101010101" pitchFamily="2" charset="-122"/>
            </a:endParaRPr>
          </a:p>
          <a:p>
            <a:pPr>
              <a:lnSpc>
                <a:spcPct val="135000"/>
              </a:lnSpc>
              <a:buClr>
                <a:srgbClr val="00B0F0"/>
              </a:buClr>
            </a:pPr>
            <a:r>
              <a:rPr lang="zh-CN" altLang="en-US" b="1" dirty="0">
                <a:solidFill>
                  <a:schemeClr val="tx1">
                    <a:lumMod val="75000"/>
                    <a:lumOff val="25000"/>
                  </a:schemeClr>
                </a:solidFill>
                <a:latin typeface="宋体" panose="02010600030101010101" pitchFamily="2" charset="-122"/>
                <a:ea typeface="宋体" panose="02010600030101010101" pitchFamily="2" charset="-122"/>
                <a:cs typeface="宋体" panose="02010600030101010101" pitchFamily="2" charset="-122"/>
              </a:rPr>
              <a:t>1.现状情况</a:t>
            </a:r>
            <a:endParaRPr lang="zh-CN" altLang="en-US" b="1" dirty="0">
              <a:solidFill>
                <a:schemeClr val="tx1">
                  <a:lumMod val="75000"/>
                  <a:lumOff val="25000"/>
                </a:schemeClr>
              </a:solidFill>
              <a:latin typeface="宋体" panose="02010600030101010101" pitchFamily="2" charset="-122"/>
              <a:ea typeface="宋体" panose="02010600030101010101" pitchFamily="2" charset="-122"/>
              <a:cs typeface="宋体" panose="02010600030101010101" pitchFamily="2" charset="-122"/>
            </a:endParaRPr>
          </a:p>
          <a:p>
            <a:pPr>
              <a:lnSpc>
                <a:spcPct val="135000"/>
              </a:lnSpc>
              <a:buClr>
                <a:srgbClr val="00B0F0"/>
              </a:buClr>
            </a:pPr>
            <a:r>
              <a:rPr lang="zh-CN" altLang="en-US" b="1" dirty="0">
                <a:solidFill>
                  <a:schemeClr val="tx1">
                    <a:lumMod val="75000"/>
                    <a:lumOff val="25000"/>
                  </a:schemeClr>
                </a:solidFill>
                <a:latin typeface="宋体" panose="02010600030101010101" pitchFamily="2" charset="-122"/>
                <a:ea typeface="宋体" panose="02010600030101010101" pitchFamily="2" charset="-122"/>
                <a:cs typeface="宋体" panose="02010600030101010101" pitchFamily="2" charset="-122"/>
              </a:rPr>
              <a:t>1.1.地理位置</a:t>
            </a:r>
            <a:endParaRPr lang="zh-CN" altLang="en-US" b="1" dirty="0">
              <a:solidFill>
                <a:schemeClr val="tx1">
                  <a:lumMod val="75000"/>
                  <a:lumOff val="25000"/>
                </a:schemeClr>
              </a:solidFill>
              <a:latin typeface="宋体" panose="02010600030101010101" pitchFamily="2" charset="-122"/>
              <a:ea typeface="宋体" panose="02010600030101010101" pitchFamily="2" charset="-122"/>
              <a:cs typeface="宋体" panose="02010600030101010101" pitchFamily="2" charset="-122"/>
            </a:endParaRPr>
          </a:p>
          <a:p>
            <a:pPr>
              <a:lnSpc>
                <a:spcPct val="135000"/>
              </a:lnSpc>
              <a:buClr>
                <a:srgbClr val="00B0F0"/>
              </a:buClr>
            </a:pPr>
            <a:r>
              <a:rPr lang="zh-CN" altLang="en-US" b="1" dirty="0">
                <a:solidFill>
                  <a:schemeClr val="tx1">
                    <a:lumMod val="75000"/>
                    <a:lumOff val="25000"/>
                  </a:schemeClr>
                </a:solidFill>
                <a:latin typeface="宋体" panose="02010600030101010101" pitchFamily="2" charset="-122"/>
                <a:ea typeface="宋体" panose="02010600030101010101" pitchFamily="2" charset="-122"/>
                <a:cs typeface="宋体" panose="02010600030101010101" pitchFamily="2" charset="-122"/>
              </a:rPr>
              <a:t>蔡家寨组位于潮水村中部。</a:t>
            </a:r>
            <a:endParaRPr lang="zh-CN" altLang="en-US" b="1" dirty="0">
              <a:solidFill>
                <a:schemeClr val="tx1">
                  <a:lumMod val="75000"/>
                  <a:lumOff val="25000"/>
                </a:schemeClr>
              </a:solidFill>
              <a:latin typeface="宋体" panose="02010600030101010101" pitchFamily="2" charset="-122"/>
              <a:ea typeface="宋体" panose="02010600030101010101" pitchFamily="2" charset="-122"/>
              <a:cs typeface="宋体" panose="02010600030101010101" pitchFamily="2" charset="-122"/>
            </a:endParaRPr>
          </a:p>
          <a:p>
            <a:pPr>
              <a:lnSpc>
                <a:spcPct val="135000"/>
              </a:lnSpc>
              <a:buClr>
                <a:srgbClr val="00B0F0"/>
              </a:buClr>
            </a:pPr>
            <a:r>
              <a:rPr lang="zh-CN" altLang="en-US" b="1" dirty="0">
                <a:solidFill>
                  <a:schemeClr val="tx1">
                    <a:lumMod val="75000"/>
                    <a:lumOff val="25000"/>
                  </a:schemeClr>
                </a:solidFill>
                <a:latin typeface="宋体" panose="02010600030101010101" pitchFamily="2" charset="-122"/>
                <a:ea typeface="宋体" panose="02010600030101010101" pitchFamily="2" charset="-122"/>
                <a:cs typeface="宋体" panose="02010600030101010101" pitchFamily="2" charset="-122"/>
              </a:rPr>
              <a:t>1.2.现状人口信息</a:t>
            </a:r>
            <a:endParaRPr lang="zh-CN" altLang="en-US" b="1" dirty="0">
              <a:solidFill>
                <a:schemeClr val="tx1">
                  <a:lumMod val="75000"/>
                  <a:lumOff val="25000"/>
                </a:schemeClr>
              </a:solidFill>
              <a:latin typeface="宋体" panose="02010600030101010101" pitchFamily="2" charset="-122"/>
              <a:ea typeface="宋体" panose="02010600030101010101" pitchFamily="2" charset="-122"/>
              <a:cs typeface="宋体" panose="02010600030101010101" pitchFamily="2" charset="-122"/>
            </a:endParaRPr>
          </a:p>
          <a:p>
            <a:pPr>
              <a:lnSpc>
                <a:spcPct val="135000"/>
              </a:lnSpc>
              <a:buClr>
                <a:srgbClr val="00B0F0"/>
              </a:buClr>
            </a:pPr>
            <a:r>
              <a:rPr lang="zh-CN" altLang="en-US" b="1" dirty="0">
                <a:solidFill>
                  <a:schemeClr val="tx1">
                    <a:lumMod val="75000"/>
                    <a:lumOff val="25000"/>
                  </a:schemeClr>
                </a:solidFill>
                <a:latin typeface="宋体" panose="02010600030101010101" pitchFamily="2" charset="-122"/>
                <a:ea typeface="宋体" panose="02010600030101010101" pitchFamily="2" charset="-122"/>
                <a:cs typeface="宋体" panose="02010600030101010101" pitchFamily="2" charset="-122"/>
              </a:rPr>
              <a:t>蔡家寨组农村居民点现共82户，人口338人。</a:t>
            </a:r>
            <a:endParaRPr lang="zh-CN" altLang="en-US" b="1" dirty="0">
              <a:solidFill>
                <a:schemeClr val="tx1">
                  <a:lumMod val="75000"/>
                  <a:lumOff val="25000"/>
                </a:schemeClr>
              </a:solidFill>
              <a:latin typeface="宋体" panose="02010600030101010101" pitchFamily="2" charset="-122"/>
              <a:ea typeface="宋体" panose="02010600030101010101" pitchFamily="2" charset="-122"/>
              <a:cs typeface="宋体" panose="02010600030101010101" pitchFamily="2" charset="-122"/>
            </a:endParaRPr>
          </a:p>
          <a:p>
            <a:pPr>
              <a:lnSpc>
                <a:spcPct val="135000"/>
              </a:lnSpc>
              <a:buClr>
                <a:srgbClr val="00B0F0"/>
              </a:buClr>
            </a:pPr>
            <a:r>
              <a:rPr lang="zh-CN" altLang="en-US" b="1" dirty="0">
                <a:solidFill>
                  <a:schemeClr val="tx1">
                    <a:lumMod val="75000"/>
                    <a:lumOff val="25000"/>
                  </a:schemeClr>
                </a:solidFill>
                <a:latin typeface="宋体" panose="02010600030101010101" pitchFamily="2" charset="-122"/>
                <a:ea typeface="宋体" panose="02010600030101010101" pitchFamily="2" charset="-122"/>
                <a:cs typeface="宋体" panose="02010600030101010101" pitchFamily="2" charset="-122"/>
              </a:rPr>
              <a:t>1.3.现状评估</a:t>
            </a:r>
            <a:endParaRPr lang="zh-CN" altLang="en-US" b="1" dirty="0">
              <a:solidFill>
                <a:schemeClr val="tx1">
                  <a:lumMod val="75000"/>
                  <a:lumOff val="25000"/>
                </a:schemeClr>
              </a:solidFill>
              <a:latin typeface="宋体" panose="02010600030101010101" pitchFamily="2" charset="-122"/>
              <a:ea typeface="宋体" panose="02010600030101010101" pitchFamily="2" charset="-122"/>
              <a:cs typeface="宋体" panose="02010600030101010101" pitchFamily="2" charset="-122"/>
            </a:endParaRPr>
          </a:p>
          <a:p>
            <a:pPr>
              <a:lnSpc>
                <a:spcPct val="135000"/>
              </a:lnSpc>
              <a:buClr>
                <a:srgbClr val="00B0F0"/>
              </a:buClr>
            </a:pPr>
            <a:r>
              <a:rPr lang="zh-CN" altLang="en-US" b="1" dirty="0">
                <a:solidFill>
                  <a:schemeClr val="tx1">
                    <a:lumMod val="75000"/>
                    <a:lumOff val="25000"/>
                  </a:schemeClr>
                </a:solidFill>
                <a:latin typeface="宋体" panose="02010600030101010101" pitchFamily="2" charset="-122"/>
                <a:ea typeface="宋体" panose="02010600030101010101" pitchFamily="2" charset="-122"/>
                <a:cs typeface="宋体" panose="02010600030101010101" pitchFamily="2" charset="-122"/>
              </a:rPr>
              <a:t>蔡家寨组现状组域内公共服务设施较为完善，消防设施还需完善，村寨内部车行道基本完善，已满足该居民点的生活需求。</a:t>
            </a:r>
            <a:endParaRPr lang="zh-CN" altLang="en-US" b="1" dirty="0">
              <a:solidFill>
                <a:schemeClr val="tx1">
                  <a:lumMod val="75000"/>
                  <a:lumOff val="25000"/>
                </a:schemeClr>
              </a:solidFill>
              <a:latin typeface="宋体" panose="02010600030101010101" pitchFamily="2" charset="-122"/>
              <a:ea typeface="宋体" panose="02010600030101010101" pitchFamily="2" charset="-122"/>
              <a:cs typeface="宋体" panose="02010600030101010101" pitchFamily="2" charset="-122"/>
            </a:endParaRPr>
          </a:p>
          <a:p>
            <a:pPr>
              <a:lnSpc>
                <a:spcPct val="135000"/>
              </a:lnSpc>
              <a:buClr>
                <a:srgbClr val="00B0F0"/>
              </a:buClr>
            </a:pPr>
            <a:r>
              <a:rPr lang="zh-CN" altLang="en-US" b="1" dirty="0">
                <a:solidFill>
                  <a:schemeClr val="tx1">
                    <a:lumMod val="75000"/>
                    <a:lumOff val="25000"/>
                  </a:schemeClr>
                </a:solidFill>
                <a:latin typeface="宋体" panose="02010600030101010101" pitchFamily="2" charset="-122"/>
                <a:ea typeface="宋体" panose="02010600030101010101" pitchFamily="2" charset="-122"/>
                <a:cs typeface="宋体" panose="02010600030101010101" pitchFamily="2" charset="-122"/>
              </a:rPr>
              <a:t>2.规划宅基地规模</a:t>
            </a:r>
            <a:endParaRPr lang="zh-CN" altLang="en-US" b="1" dirty="0">
              <a:solidFill>
                <a:schemeClr val="tx1">
                  <a:lumMod val="75000"/>
                  <a:lumOff val="25000"/>
                </a:schemeClr>
              </a:solidFill>
              <a:latin typeface="宋体" panose="02010600030101010101" pitchFamily="2" charset="-122"/>
              <a:ea typeface="宋体" panose="02010600030101010101" pitchFamily="2" charset="-122"/>
              <a:cs typeface="宋体" panose="02010600030101010101" pitchFamily="2" charset="-122"/>
            </a:endParaRPr>
          </a:p>
          <a:p>
            <a:pPr>
              <a:lnSpc>
                <a:spcPct val="135000"/>
              </a:lnSpc>
              <a:buClr>
                <a:srgbClr val="00B0F0"/>
              </a:buClr>
            </a:pPr>
            <a:r>
              <a:rPr lang="zh-CN" altLang="en-US" b="1" dirty="0">
                <a:solidFill>
                  <a:schemeClr val="tx1">
                    <a:lumMod val="75000"/>
                    <a:lumOff val="25000"/>
                  </a:schemeClr>
                </a:solidFill>
                <a:latin typeface="宋体" panose="02010600030101010101" pitchFamily="2" charset="-122"/>
                <a:ea typeface="宋体" panose="02010600030101010101" pitchFamily="2" charset="-122"/>
                <a:cs typeface="宋体" panose="02010600030101010101" pitchFamily="2" charset="-122"/>
              </a:rPr>
              <a:t>潮水村蔡家寨组预测总户数103户。预计将增加21户。</a:t>
            </a:r>
            <a:endParaRPr lang="zh-CN" altLang="en-US" b="1" dirty="0">
              <a:solidFill>
                <a:schemeClr val="tx1">
                  <a:lumMod val="75000"/>
                  <a:lumOff val="25000"/>
                </a:schemeClr>
              </a:solidFill>
              <a:latin typeface="宋体" panose="02010600030101010101" pitchFamily="2" charset="-122"/>
              <a:ea typeface="宋体" panose="02010600030101010101" pitchFamily="2" charset="-122"/>
              <a:cs typeface="宋体" panose="02010600030101010101" pitchFamily="2" charset="-122"/>
            </a:endParaRPr>
          </a:p>
          <a:p>
            <a:pPr>
              <a:lnSpc>
                <a:spcPct val="135000"/>
              </a:lnSpc>
              <a:buClr>
                <a:srgbClr val="00B0F0"/>
              </a:buClr>
            </a:pPr>
            <a:r>
              <a:rPr lang="zh-CN" altLang="en-US" b="1" dirty="0">
                <a:solidFill>
                  <a:schemeClr val="tx1">
                    <a:lumMod val="75000"/>
                    <a:lumOff val="25000"/>
                  </a:schemeClr>
                </a:solidFill>
                <a:latin typeface="宋体" panose="02010600030101010101" pitchFamily="2" charset="-122"/>
                <a:ea typeface="宋体" panose="02010600030101010101" pitchFamily="2" charset="-122"/>
                <a:cs typeface="宋体" panose="02010600030101010101" pitchFamily="2" charset="-122"/>
                <a:sym typeface="+mn-ea"/>
              </a:rPr>
              <a:t>按照《贵州省农村宅基地管理条例》（2018）新批准每户宅基地的面积按下列标准执行：</a:t>
            </a:r>
            <a:endParaRPr lang="zh-CN" altLang="en-US" b="1" dirty="0">
              <a:solidFill>
                <a:schemeClr val="tx1">
                  <a:lumMod val="75000"/>
                  <a:lumOff val="25000"/>
                </a:schemeClr>
              </a:solidFill>
              <a:latin typeface="宋体" panose="02010600030101010101" pitchFamily="2" charset="-122"/>
              <a:ea typeface="宋体" panose="02010600030101010101" pitchFamily="2" charset="-122"/>
              <a:cs typeface="宋体" panose="02010600030101010101" pitchFamily="2" charset="-122"/>
            </a:endParaRPr>
          </a:p>
          <a:p>
            <a:pPr>
              <a:lnSpc>
                <a:spcPct val="135000"/>
              </a:lnSpc>
              <a:buClr>
                <a:srgbClr val="00B0F0"/>
              </a:buClr>
            </a:pPr>
            <a:r>
              <a:rPr b="1" dirty="0">
                <a:solidFill>
                  <a:schemeClr val="tx1">
                    <a:lumMod val="75000"/>
                    <a:lumOff val="25000"/>
                  </a:schemeClr>
                </a:solidFill>
                <a:latin typeface="宋体" panose="02010600030101010101" pitchFamily="2" charset="-122"/>
                <a:ea typeface="宋体" panose="02010600030101010101" pitchFamily="2" charset="-122"/>
                <a:cs typeface="宋体" panose="02010600030101010101" pitchFamily="2" charset="-122"/>
                <a:sym typeface="+mn-ea"/>
              </a:rPr>
              <a:t>第三十条 农村村民建住宅的用地限额(包括原有住房宅基地面积及附属设施用地)为:</a:t>
            </a:r>
            <a:endParaRPr b="1" dirty="0">
              <a:solidFill>
                <a:schemeClr val="tx1">
                  <a:lumMod val="75000"/>
                  <a:lumOff val="25000"/>
                </a:schemeClr>
              </a:solidFill>
              <a:latin typeface="宋体" panose="02010600030101010101" pitchFamily="2" charset="-122"/>
              <a:ea typeface="宋体" panose="02010600030101010101" pitchFamily="2" charset="-122"/>
              <a:cs typeface="宋体" panose="02010600030101010101" pitchFamily="2" charset="-122"/>
              <a:sym typeface="+mn-ea"/>
            </a:endParaRPr>
          </a:p>
          <a:p>
            <a:pPr>
              <a:lnSpc>
                <a:spcPct val="135000"/>
              </a:lnSpc>
              <a:buClr>
                <a:srgbClr val="00B0F0"/>
              </a:buClr>
            </a:pPr>
            <a:r>
              <a:rPr b="1" dirty="0">
                <a:solidFill>
                  <a:schemeClr val="tx1">
                    <a:lumMod val="75000"/>
                    <a:lumOff val="25000"/>
                  </a:schemeClr>
                </a:solidFill>
                <a:latin typeface="宋体" panose="02010600030101010101" pitchFamily="2" charset="-122"/>
                <a:ea typeface="宋体" panose="02010600030101010101" pitchFamily="2" charset="-122"/>
                <a:cs typeface="宋体" panose="02010600030101010101" pitchFamily="2" charset="-122"/>
                <a:sym typeface="+mn-ea"/>
              </a:rPr>
              <a:t>(一)城市郊区、坝子地区:每户不得超过130平方米;(二)丘陵地区:每户不得超过170平方米;(三)山区、牧区:每户不得超过200平方米。</a:t>
            </a:r>
            <a:endParaRPr b="1" dirty="0">
              <a:solidFill>
                <a:schemeClr val="tx1">
                  <a:lumMod val="75000"/>
                  <a:lumOff val="25000"/>
                </a:schemeClr>
              </a:solidFill>
              <a:latin typeface="宋体" panose="02010600030101010101" pitchFamily="2" charset="-122"/>
              <a:ea typeface="宋体" panose="02010600030101010101" pitchFamily="2" charset="-122"/>
              <a:cs typeface="宋体" panose="02010600030101010101" pitchFamily="2" charset="-122"/>
              <a:sym typeface="+mn-ea"/>
            </a:endParaRPr>
          </a:p>
          <a:p>
            <a:pPr>
              <a:lnSpc>
                <a:spcPct val="135000"/>
              </a:lnSpc>
              <a:buClr>
                <a:srgbClr val="00B0F0"/>
              </a:buClr>
            </a:pPr>
            <a:r>
              <a:rPr lang="zh-CN" b="1" dirty="0">
                <a:solidFill>
                  <a:schemeClr val="tx1">
                    <a:lumMod val="75000"/>
                    <a:lumOff val="25000"/>
                  </a:schemeClr>
                </a:solidFill>
                <a:latin typeface="宋体" panose="02010600030101010101" pitchFamily="2" charset="-122"/>
                <a:ea typeface="宋体" panose="02010600030101010101" pitchFamily="2" charset="-122"/>
                <a:cs typeface="宋体" panose="02010600030101010101" pitchFamily="2" charset="-122"/>
                <a:sym typeface="+mn-ea"/>
              </a:rPr>
              <a:t>城镇规划区范围内及部分在城镇规划区范围内的村庄属于城市郊区。</a:t>
            </a:r>
            <a:endParaRPr lang="zh-CN" b="1" dirty="0">
              <a:solidFill>
                <a:schemeClr val="tx1">
                  <a:lumMod val="75000"/>
                  <a:lumOff val="25000"/>
                </a:schemeClr>
              </a:solidFill>
              <a:latin typeface="宋体" panose="02010600030101010101" pitchFamily="2" charset="-122"/>
              <a:ea typeface="宋体" panose="02010600030101010101" pitchFamily="2" charset="-122"/>
              <a:cs typeface="宋体" panose="02010600030101010101" pitchFamily="2" charset="-122"/>
              <a:sym typeface="+mn-ea"/>
            </a:endParaRPr>
          </a:p>
          <a:p>
            <a:pPr>
              <a:lnSpc>
                <a:spcPct val="135000"/>
              </a:lnSpc>
              <a:buClr>
                <a:srgbClr val="00B0F0"/>
              </a:buClr>
            </a:pPr>
            <a:r>
              <a:rPr lang="zh-CN" b="1" dirty="0">
                <a:solidFill>
                  <a:schemeClr val="tx1">
                    <a:lumMod val="75000"/>
                    <a:lumOff val="25000"/>
                  </a:schemeClr>
                </a:solidFill>
                <a:latin typeface="宋体" panose="02010600030101010101" pitchFamily="2" charset="-122"/>
                <a:ea typeface="宋体" panose="02010600030101010101" pitchFamily="2" charset="-122"/>
                <a:cs typeface="宋体" panose="02010600030101010101" pitchFamily="2" charset="-122"/>
                <a:sym typeface="+mn-ea"/>
              </a:rPr>
              <a:t>城镇规划区范围外属于山区。</a:t>
            </a:r>
            <a:endParaRPr lang="zh-CN" altLang="en-US" b="1" dirty="0">
              <a:solidFill>
                <a:schemeClr val="tx1">
                  <a:lumMod val="75000"/>
                  <a:lumOff val="25000"/>
                </a:schemeClr>
              </a:solidFill>
              <a:latin typeface="宋体" panose="02010600030101010101" pitchFamily="2" charset="-122"/>
              <a:ea typeface="宋体" panose="02010600030101010101" pitchFamily="2" charset="-122"/>
              <a:cs typeface="宋体" panose="02010600030101010101" pitchFamily="2" charset="-122"/>
              <a:sym typeface="+mn-ea"/>
            </a:endParaRPr>
          </a:p>
          <a:p>
            <a:pPr>
              <a:lnSpc>
                <a:spcPct val="135000"/>
              </a:lnSpc>
              <a:buClr>
                <a:srgbClr val="00B0F0"/>
              </a:buClr>
            </a:pPr>
            <a:r>
              <a:rPr lang="zh-CN" altLang="en-US" b="1" dirty="0">
                <a:solidFill>
                  <a:schemeClr val="tx1">
                    <a:lumMod val="75000"/>
                    <a:lumOff val="25000"/>
                  </a:schemeClr>
                </a:solidFill>
                <a:latin typeface="宋体" panose="02010600030101010101" pitchFamily="2" charset="-122"/>
                <a:ea typeface="宋体" panose="02010600030101010101" pitchFamily="2" charset="-122"/>
                <a:cs typeface="宋体" panose="02010600030101010101" pitchFamily="2" charset="-122"/>
                <a:sym typeface="+mn-ea"/>
              </a:rPr>
              <a:t>潮水村属于山区：</a:t>
            </a:r>
            <a:r>
              <a:rPr lang="en-US" b="1" dirty="0">
                <a:solidFill>
                  <a:schemeClr val="tx1">
                    <a:lumMod val="75000"/>
                    <a:lumOff val="25000"/>
                  </a:schemeClr>
                </a:solidFill>
                <a:latin typeface="宋体" panose="02010600030101010101" pitchFamily="2" charset="-122"/>
                <a:ea typeface="宋体" panose="02010600030101010101" pitchFamily="2" charset="-122"/>
                <a:cs typeface="宋体" panose="02010600030101010101" pitchFamily="2" charset="-122"/>
                <a:sym typeface="+mn-ea"/>
              </a:rPr>
              <a:t>20</a:t>
            </a:r>
            <a:r>
              <a:rPr lang="zh-CN" altLang="en-US" b="1" dirty="0">
                <a:solidFill>
                  <a:schemeClr val="tx1">
                    <a:lumMod val="75000"/>
                    <a:lumOff val="25000"/>
                  </a:schemeClr>
                </a:solidFill>
                <a:latin typeface="宋体" panose="02010600030101010101" pitchFamily="2" charset="-122"/>
                <a:ea typeface="宋体" panose="02010600030101010101" pitchFamily="2" charset="-122"/>
                <a:cs typeface="宋体" panose="02010600030101010101" pitchFamily="2" charset="-122"/>
                <a:sym typeface="+mn-ea"/>
              </a:rPr>
              <a:t>0㎡/户</a:t>
            </a:r>
            <a:r>
              <a:rPr lang="zh-CN" altLang="en-US" b="1" dirty="0">
                <a:solidFill>
                  <a:schemeClr val="tx1">
                    <a:lumMod val="75000"/>
                    <a:lumOff val="25000"/>
                  </a:schemeClr>
                </a:solidFill>
                <a:latin typeface="宋体" panose="02010600030101010101" pitchFamily="2" charset="-122"/>
                <a:ea typeface="宋体" panose="02010600030101010101" pitchFamily="2" charset="-122"/>
                <a:cs typeface="宋体" panose="02010600030101010101" pitchFamily="2" charset="-122"/>
              </a:rPr>
              <a:t>;新增宅基地规模为</a:t>
            </a:r>
            <a:r>
              <a:rPr lang="en-US" altLang="zh-CN" b="1" dirty="0">
                <a:solidFill>
                  <a:schemeClr val="tx1">
                    <a:lumMod val="75000"/>
                    <a:lumOff val="25000"/>
                  </a:schemeClr>
                </a:solidFill>
                <a:latin typeface="宋体" panose="02010600030101010101" pitchFamily="2" charset="-122"/>
                <a:ea typeface="宋体" panose="02010600030101010101" pitchFamily="2" charset="-122"/>
                <a:cs typeface="宋体" panose="02010600030101010101" pitchFamily="2" charset="-122"/>
              </a:rPr>
              <a:t>4200</a:t>
            </a:r>
            <a:r>
              <a:rPr lang="zh-CN" altLang="en-US" b="1" dirty="0">
                <a:solidFill>
                  <a:schemeClr val="tx1">
                    <a:lumMod val="75000"/>
                    <a:lumOff val="25000"/>
                  </a:schemeClr>
                </a:solidFill>
                <a:latin typeface="宋体" panose="02010600030101010101" pitchFamily="2" charset="-122"/>
                <a:ea typeface="宋体" panose="02010600030101010101" pitchFamily="2" charset="-122"/>
                <a:cs typeface="宋体" panose="02010600030101010101" pitchFamily="2" charset="-122"/>
              </a:rPr>
              <a:t>平方米。</a:t>
            </a:r>
            <a:endParaRPr lang="zh-CN" altLang="en-US" b="1" dirty="0">
              <a:solidFill>
                <a:schemeClr val="tx1">
                  <a:lumMod val="75000"/>
                  <a:lumOff val="25000"/>
                </a:schemeClr>
              </a:solidFill>
              <a:latin typeface="宋体" panose="02010600030101010101" pitchFamily="2" charset="-122"/>
              <a:ea typeface="宋体" panose="02010600030101010101" pitchFamily="2" charset="-122"/>
              <a:cs typeface="宋体" panose="02010600030101010101" pitchFamily="2" charset="-122"/>
            </a:endParaRPr>
          </a:p>
          <a:p>
            <a:pPr>
              <a:lnSpc>
                <a:spcPct val="135000"/>
              </a:lnSpc>
              <a:buClr>
                <a:srgbClr val="00B0F0"/>
              </a:buClr>
            </a:pPr>
            <a:r>
              <a:rPr lang="zh-CN" altLang="en-US" b="1" dirty="0">
                <a:solidFill>
                  <a:schemeClr val="tx1">
                    <a:lumMod val="75000"/>
                    <a:lumOff val="25000"/>
                  </a:schemeClr>
                </a:solidFill>
                <a:latin typeface="宋体" panose="02010600030101010101" pitchFamily="2" charset="-122"/>
                <a:ea typeface="宋体" panose="02010600030101010101" pitchFamily="2" charset="-122"/>
                <a:cs typeface="宋体" panose="02010600030101010101" pitchFamily="2" charset="-122"/>
              </a:rPr>
              <a:t>第二居民点新增宅基地共需用地规模及新增配套基础设施可见下表：</a:t>
            </a:r>
            <a:endParaRPr lang="zh-CN" altLang="en-US" b="1" dirty="0">
              <a:solidFill>
                <a:schemeClr val="tx1">
                  <a:lumMod val="75000"/>
                  <a:lumOff val="25000"/>
                </a:schemeClr>
              </a:solidFill>
              <a:latin typeface="宋体" panose="02010600030101010101" pitchFamily="2" charset="-122"/>
              <a:ea typeface="宋体" panose="02010600030101010101" pitchFamily="2" charset="-122"/>
              <a:cs typeface="宋体" panose="02010600030101010101" pitchFamily="2" charset="-122"/>
            </a:endParaRPr>
          </a:p>
        </p:txBody>
      </p:sp>
      <p:sp>
        <p:nvSpPr>
          <p:cNvPr id="9" name="文本占位符 1"/>
          <p:cNvSpPr txBox="1"/>
          <p:nvPr/>
        </p:nvSpPr>
        <p:spPr>
          <a:xfrm>
            <a:off x="1384300" y="734695"/>
            <a:ext cx="13202285" cy="43815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zh-CN" altLang="en-US" sz="2000" b="1" dirty="0">
                <a:solidFill>
                  <a:srgbClr val="05692F"/>
                </a:solidFill>
                <a:latin typeface="微软雅黑" panose="020B0503020204020204" pitchFamily="34" charset="-122"/>
                <a:ea typeface="微软雅黑" panose="020B0503020204020204" pitchFamily="34" charset="-122"/>
                <a:cs typeface="华文黑体" pitchFamily="2" charset="-122"/>
                <a:sym typeface="+mn-ea"/>
              </a:rPr>
              <a:t>二、蔡家寨组现状及规划布局</a:t>
            </a:r>
            <a:endParaRPr lang="zh-CN" altLang="en-US" sz="2000" b="1" dirty="0">
              <a:solidFill>
                <a:srgbClr val="05692F"/>
              </a:solidFill>
              <a:latin typeface="微软雅黑" panose="020B0503020204020204" pitchFamily="34" charset="-122"/>
              <a:ea typeface="微软雅黑" panose="020B0503020204020204" pitchFamily="34" charset="-122"/>
              <a:cs typeface="华文黑体" pitchFamily="2" charset="-122"/>
              <a:sym typeface="+mn-ea"/>
            </a:endParaRPr>
          </a:p>
        </p:txBody>
      </p:sp>
      <p:sp>
        <p:nvSpPr>
          <p:cNvPr id="3" name="矩形 2"/>
          <p:cNvSpPr/>
          <p:nvPr/>
        </p:nvSpPr>
        <p:spPr>
          <a:xfrm>
            <a:off x="-8890" y="553720"/>
            <a:ext cx="15128240" cy="76200"/>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 name="矩形 3"/>
          <p:cNvSpPr/>
          <p:nvPr/>
        </p:nvSpPr>
        <p:spPr>
          <a:xfrm>
            <a:off x="-8890" y="10252075"/>
            <a:ext cx="15128875" cy="447040"/>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 name="文本框 4"/>
          <p:cNvSpPr txBox="1"/>
          <p:nvPr/>
        </p:nvSpPr>
        <p:spPr>
          <a:xfrm>
            <a:off x="10389691" y="10252894"/>
            <a:ext cx="4302676" cy="434340"/>
          </a:xfrm>
          <a:prstGeom prst="rect">
            <a:avLst/>
          </a:prstGeom>
          <a:noFill/>
        </p:spPr>
        <p:txBody>
          <a:bodyPr wrap="square" rtlCol="0">
            <a:spAutoFit/>
          </a:bodyPr>
          <a:p>
            <a:pPr algn="dist"/>
            <a:r>
              <a:rPr lang="zh-CN" altLang="en-US" sz="2230" dirty="0">
                <a:solidFill>
                  <a:schemeClr val="tx1"/>
                </a:solidFill>
                <a:effectLst>
                  <a:outerShdw blurRad="38100" dist="19050" dir="2700000" algn="tl" rotWithShape="0">
                    <a:schemeClr val="dk1">
                      <a:alpha val="40000"/>
                    </a:schemeClr>
                  </a:outerShdw>
                </a:effectLst>
                <a:latin typeface="方正粗黑宋简体" panose="02000000000000000000" charset="-122"/>
                <a:ea typeface="方正粗黑宋简体" panose="02000000000000000000" charset="-122"/>
                <a:cs typeface="方正粗黑宋简体" panose="02000000000000000000" charset="-122"/>
              </a:rPr>
              <a:t>贵阳市建筑设计院有限公司</a:t>
            </a:r>
            <a:endParaRPr lang="zh-CN" altLang="en-US" sz="2230" dirty="0">
              <a:solidFill>
                <a:schemeClr val="tx1"/>
              </a:solidFill>
              <a:effectLst>
                <a:outerShdw blurRad="38100" dist="19050" dir="2700000" algn="tl" rotWithShape="0">
                  <a:schemeClr val="dk1">
                    <a:alpha val="40000"/>
                  </a:schemeClr>
                </a:outerShdw>
              </a:effectLst>
              <a:latin typeface="方正粗黑宋简体" panose="02000000000000000000" charset="-122"/>
              <a:ea typeface="方正粗黑宋简体" panose="02000000000000000000" charset="-122"/>
              <a:cs typeface="方正粗黑宋简体" panose="02000000000000000000" charset="-122"/>
            </a:endParaRPr>
          </a:p>
        </p:txBody>
      </p:sp>
      <p:sp>
        <p:nvSpPr>
          <p:cNvPr id="6" name="文本框 5"/>
          <p:cNvSpPr txBox="1"/>
          <p:nvPr/>
        </p:nvSpPr>
        <p:spPr>
          <a:xfrm>
            <a:off x="851535" y="112395"/>
            <a:ext cx="7447915" cy="434340"/>
          </a:xfrm>
          <a:prstGeom prst="rect">
            <a:avLst/>
          </a:prstGeom>
          <a:noFill/>
        </p:spPr>
        <p:txBody>
          <a:bodyPr wrap="square" rtlCol="0">
            <a:spAutoFit/>
          </a:bodyPr>
          <a:p>
            <a:pPr algn="dist"/>
            <a:r>
              <a:rPr lang="zh-CN" altLang="en-US" sz="2230" dirty="0">
                <a:solidFill>
                  <a:schemeClr val="accent6">
                    <a:lumMod val="75000"/>
                  </a:schemeClr>
                </a:solidFill>
                <a:effectLst>
                  <a:outerShdw blurRad="38100" dist="19050" dir="2700000" algn="tl" rotWithShape="0">
                    <a:schemeClr val="dk1">
                      <a:alpha val="40000"/>
                    </a:schemeClr>
                  </a:outerShdw>
                </a:effectLst>
                <a:latin typeface="方正粗黑宋简体" panose="02000000000000000000" charset="-122"/>
                <a:ea typeface="方正粗黑宋简体" panose="02000000000000000000" charset="-122"/>
                <a:cs typeface="方正粗黑宋简体" panose="02000000000000000000" charset="-122"/>
              </a:rPr>
              <a:t>息烽县小寨坝镇潮水村村庄规划</a:t>
            </a:r>
            <a:r>
              <a:rPr lang="en-US" altLang="zh-CN" sz="2230" dirty="0">
                <a:solidFill>
                  <a:schemeClr val="accent6">
                    <a:lumMod val="75000"/>
                  </a:schemeClr>
                </a:solidFill>
                <a:effectLst>
                  <a:outerShdw blurRad="38100" dist="19050" dir="2700000" algn="tl" rotWithShape="0">
                    <a:schemeClr val="dk1">
                      <a:alpha val="40000"/>
                    </a:schemeClr>
                  </a:outerShdw>
                </a:effectLst>
                <a:latin typeface="方正粗黑宋简体" panose="02000000000000000000" charset="-122"/>
                <a:ea typeface="方正粗黑宋简体" panose="02000000000000000000" charset="-122"/>
                <a:cs typeface="方正粗黑宋简体" panose="02000000000000000000" charset="-122"/>
              </a:rPr>
              <a:t>--</a:t>
            </a:r>
            <a:r>
              <a:rPr lang="zh-CN" altLang="en-US" sz="2230" dirty="0">
                <a:solidFill>
                  <a:schemeClr val="accent6">
                    <a:lumMod val="75000"/>
                  </a:schemeClr>
                </a:solidFill>
                <a:effectLst>
                  <a:outerShdw blurRad="38100" dist="19050" dir="2700000" algn="tl" rotWithShape="0">
                    <a:schemeClr val="dk1">
                      <a:alpha val="40000"/>
                    </a:schemeClr>
                  </a:outerShdw>
                </a:effectLst>
                <a:latin typeface="方正粗黑宋简体" panose="02000000000000000000" charset="-122"/>
                <a:ea typeface="方正粗黑宋简体" panose="02000000000000000000" charset="-122"/>
                <a:cs typeface="方正粗黑宋简体" panose="02000000000000000000" charset="-122"/>
              </a:rPr>
              <a:t>补充编制宅基地规划</a:t>
            </a:r>
            <a:endParaRPr lang="zh-CN" altLang="en-US" sz="2230" dirty="0">
              <a:solidFill>
                <a:schemeClr val="accent6">
                  <a:lumMod val="75000"/>
                </a:schemeClr>
              </a:solidFill>
              <a:effectLst>
                <a:outerShdw blurRad="38100" dist="19050" dir="2700000" algn="tl" rotWithShape="0">
                  <a:schemeClr val="dk1">
                    <a:alpha val="40000"/>
                  </a:schemeClr>
                </a:outerShdw>
              </a:effectLst>
              <a:latin typeface="方正粗黑宋简体" panose="02000000000000000000" charset="-122"/>
              <a:ea typeface="方正粗黑宋简体" panose="02000000000000000000" charset="-122"/>
              <a:cs typeface="方正粗黑宋简体" panose="02000000000000000000" charset="-122"/>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 name="TextBox 6"/>
          <p:cNvSpPr txBox="1"/>
          <p:nvPr/>
        </p:nvSpPr>
        <p:spPr>
          <a:xfrm>
            <a:off x="1384300" y="444500"/>
            <a:ext cx="12644120" cy="7144385"/>
          </a:xfrm>
          <a:prstGeom prst="rect">
            <a:avLst/>
          </a:prstGeom>
          <a:noFill/>
        </p:spPr>
        <p:txBody>
          <a:bodyPr wrap="square" lIns="71843" tIns="0" rIns="71843" bIns="0" rtlCol="0" anchor="t">
            <a:spAutoFit/>
          </a:bodyPr>
          <a:p>
            <a:pPr>
              <a:lnSpc>
                <a:spcPct val="135000"/>
              </a:lnSpc>
              <a:buClr>
                <a:srgbClr val="00B0F0"/>
              </a:buClr>
            </a:pPr>
            <a:endParaRPr lang="zh-CN" altLang="en-US" b="1" dirty="0">
              <a:solidFill>
                <a:schemeClr val="tx1">
                  <a:lumMod val="75000"/>
                  <a:lumOff val="25000"/>
                </a:schemeClr>
              </a:solidFill>
              <a:latin typeface="微软雅黑" panose="020B0503020204020204" pitchFamily="34" charset="-122"/>
              <a:ea typeface="微软雅黑" panose="020B0503020204020204" pitchFamily="34" charset="-122"/>
              <a:cs typeface="华文黑体" pitchFamily="2" charset="-122"/>
            </a:endParaRPr>
          </a:p>
          <a:p>
            <a:pPr>
              <a:lnSpc>
                <a:spcPct val="135000"/>
              </a:lnSpc>
              <a:buClr>
                <a:srgbClr val="00B0F0"/>
              </a:buClr>
            </a:pPr>
            <a:endParaRPr lang="zh-CN" altLang="en-US" sz="2000" b="1" dirty="0">
              <a:solidFill>
                <a:schemeClr val="tx1">
                  <a:lumMod val="75000"/>
                  <a:lumOff val="25000"/>
                </a:schemeClr>
              </a:solidFill>
              <a:latin typeface="宋体" panose="02010600030101010101" pitchFamily="2" charset="-122"/>
              <a:ea typeface="宋体" panose="02010600030101010101" pitchFamily="2" charset="-122"/>
              <a:cs typeface="宋体" panose="02010600030101010101" pitchFamily="2" charset="-122"/>
            </a:endParaRPr>
          </a:p>
          <a:p>
            <a:pPr>
              <a:lnSpc>
                <a:spcPct val="135000"/>
              </a:lnSpc>
              <a:buClr>
                <a:srgbClr val="00B0F0"/>
              </a:buClr>
            </a:pPr>
            <a:r>
              <a:rPr lang="zh-CN" altLang="en-US" b="1" dirty="0">
                <a:solidFill>
                  <a:schemeClr val="tx1">
                    <a:lumMod val="75000"/>
                    <a:lumOff val="25000"/>
                  </a:schemeClr>
                </a:solidFill>
                <a:latin typeface="宋体" panose="02010600030101010101" pitchFamily="2" charset="-122"/>
                <a:ea typeface="宋体" panose="02010600030101010101" pitchFamily="2" charset="-122"/>
                <a:cs typeface="宋体" panose="02010600030101010101" pitchFamily="2" charset="-122"/>
              </a:rPr>
              <a:t>1.现状情况</a:t>
            </a:r>
            <a:endParaRPr lang="zh-CN" altLang="en-US" b="1" dirty="0">
              <a:solidFill>
                <a:schemeClr val="tx1">
                  <a:lumMod val="75000"/>
                  <a:lumOff val="25000"/>
                </a:schemeClr>
              </a:solidFill>
              <a:latin typeface="宋体" panose="02010600030101010101" pitchFamily="2" charset="-122"/>
              <a:ea typeface="宋体" panose="02010600030101010101" pitchFamily="2" charset="-122"/>
              <a:cs typeface="宋体" panose="02010600030101010101" pitchFamily="2" charset="-122"/>
            </a:endParaRPr>
          </a:p>
          <a:p>
            <a:pPr>
              <a:lnSpc>
                <a:spcPct val="135000"/>
              </a:lnSpc>
              <a:buClr>
                <a:srgbClr val="00B0F0"/>
              </a:buClr>
            </a:pPr>
            <a:r>
              <a:rPr lang="zh-CN" altLang="en-US" b="1" dirty="0">
                <a:solidFill>
                  <a:schemeClr val="tx1">
                    <a:lumMod val="75000"/>
                    <a:lumOff val="25000"/>
                  </a:schemeClr>
                </a:solidFill>
                <a:latin typeface="宋体" panose="02010600030101010101" pitchFamily="2" charset="-122"/>
                <a:ea typeface="宋体" panose="02010600030101010101" pitchFamily="2" charset="-122"/>
                <a:cs typeface="宋体" panose="02010600030101010101" pitchFamily="2" charset="-122"/>
              </a:rPr>
              <a:t>1.1.地理位置</a:t>
            </a:r>
            <a:endParaRPr lang="zh-CN" altLang="en-US" b="1" dirty="0">
              <a:solidFill>
                <a:schemeClr val="tx1">
                  <a:lumMod val="75000"/>
                  <a:lumOff val="25000"/>
                </a:schemeClr>
              </a:solidFill>
              <a:latin typeface="宋体" panose="02010600030101010101" pitchFamily="2" charset="-122"/>
              <a:ea typeface="宋体" panose="02010600030101010101" pitchFamily="2" charset="-122"/>
              <a:cs typeface="宋体" panose="02010600030101010101" pitchFamily="2" charset="-122"/>
            </a:endParaRPr>
          </a:p>
          <a:p>
            <a:pPr>
              <a:lnSpc>
                <a:spcPct val="135000"/>
              </a:lnSpc>
              <a:buClr>
                <a:srgbClr val="00B0F0"/>
              </a:buClr>
            </a:pPr>
            <a:r>
              <a:rPr lang="zh-CN" altLang="en-US" b="1" dirty="0">
                <a:solidFill>
                  <a:schemeClr val="tx1">
                    <a:lumMod val="75000"/>
                    <a:lumOff val="25000"/>
                  </a:schemeClr>
                </a:solidFill>
                <a:latin typeface="宋体" panose="02010600030101010101" pitchFamily="2" charset="-122"/>
                <a:ea typeface="宋体" panose="02010600030101010101" pitchFamily="2" charset="-122"/>
                <a:cs typeface="宋体" panose="02010600030101010101" pitchFamily="2" charset="-122"/>
              </a:rPr>
              <a:t>水流洞组位于潮水村南部。</a:t>
            </a:r>
            <a:endParaRPr lang="zh-CN" altLang="en-US" b="1" dirty="0">
              <a:solidFill>
                <a:schemeClr val="tx1">
                  <a:lumMod val="75000"/>
                  <a:lumOff val="25000"/>
                </a:schemeClr>
              </a:solidFill>
              <a:latin typeface="宋体" panose="02010600030101010101" pitchFamily="2" charset="-122"/>
              <a:ea typeface="宋体" panose="02010600030101010101" pitchFamily="2" charset="-122"/>
              <a:cs typeface="宋体" panose="02010600030101010101" pitchFamily="2" charset="-122"/>
            </a:endParaRPr>
          </a:p>
          <a:p>
            <a:pPr>
              <a:lnSpc>
                <a:spcPct val="135000"/>
              </a:lnSpc>
              <a:buClr>
                <a:srgbClr val="00B0F0"/>
              </a:buClr>
            </a:pPr>
            <a:r>
              <a:rPr lang="zh-CN" altLang="en-US" b="1" dirty="0">
                <a:solidFill>
                  <a:schemeClr val="tx1">
                    <a:lumMod val="75000"/>
                    <a:lumOff val="25000"/>
                  </a:schemeClr>
                </a:solidFill>
                <a:latin typeface="宋体" panose="02010600030101010101" pitchFamily="2" charset="-122"/>
                <a:ea typeface="宋体" panose="02010600030101010101" pitchFamily="2" charset="-122"/>
                <a:cs typeface="宋体" panose="02010600030101010101" pitchFamily="2" charset="-122"/>
              </a:rPr>
              <a:t>1.2.现状人口信息</a:t>
            </a:r>
            <a:endParaRPr lang="zh-CN" altLang="en-US" b="1" dirty="0">
              <a:solidFill>
                <a:schemeClr val="tx1">
                  <a:lumMod val="75000"/>
                  <a:lumOff val="25000"/>
                </a:schemeClr>
              </a:solidFill>
              <a:latin typeface="宋体" panose="02010600030101010101" pitchFamily="2" charset="-122"/>
              <a:ea typeface="宋体" panose="02010600030101010101" pitchFamily="2" charset="-122"/>
              <a:cs typeface="宋体" panose="02010600030101010101" pitchFamily="2" charset="-122"/>
            </a:endParaRPr>
          </a:p>
          <a:p>
            <a:pPr>
              <a:lnSpc>
                <a:spcPct val="135000"/>
              </a:lnSpc>
              <a:buClr>
                <a:srgbClr val="00B0F0"/>
              </a:buClr>
            </a:pPr>
            <a:r>
              <a:rPr lang="zh-CN" altLang="en-US" b="1" dirty="0">
                <a:solidFill>
                  <a:schemeClr val="tx1">
                    <a:lumMod val="75000"/>
                    <a:lumOff val="25000"/>
                  </a:schemeClr>
                </a:solidFill>
                <a:latin typeface="宋体" panose="02010600030101010101" pitchFamily="2" charset="-122"/>
                <a:ea typeface="宋体" panose="02010600030101010101" pitchFamily="2" charset="-122"/>
                <a:cs typeface="宋体" panose="02010600030101010101" pitchFamily="2" charset="-122"/>
              </a:rPr>
              <a:t>水流洞组农村居民点现共32户，人口104人。</a:t>
            </a:r>
            <a:endParaRPr lang="zh-CN" altLang="en-US" b="1" dirty="0">
              <a:solidFill>
                <a:schemeClr val="tx1">
                  <a:lumMod val="75000"/>
                  <a:lumOff val="25000"/>
                </a:schemeClr>
              </a:solidFill>
              <a:latin typeface="宋体" panose="02010600030101010101" pitchFamily="2" charset="-122"/>
              <a:ea typeface="宋体" panose="02010600030101010101" pitchFamily="2" charset="-122"/>
              <a:cs typeface="宋体" panose="02010600030101010101" pitchFamily="2" charset="-122"/>
            </a:endParaRPr>
          </a:p>
          <a:p>
            <a:pPr>
              <a:lnSpc>
                <a:spcPct val="135000"/>
              </a:lnSpc>
              <a:buClr>
                <a:srgbClr val="00B0F0"/>
              </a:buClr>
            </a:pPr>
            <a:r>
              <a:rPr lang="zh-CN" altLang="en-US" b="1" dirty="0">
                <a:solidFill>
                  <a:schemeClr val="tx1">
                    <a:lumMod val="75000"/>
                    <a:lumOff val="25000"/>
                  </a:schemeClr>
                </a:solidFill>
                <a:latin typeface="宋体" panose="02010600030101010101" pitchFamily="2" charset="-122"/>
                <a:ea typeface="宋体" panose="02010600030101010101" pitchFamily="2" charset="-122"/>
                <a:cs typeface="宋体" panose="02010600030101010101" pitchFamily="2" charset="-122"/>
              </a:rPr>
              <a:t>1.3.现状评估</a:t>
            </a:r>
            <a:endParaRPr lang="zh-CN" altLang="en-US" b="1" dirty="0">
              <a:solidFill>
                <a:schemeClr val="tx1">
                  <a:lumMod val="75000"/>
                  <a:lumOff val="25000"/>
                </a:schemeClr>
              </a:solidFill>
              <a:latin typeface="宋体" panose="02010600030101010101" pitchFamily="2" charset="-122"/>
              <a:ea typeface="宋体" panose="02010600030101010101" pitchFamily="2" charset="-122"/>
              <a:cs typeface="宋体" panose="02010600030101010101" pitchFamily="2" charset="-122"/>
            </a:endParaRPr>
          </a:p>
          <a:p>
            <a:pPr>
              <a:lnSpc>
                <a:spcPct val="135000"/>
              </a:lnSpc>
              <a:buClr>
                <a:srgbClr val="00B0F0"/>
              </a:buClr>
            </a:pPr>
            <a:r>
              <a:rPr lang="zh-CN" altLang="en-US" b="1" dirty="0">
                <a:solidFill>
                  <a:schemeClr val="tx1">
                    <a:lumMod val="75000"/>
                    <a:lumOff val="25000"/>
                  </a:schemeClr>
                </a:solidFill>
                <a:latin typeface="宋体" panose="02010600030101010101" pitchFamily="2" charset="-122"/>
                <a:ea typeface="宋体" panose="02010600030101010101" pitchFamily="2" charset="-122"/>
                <a:cs typeface="宋体" panose="02010600030101010101" pitchFamily="2" charset="-122"/>
              </a:rPr>
              <a:t>水流洞组现状组域内公共服务设施较为完善，消防设施还需完善，村寨内部车行道基本完善，已满足该居民点的生活需求。</a:t>
            </a:r>
            <a:endParaRPr lang="zh-CN" altLang="en-US" b="1" dirty="0">
              <a:solidFill>
                <a:schemeClr val="tx1">
                  <a:lumMod val="75000"/>
                  <a:lumOff val="25000"/>
                </a:schemeClr>
              </a:solidFill>
              <a:latin typeface="宋体" panose="02010600030101010101" pitchFamily="2" charset="-122"/>
              <a:ea typeface="宋体" panose="02010600030101010101" pitchFamily="2" charset="-122"/>
              <a:cs typeface="宋体" panose="02010600030101010101" pitchFamily="2" charset="-122"/>
            </a:endParaRPr>
          </a:p>
          <a:p>
            <a:pPr>
              <a:lnSpc>
                <a:spcPct val="135000"/>
              </a:lnSpc>
              <a:buClr>
                <a:srgbClr val="00B0F0"/>
              </a:buClr>
            </a:pPr>
            <a:r>
              <a:rPr lang="zh-CN" altLang="en-US" b="1" dirty="0">
                <a:solidFill>
                  <a:schemeClr val="tx1">
                    <a:lumMod val="75000"/>
                    <a:lumOff val="25000"/>
                  </a:schemeClr>
                </a:solidFill>
                <a:latin typeface="宋体" panose="02010600030101010101" pitchFamily="2" charset="-122"/>
                <a:ea typeface="宋体" panose="02010600030101010101" pitchFamily="2" charset="-122"/>
                <a:cs typeface="宋体" panose="02010600030101010101" pitchFamily="2" charset="-122"/>
              </a:rPr>
              <a:t>2.规划宅基地规模</a:t>
            </a:r>
            <a:endParaRPr lang="zh-CN" altLang="en-US" b="1" dirty="0">
              <a:solidFill>
                <a:schemeClr val="tx1">
                  <a:lumMod val="75000"/>
                  <a:lumOff val="25000"/>
                </a:schemeClr>
              </a:solidFill>
              <a:latin typeface="宋体" panose="02010600030101010101" pitchFamily="2" charset="-122"/>
              <a:ea typeface="宋体" panose="02010600030101010101" pitchFamily="2" charset="-122"/>
              <a:cs typeface="宋体" panose="02010600030101010101" pitchFamily="2" charset="-122"/>
            </a:endParaRPr>
          </a:p>
          <a:p>
            <a:pPr>
              <a:lnSpc>
                <a:spcPct val="135000"/>
              </a:lnSpc>
              <a:buClr>
                <a:srgbClr val="00B0F0"/>
              </a:buClr>
            </a:pPr>
            <a:r>
              <a:rPr lang="zh-CN" altLang="en-US" b="1" dirty="0">
                <a:solidFill>
                  <a:schemeClr val="tx1">
                    <a:lumMod val="75000"/>
                    <a:lumOff val="25000"/>
                  </a:schemeClr>
                </a:solidFill>
                <a:latin typeface="宋体" panose="02010600030101010101" pitchFamily="2" charset="-122"/>
                <a:ea typeface="宋体" panose="02010600030101010101" pitchFamily="2" charset="-122"/>
                <a:cs typeface="宋体" panose="02010600030101010101" pitchFamily="2" charset="-122"/>
              </a:rPr>
              <a:t>潮水村水流洞组预测总户数54户。预计将增加8户。</a:t>
            </a:r>
            <a:endParaRPr lang="zh-CN" altLang="en-US" b="1" dirty="0">
              <a:solidFill>
                <a:schemeClr val="tx1">
                  <a:lumMod val="75000"/>
                  <a:lumOff val="25000"/>
                </a:schemeClr>
              </a:solidFill>
              <a:latin typeface="宋体" panose="02010600030101010101" pitchFamily="2" charset="-122"/>
              <a:ea typeface="宋体" panose="02010600030101010101" pitchFamily="2" charset="-122"/>
              <a:cs typeface="宋体" panose="02010600030101010101" pitchFamily="2" charset="-122"/>
            </a:endParaRPr>
          </a:p>
          <a:p>
            <a:pPr>
              <a:lnSpc>
                <a:spcPct val="135000"/>
              </a:lnSpc>
              <a:buClr>
                <a:srgbClr val="00B0F0"/>
              </a:buClr>
            </a:pPr>
            <a:r>
              <a:rPr lang="zh-CN" altLang="en-US" b="1" dirty="0">
                <a:solidFill>
                  <a:schemeClr val="tx1">
                    <a:lumMod val="75000"/>
                    <a:lumOff val="25000"/>
                  </a:schemeClr>
                </a:solidFill>
                <a:latin typeface="宋体" panose="02010600030101010101" pitchFamily="2" charset="-122"/>
                <a:ea typeface="宋体" panose="02010600030101010101" pitchFamily="2" charset="-122"/>
                <a:cs typeface="宋体" panose="02010600030101010101" pitchFamily="2" charset="-122"/>
                <a:sym typeface="+mn-ea"/>
              </a:rPr>
              <a:t>按照《贵州省农村宅基地管理条例》（2018）新批准每户宅基地的面积按下列标准执行：</a:t>
            </a:r>
            <a:endParaRPr lang="zh-CN" altLang="en-US" b="1" dirty="0">
              <a:solidFill>
                <a:schemeClr val="tx1">
                  <a:lumMod val="75000"/>
                  <a:lumOff val="25000"/>
                </a:schemeClr>
              </a:solidFill>
              <a:latin typeface="宋体" panose="02010600030101010101" pitchFamily="2" charset="-122"/>
              <a:ea typeface="宋体" panose="02010600030101010101" pitchFamily="2" charset="-122"/>
              <a:cs typeface="宋体" panose="02010600030101010101" pitchFamily="2" charset="-122"/>
            </a:endParaRPr>
          </a:p>
          <a:p>
            <a:pPr>
              <a:lnSpc>
                <a:spcPct val="135000"/>
              </a:lnSpc>
              <a:buClr>
                <a:srgbClr val="00B0F0"/>
              </a:buClr>
            </a:pPr>
            <a:r>
              <a:rPr b="1" dirty="0">
                <a:solidFill>
                  <a:schemeClr val="tx1">
                    <a:lumMod val="75000"/>
                    <a:lumOff val="25000"/>
                  </a:schemeClr>
                </a:solidFill>
                <a:latin typeface="宋体" panose="02010600030101010101" pitchFamily="2" charset="-122"/>
                <a:ea typeface="宋体" panose="02010600030101010101" pitchFamily="2" charset="-122"/>
                <a:cs typeface="宋体" panose="02010600030101010101" pitchFamily="2" charset="-122"/>
                <a:sym typeface="+mn-ea"/>
              </a:rPr>
              <a:t>第三十条 农村村民建住宅的用地限额(包括原有住房宅基地面积及附属设施用地)为:</a:t>
            </a:r>
            <a:endParaRPr b="1" dirty="0">
              <a:solidFill>
                <a:schemeClr val="tx1">
                  <a:lumMod val="75000"/>
                  <a:lumOff val="25000"/>
                </a:schemeClr>
              </a:solidFill>
              <a:latin typeface="宋体" panose="02010600030101010101" pitchFamily="2" charset="-122"/>
              <a:ea typeface="宋体" panose="02010600030101010101" pitchFamily="2" charset="-122"/>
              <a:cs typeface="宋体" panose="02010600030101010101" pitchFamily="2" charset="-122"/>
              <a:sym typeface="+mn-ea"/>
            </a:endParaRPr>
          </a:p>
          <a:p>
            <a:pPr>
              <a:lnSpc>
                <a:spcPct val="135000"/>
              </a:lnSpc>
              <a:buClr>
                <a:srgbClr val="00B0F0"/>
              </a:buClr>
            </a:pPr>
            <a:r>
              <a:rPr b="1" dirty="0">
                <a:solidFill>
                  <a:schemeClr val="tx1">
                    <a:lumMod val="75000"/>
                    <a:lumOff val="25000"/>
                  </a:schemeClr>
                </a:solidFill>
                <a:latin typeface="宋体" panose="02010600030101010101" pitchFamily="2" charset="-122"/>
                <a:ea typeface="宋体" panose="02010600030101010101" pitchFamily="2" charset="-122"/>
                <a:cs typeface="宋体" panose="02010600030101010101" pitchFamily="2" charset="-122"/>
                <a:sym typeface="+mn-ea"/>
              </a:rPr>
              <a:t>(一)城市郊区、坝子地区:每户不得超过130平方米;(二)丘陵地区:每户不得超过170平方米;(三)山区、牧区:每户不得超过200平方米。</a:t>
            </a:r>
            <a:endParaRPr b="1" dirty="0">
              <a:solidFill>
                <a:schemeClr val="tx1">
                  <a:lumMod val="75000"/>
                  <a:lumOff val="25000"/>
                </a:schemeClr>
              </a:solidFill>
              <a:latin typeface="宋体" panose="02010600030101010101" pitchFamily="2" charset="-122"/>
              <a:ea typeface="宋体" panose="02010600030101010101" pitchFamily="2" charset="-122"/>
              <a:cs typeface="宋体" panose="02010600030101010101" pitchFamily="2" charset="-122"/>
              <a:sym typeface="+mn-ea"/>
            </a:endParaRPr>
          </a:p>
          <a:p>
            <a:pPr>
              <a:lnSpc>
                <a:spcPct val="135000"/>
              </a:lnSpc>
              <a:buClr>
                <a:srgbClr val="00B0F0"/>
              </a:buClr>
            </a:pPr>
            <a:r>
              <a:rPr lang="zh-CN" b="1" dirty="0">
                <a:solidFill>
                  <a:schemeClr val="tx1">
                    <a:lumMod val="75000"/>
                    <a:lumOff val="25000"/>
                  </a:schemeClr>
                </a:solidFill>
                <a:latin typeface="宋体" panose="02010600030101010101" pitchFamily="2" charset="-122"/>
                <a:ea typeface="宋体" panose="02010600030101010101" pitchFamily="2" charset="-122"/>
                <a:cs typeface="宋体" panose="02010600030101010101" pitchFamily="2" charset="-122"/>
                <a:sym typeface="+mn-ea"/>
              </a:rPr>
              <a:t>城镇规划区范围内及部分在城镇规划区范围内的村庄属于城市郊区。</a:t>
            </a:r>
            <a:endParaRPr lang="zh-CN" b="1" dirty="0">
              <a:solidFill>
                <a:schemeClr val="tx1">
                  <a:lumMod val="75000"/>
                  <a:lumOff val="25000"/>
                </a:schemeClr>
              </a:solidFill>
              <a:latin typeface="宋体" panose="02010600030101010101" pitchFamily="2" charset="-122"/>
              <a:ea typeface="宋体" panose="02010600030101010101" pitchFamily="2" charset="-122"/>
              <a:cs typeface="宋体" panose="02010600030101010101" pitchFamily="2" charset="-122"/>
              <a:sym typeface="+mn-ea"/>
            </a:endParaRPr>
          </a:p>
          <a:p>
            <a:pPr>
              <a:lnSpc>
                <a:spcPct val="135000"/>
              </a:lnSpc>
              <a:buClr>
                <a:srgbClr val="00B0F0"/>
              </a:buClr>
            </a:pPr>
            <a:r>
              <a:rPr lang="zh-CN" b="1" dirty="0">
                <a:solidFill>
                  <a:schemeClr val="tx1">
                    <a:lumMod val="75000"/>
                    <a:lumOff val="25000"/>
                  </a:schemeClr>
                </a:solidFill>
                <a:latin typeface="宋体" panose="02010600030101010101" pitchFamily="2" charset="-122"/>
                <a:ea typeface="宋体" panose="02010600030101010101" pitchFamily="2" charset="-122"/>
                <a:cs typeface="宋体" panose="02010600030101010101" pitchFamily="2" charset="-122"/>
                <a:sym typeface="+mn-ea"/>
              </a:rPr>
              <a:t>城镇规划区范围外属于山区。</a:t>
            </a:r>
            <a:endParaRPr lang="zh-CN" altLang="en-US" b="1" dirty="0">
              <a:solidFill>
                <a:schemeClr val="tx1">
                  <a:lumMod val="75000"/>
                  <a:lumOff val="25000"/>
                </a:schemeClr>
              </a:solidFill>
              <a:latin typeface="宋体" panose="02010600030101010101" pitchFamily="2" charset="-122"/>
              <a:ea typeface="宋体" panose="02010600030101010101" pitchFamily="2" charset="-122"/>
              <a:cs typeface="宋体" panose="02010600030101010101" pitchFamily="2" charset="-122"/>
              <a:sym typeface="+mn-ea"/>
            </a:endParaRPr>
          </a:p>
          <a:p>
            <a:pPr>
              <a:lnSpc>
                <a:spcPct val="135000"/>
              </a:lnSpc>
              <a:buClr>
                <a:srgbClr val="00B0F0"/>
              </a:buClr>
            </a:pPr>
            <a:r>
              <a:rPr lang="zh-CN" altLang="en-US" b="1" dirty="0">
                <a:solidFill>
                  <a:schemeClr val="tx1">
                    <a:lumMod val="75000"/>
                    <a:lumOff val="25000"/>
                  </a:schemeClr>
                </a:solidFill>
                <a:latin typeface="宋体" panose="02010600030101010101" pitchFamily="2" charset="-122"/>
                <a:ea typeface="宋体" panose="02010600030101010101" pitchFamily="2" charset="-122"/>
                <a:cs typeface="宋体" panose="02010600030101010101" pitchFamily="2" charset="-122"/>
                <a:sym typeface="+mn-ea"/>
              </a:rPr>
              <a:t>潮水村属于山区：</a:t>
            </a:r>
            <a:r>
              <a:rPr lang="en-US" altLang="zh-CN" b="1" dirty="0">
                <a:solidFill>
                  <a:schemeClr val="tx1">
                    <a:lumMod val="75000"/>
                    <a:lumOff val="25000"/>
                  </a:schemeClr>
                </a:solidFill>
                <a:latin typeface="宋体" panose="02010600030101010101" pitchFamily="2" charset="-122"/>
                <a:ea typeface="宋体" panose="02010600030101010101" pitchFamily="2" charset="-122"/>
                <a:cs typeface="宋体" panose="02010600030101010101" pitchFamily="2" charset="-122"/>
                <a:sym typeface="+mn-ea"/>
              </a:rPr>
              <a:t>200</a:t>
            </a:r>
            <a:r>
              <a:rPr lang="zh-CN" altLang="en-US" b="1" dirty="0">
                <a:solidFill>
                  <a:schemeClr val="tx1">
                    <a:lumMod val="75000"/>
                    <a:lumOff val="25000"/>
                  </a:schemeClr>
                </a:solidFill>
                <a:latin typeface="宋体" panose="02010600030101010101" pitchFamily="2" charset="-122"/>
                <a:ea typeface="宋体" panose="02010600030101010101" pitchFamily="2" charset="-122"/>
                <a:cs typeface="宋体" panose="02010600030101010101" pitchFamily="2" charset="-122"/>
                <a:sym typeface="+mn-ea"/>
              </a:rPr>
              <a:t>㎡/户</a:t>
            </a:r>
            <a:r>
              <a:rPr lang="zh-CN" altLang="en-US" b="1" dirty="0">
                <a:solidFill>
                  <a:schemeClr val="tx1">
                    <a:lumMod val="75000"/>
                    <a:lumOff val="25000"/>
                  </a:schemeClr>
                </a:solidFill>
                <a:latin typeface="宋体" panose="02010600030101010101" pitchFamily="2" charset="-122"/>
                <a:ea typeface="宋体" panose="02010600030101010101" pitchFamily="2" charset="-122"/>
                <a:cs typeface="宋体" panose="02010600030101010101" pitchFamily="2" charset="-122"/>
              </a:rPr>
              <a:t>;新增宅基地规模为</a:t>
            </a:r>
            <a:r>
              <a:rPr lang="en-US" altLang="zh-CN" b="1" dirty="0">
                <a:solidFill>
                  <a:schemeClr val="tx1">
                    <a:lumMod val="75000"/>
                    <a:lumOff val="25000"/>
                  </a:schemeClr>
                </a:solidFill>
                <a:latin typeface="宋体" panose="02010600030101010101" pitchFamily="2" charset="-122"/>
                <a:ea typeface="宋体" panose="02010600030101010101" pitchFamily="2" charset="-122"/>
                <a:cs typeface="宋体" panose="02010600030101010101" pitchFamily="2" charset="-122"/>
              </a:rPr>
              <a:t>1600</a:t>
            </a:r>
            <a:r>
              <a:rPr lang="zh-CN" altLang="en-US" b="1" dirty="0">
                <a:solidFill>
                  <a:schemeClr val="tx1">
                    <a:lumMod val="75000"/>
                    <a:lumOff val="25000"/>
                  </a:schemeClr>
                </a:solidFill>
                <a:latin typeface="宋体" panose="02010600030101010101" pitchFamily="2" charset="-122"/>
                <a:ea typeface="宋体" panose="02010600030101010101" pitchFamily="2" charset="-122"/>
                <a:cs typeface="宋体" panose="02010600030101010101" pitchFamily="2" charset="-122"/>
              </a:rPr>
              <a:t>平方米。</a:t>
            </a:r>
            <a:endParaRPr lang="zh-CN" altLang="en-US" b="1" dirty="0">
              <a:solidFill>
                <a:schemeClr val="tx1">
                  <a:lumMod val="75000"/>
                  <a:lumOff val="25000"/>
                </a:schemeClr>
              </a:solidFill>
              <a:latin typeface="宋体" panose="02010600030101010101" pitchFamily="2" charset="-122"/>
              <a:ea typeface="宋体" panose="02010600030101010101" pitchFamily="2" charset="-122"/>
              <a:cs typeface="宋体" panose="02010600030101010101" pitchFamily="2" charset="-122"/>
            </a:endParaRPr>
          </a:p>
          <a:p>
            <a:pPr>
              <a:lnSpc>
                <a:spcPct val="135000"/>
              </a:lnSpc>
              <a:buClr>
                <a:srgbClr val="00B0F0"/>
              </a:buClr>
            </a:pPr>
            <a:r>
              <a:rPr lang="zh-CN" altLang="en-US" b="1" dirty="0">
                <a:solidFill>
                  <a:schemeClr val="tx1">
                    <a:lumMod val="75000"/>
                    <a:lumOff val="25000"/>
                  </a:schemeClr>
                </a:solidFill>
                <a:latin typeface="宋体" panose="02010600030101010101" pitchFamily="2" charset="-122"/>
                <a:ea typeface="宋体" panose="02010600030101010101" pitchFamily="2" charset="-122"/>
                <a:cs typeface="宋体" panose="02010600030101010101" pitchFamily="2" charset="-122"/>
              </a:rPr>
              <a:t>第三居民点新增宅基地共需用地规模及新增配套基础设施可见下表：</a:t>
            </a:r>
            <a:endParaRPr lang="zh-CN" altLang="en-US" b="1" dirty="0">
              <a:solidFill>
                <a:schemeClr val="tx1">
                  <a:lumMod val="75000"/>
                  <a:lumOff val="25000"/>
                </a:schemeClr>
              </a:solidFill>
              <a:latin typeface="宋体" panose="02010600030101010101" pitchFamily="2" charset="-122"/>
              <a:ea typeface="宋体" panose="02010600030101010101" pitchFamily="2" charset="-122"/>
              <a:cs typeface="宋体" panose="02010600030101010101" pitchFamily="2" charset="-122"/>
            </a:endParaRPr>
          </a:p>
        </p:txBody>
      </p:sp>
      <p:sp>
        <p:nvSpPr>
          <p:cNvPr id="9" name="文本占位符 1"/>
          <p:cNvSpPr txBox="1"/>
          <p:nvPr/>
        </p:nvSpPr>
        <p:spPr>
          <a:xfrm>
            <a:off x="1384300" y="798195"/>
            <a:ext cx="13202285" cy="43815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zh-CN" altLang="en-US" sz="2000" b="1" dirty="0">
                <a:solidFill>
                  <a:srgbClr val="05692F"/>
                </a:solidFill>
                <a:latin typeface="微软雅黑" panose="020B0503020204020204" pitchFamily="34" charset="-122"/>
                <a:ea typeface="微软雅黑" panose="020B0503020204020204" pitchFamily="34" charset="-122"/>
                <a:cs typeface="华文黑体" pitchFamily="2" charset="-122"/>
                <a:sym typeface="+mn-ea"/>
              </a:rPr>
              <a:t>三、水流洞组现状及规划布局</a:t>
            </a:r>
            <a:endParaRPr lang="zh-CN" altLang="en-US" sz="2000" b="1" dirty="0">
              <a:solidFill>
                <a:srgbClr val="05692F"/>
              </a:solidFill>
              <a:latin typeface="微软雅黑" panose="020B0503020204020204" pitchFamily="34" charset="-122"/>
              <a:ea typeface="微软雅黑" panose="020B0503020204020204" pitchFamily="34" charset="-122"/>
              <a:cs typeface="华文黑体" pitchFamily="2" charset="-122"/>
              <a:sym typeface="+mn-ea"/>
            </a:endParaRPr>
          </a:p>
        </p:txBody>
      </p:sp>
      <p:graphicFrame>
        <p:nvGraphicFramePr>
          <p:cNvPr id="3" name="表格 2"/>
          <p:cNvGraphicFramePr/>
          <p:nvPr>
            <p:custDataLst>
              <p:tags r:id="rId1"/>
            </p:custDataLst>
          </p:nvPr>
        </p:nvGraphicFramePr>
        <p:xfrm>
          <a:off x="1482090" y="7719060"/>
          <a:ext cx="12672060" cy="2194560"/>
        </p:xfrm>
        <a:graphic>
          <a:graphicData uri="http://schemas.openxmlformats.org/drawingml/2006/table">
            <a:tbl>
              <a:tblPr firstRow="1" bandRow="1">
                <a:tableStyleId>{5940675A-B579-460E-94D1-54222C63F5DA}</a:tableStyleId>
              </a:tblPr>
              <a:tblGrid>
                <a:gridCol w="1461770"/>
                <a:gridCol w="1709420"/>
                <a:gridCol w="1771650"/>
                <a:gridCol w="1863090"/>
                <a:gridCol w="1223645"/>
                <a:gridCol w="1164590"/>
                <a:gridCol w="1510030"/>
                <a:gridCol w="1967865"/>
              </a:tblGrid>
              <a:tr h="1097280">
                <a:tc>
                  <a:txBody>
                    <a:bodyPr/>
                    <a:p>
                      <a:pPr indent="0" algn="ctr">
                        <a:buNone/>
                      </a:pPr>
                      <a:r>
                        <a:rPr lang="en-US" sz="1800" b="1">
                          <a:latin typeface="宋体" panose="02010600030101010101" pitchFamily="2" charset="-122"/>
                          <a:ea typeface="宋体" panose="02010600030101010101" pitchFamily="2" charset="-122"/>
                          <a:cs typeface="宋体" panose="02010600030101010101" pitchFamily="2" charset="-122"/>
                        </a:rPr>
                        <a:t>第三居民点</a:t>
                      </a:r>
                      <a:endParaRPr lang="en-US" altLang="en-US" sz="18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800" b="1">
                          <a:latin typeface="宋体" panose="02010600030101010101" pitchFamily="2" charset="-122"/>
                          <a:ea typeface="宋体" panose="02010600030101010101" pitchFamily="2" charset="-122"/>
                          <a:cs typeface="宋体" panose="02010600030101010101" pitchFamily="2" charset="-122"/>
                        </a:rPr>
                        <a:t>现状户数（户）</a:t>
                      </a:r>
                      <a:endParaRPr lang="en-US" altLang="en-US" sz="18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800" b="1">
                          <a:latin typeface="宋体" panose="02010600030101010101" pitchFamily="2" charset="-122"/>
                          <a:ea typeface="宋体" panose="02010600030101010101" pitchFamily="2" charset="-122"/>
                          <a:cs typeface="宋体" panose="02010600030101010101" pitchFamily="2" charset="-122"/>
                        </a:rPr>
                        <a:t>新增户数（户）</a:t>
                      </a:r>
                      <a:endParaRPr lang="en-US" altLang="en-US" sz="18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800" b="1">
                          <a:latin typeface="宋体" panose="02010600030101010101" pitchFamily="2" charset="-122"/>
                          <a:ea typeface="宋体" panose="02010600030101010101" pitchFamily="2" charset="-122"/>
                          <a:cs typeface="宋体" panose="02010600030101010101" pitchFamily="2" charset="-122"/>
                        </a:rPr>
                        <a:t>新增宅基地面积（㎡）</a:t>
                      </a:r>
                      <a:endParaRPr lang="en-US" altLang="en-US" sz="18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800" b="1">
                          <a:latin typeface="宋体" panose="02010600030101010101" pitchFamily="2" charset="-122"/>
                          <a:ea typeface="宋体" panose="02010600030101010101" pitchFamily="2" charset="-122"/>
                          <a:cs typeface="宋体" panose="02010600030101010101" pitchFamily="2" charset="-122"/>
                        </a:rPr>
                        <a:t>近期建设2021年-2025年（户）</a:t>
                      </a:r>
                      <a:endParaRPr lang="en-US" altLang="en-US" sz="18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800" b="1">
                          <a:latin typeface="宋体" panose="02010600030101010101" pitchFamily="2" charset="-122"/>
                          <a:ea typeface="宋体" panose="02010600030101010101" pitchFamily="2" charset="-122"/>
                          <a:cs typeface="宋体" panose="02010600030101010101" pitchFamily="2" charset="-122"/>
                        </a:rPr>
                        <a:t>远期建设2026年-2035年（户）</a:t>
                      </a:r>
                      <a:endParaRPr lang="en-US" altLang="en-US" sz="18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800" b="1">
                          <a:latin typeface="宋体" panose="02010600030101010101" pitchFamily="2" charset="-122"/>
                          <a:ea typeface="宋体" panose="02010600030101010101" pitchFamily="2" charset="-122"/>
                          <a:cs typeface="宋体" panose="02010600030101010101" pitchFamily="2" charset="-122"/>
                        </a:rPr>
                        <a:t>实际布置宅基地个数（个）</a:t>
                      </a:r>
                      <a:endParaRPr lang="en-US" altLang="en-US" sz="18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800" b="1">
                          <a:latin typeface="宋体" panose="02010600030101010101" pitchFamily="2" charset="-122"/>
                          <a:ea typeface="宋体" panose="02010600030101010101" pitchFamily="2" charset="-122"/>
                          <a:cs typeface="宋体" panose="02010600030101010101" pitchFamily="2" charset="-122"/>
                        </a:rPr>
                        <a:t>基础设施</a:t>
                      </a:r>
                      <a:endParaRPr lang="en-US" altLang="en-US" sz="18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79095">
                <a:tc>
                  <a:txBody>
                    <a:bodyPr/>
                    <a:p>
                      <a:pPr indent="0" algn="ctr">
                        <a:buNone/>
                      </a:pPr>
                      <a:r>
                        <a:rPr lang="en-US" sz="1800" b="1">
                          <a:solidFill>
                            <a:srgbClr val="000000"/>
                          </a:solidFill>
                          <a:latin typeface="宋体" panose="02010600030101010101" pitchFamily="2" charset="-122"/>
                          <a:ea typeface="宋体" panose="02010600030101010101" pitchFamily="2" charset="-122"/>
                          <a:cs typeface="宋体" panose="02010600030101010101" pitchFamily="2" charset="-122"/>
                        </a:rPr>
                        <a:t>水流洞组</a:t>
                      </a:r>
                      <a:endParaRPr lang="en-US" altLang="en-US" sz="18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800" b="1">
                          <a:latin typeface="宋体" panose="02010600030101010101" pitchFamily="2" charset="-122"/>
                          <a:ea typeface="宋体" panose="02010600030101010101" pitchFamily="2" charset="-122"/>
                          <a:cs typeface="宋体" panose="02010600030101010101" pitchFamily="2" charset="-122"/>
                        </a:rPr>
                        <a:t>46</a:t>
                      </a:r>
                      <a:endParaRPr lang="en-US" altLang="en-US" sz="18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800" b="1">
                          <a:latin typeface="宋体" panose="02010600030101010101" pitchFamily="2" charset="-122"/>
                          <a:ea typeface="宋体" panose="02010600030101010101" pitchFamily="2" charset="-122"/>
                          <a:cs typeface="宋体" panose="02010600030101010101" pitchFamily="2" charset="-122"/>
                        </a:rPr>
                        <a:t>8</a:t>
                      </a:r>
                      <a:endParaRPr lang="en-US" sz="18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800" b="1">
                          <a:latin typeface="宋体" panose="02010600030101010101" pitchFamily="2" charset="-122"/>
                          <a:ea typeface="宋体" panose="02010600030101010101" pitchFamily="2" charset="-122"/>
                          <a:cs typeface="宋体" panose="02010600030101010101" pitchFamily="2" charset="-122"/>
                        </a:rPr>
                        <a:t>1600</a:t>
                      </a:r>
                      <a:endParaRPr lang="en-US" altLang="en-US" sz="18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800" b="1">
                          <a:latin typeface="宋体" panose="02010600030101010101" pitchFamily="2" charset="-122"/>
                          <a:ea typeface="宋体" panose="02010600030101010101" pitchFamily="2" charset="-122"/>
                          <a:cs typeface="宋体" panose="02010600030101010101" pitchFamily="2" charset="-122"/>
                        </a:rPr>
                        <a:t>2</a:t>
                      </a:r>
                      <a:endParaRPr lang="en-US" altLang="en-US" sz="18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800" b="1">
                          <a:latin typeface="宋体" panose="02010600030101010101" pitchFamily="2" charset="-122"/>
                          <a:ea typeface="宋体" panose="02010600030101010101" pitchFamily="2" charset="-122"/>
                          <a:cs typeface="宋体" panose="02010600030101010101" pitchFamily="2" charset="-122"/>
                        </a:rPr>
                        <a:t>6</a:t>
                      </a:r>
                      <a:endParaRPr lang="en-US" altLang="en-US" sz="18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800" b="1">
                          <a:latin typeface="宋体" panose="02010600030101010101" pitchFamily="2" charset="-122"/>
                          <a:ea typeface="宋体" panose="02010600030101010101" pitchFamily="2" charset="-122"/>
                          <a:cs typeface="宋体" panose="02010600030101010101" pitchFamily="2" charset="-122"/>
                        </a:rPr>
                        <a:t>14</a:t>
                      </a:r>
                      <a:endParaRPr lang="en-US" sz="18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rowSpan="2">
                  <a:txBody>
                    <a:bodyPr/>
                    <a:p>
                      <a:pPr indent="0" algn="ctr">
                        <a:buNone/>
                      </a:pPr>
                      <a:r>
                        <a:rPr lang="en-US" sz="1800" b="1">
                          <a:latin typeface="宋体" panose="02010600030101010101" pitchFamily="2" charset="-122"/>
                          <a:ea typeface="宋体" panose="02010600030101010101" pitchFamily="2" charset="-122"/>
                          <a:cs typeface="宋体" panose="02010600030101010101" pitchFamily="2" charset="-122"/>
                        </a:rPr>
                        <a:t>增加1个垃圾分类收集亭、2个消防设施</a:t>
                      </a:r>
                      <a:endParaRPr lang="en-US" altLang="en-US" sz="18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718185">
                <a:tc>
                  <a:txBody>
                    <a:bodyPr/>
                    <a:p>
                      <a:pPr indent="0" algn="ctr">
                        <a:buNone/>
                      </a:pPr>
                      <a:r>
                        <a:rPr lang="en-US" sz="1800" b="1">
                          <a:latin typeface="宋体" panose="02010600030101010101" pitchFamily="2" charset="-122"/>
                          <a:ea typeface="宋体" panose="02010600030101010101" pitchFamily="2" charset="-122"/>
                          <a:cs typeface="宋体" panose="02010600030101010101" pitchFamily="2" charset="-122"/>
                        </a:rPr>
                        <a:t>小计</a:t>
                      </a:r>
                      <a:endParaRPr lang="en-US" altLang="en-US" sz="18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800" b="1">
                          <a:latin typeface="宋体" panose="02010600030101010101" pitchFamily="2" charset="-122"/>
                          <a:ea typeface="宋体" panose="02010600030101010101" pitchFamily="2" charset="-122"/>
                          <a:cs typeface="宋体" panose="02010600030101010101" pitchFamily="2" charset="-122"/>
                        </a:rPr>
                        <a:t>46</a:t>
                      </a:r>
                      <a:endParaRPr lang="en-US" altLang="en-US" sz="18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800" b="1">
                          <a:latin typeface="宋体" panose="02010600030101010101" pitchFamily="2" charset="-122"/>
                          <a:ea typeface="宋体" panose="02010600030101010101" pitchFamily="2" charset="-122"/>
                          <a:cs typeface="宋体" panose="02010600030101010101" pitchFamily="2" charset="-122"/>
                        </a:rPr>
                        <a:t>8</a:t>
                      </a:r>
                      <a:endParaRPr lang="en-US" altLang="en-US" sz="18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800" b="1">
                          <a:latin typeface="宋体" panose="02010600030101010101" pitchFamily="2" charset="-122"/>
                          <a:ea typeface="宋体" panose="02010600030101010101" pitchFamily="2" charset="-122"/>
                          <a:cs typeface="宋体" panose="02010600030101010101" pitchFamily="2" charset="-122"/>
                        </a:rPr>
                        <a:t>1600</a:t>
                      </a:r>
                      <a:endParaRPr lang="en-US" altLang="en-US" sz="18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800" b="1">
                          <a:latin typeface="宋体" panose="02010600030101010101" pitchFamily="2" charset="-122"/>
                          <a:ea typeface="宋体" panose="02010600030101010101" pitchFamily="2" charset="-122"/>
                          <a:cs typeface="宋体" panose="02010600030101010101" pitchFamily="2" charset="-122"/>
                        </a:rPr>
                        <a:t>2</a:t>
                      </a:r>
                      <a:endParaRPr lang="en-US" altLang="en-US" sz="18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800" b="1">
                          <a:latin typeface="宋体" panose="02010600030101010101" pitchFamily="2" charset="-122"/>
                          <a:ea typeface="宋体" panose="02010600030101010101" pitchFamily="2" charset="-122"/>
                          <a:cs typeface="宋体" panose="02010600030101010101" pitchFamily="2" charset="-122"/>
                        </a:rPr>
                        <a:t>6</a:t>
                      </a:r>
                      <a:endParaRPr lang="en-US" altLang="en-US" sz="18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800" b="1">
                          <a:latin typeface="宋体" panose="02010600030101010101" pitchFamily="2" charset="-122"/>
                          <a:ea typeface="宋体" panose="02010600030101010101" pitchFamily="2" charset="-122"/>
                          <a:cs typeface="宋体" panose="02010600030101010101" pitchFamily="2" charset="-122"/>
                        </a:rPr>
                        <a:t>14</a:t>
                      </a:r>
                      <a:endParaRPr lang="en-US" altLang="en-US" sz="18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B w="12700" cap="flat" cmpd="sng">
                      <a:solidFill>
                        <a:srgbClr val="080000"/>
                      </a:solidFill>
                      <a:prstDash val="solid"/>
                      <a:headEnd type="none" w="med" len="med"/>
                      <a:tailEnd type="none" w="med" len="med"/>
                    </a:lnB>
                  </a:tcPr>
                </a:tc>
              </a:tr>
            </a:tbl>
          </a:graphicData>
        </a:graphic>
      </p:graphicFrame>
      <p:sp>
        <p:nvSpPr>
          <p:cNvPr id="2" name="矩形 1"/>
          <p:cNvSpPr/>
          <p:nvPr/>
        </p:nvSpPr>
        <p:spPr>
          <a:xfrm>
            <a:off x="-8890" y="553720"/>
            <a:ext cx="15128240" cy="76200"/>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 name="矩形 3"/>
          <p:cNvSpPr/>
          <p:nvPr/>
        </p:nvSpPr>
        <p:spPr>
          <a:xfrm>
            <a:off x="-8890" y="10252075"/>
            <a:ext cx="15128875" cy="447040"/>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 name="文本框 4"/>
          <p:cNvSpPr txBox="1"/>
          <p:nvPr/>
        </p:nvSpPr>
        <p:spPr>
          <a:xfrm>
            <a:off x="10389691" y="10252894"/>
            <a:ext cx="4302676" cy="434340"/>
          </a:xfrm>
          <a:prstGeom prst="rect">
            <a:avLst/>
          </a:prstGeom>
          <a:noFill/>
        </p:spPr>
        <p:txBody>
          <a:bodyPr wrap="square" rtlCol="0">
            <a:spAutoFit/>
          </a:bodyPr>
          <a:p>
            <a:pPr algn="dist"/>
            <a:r>
              <a:rPr lang="zh-CN" altLang="en-US" sz="2230" dirty="0">
                <a:solidFill>
                  <a:schemeClr val="tx1"/>
                </a:solidFill>
                <a:effectLst>
                  <a:outerShdw blurRad="38100" dist="19050" dir="2700000" algn="tl" rotWithShape="0">
                    <a:schemeClr val="dk1">
                      <a:alpha val="40000"/>
                    </a:schemeClr>
                  </a:outerShdw>
                </a:effectLst>
                <a:latin typeface="方正粗黑宋简体" panose="02000000000000000000" charset="-122"/>
                <a:ea typeface="方正粗黑宋简体" panose="02000000000000000000" charset="-122"/>
                <a:cs typeface="方正粗黑宋简体" panose="02000000000000000000" charset="-122"/>
              </a:rPr>
              <a:t>贵阳市建筑设计院有限公司</a:t>
            </a:r>
            <a:endParaRPr lang="zh-CN" altLang="en-US" sz="2230" dirty="0">
              <a:solidFill>
                <a:schemeClr val="tx1"/>
              </a:solidFill>
              <a:effectLst>
                <a:outerShdw blurRad="38100" dist="19050" dir="2700000" algn="tl" rotWithShape="0">
                  <a:schemeClr val="dk1">
                    <a:alpha val="40000"/>
                  </a:schemeClr>
                </a:outerShdw>
              </a:effectLst>
              <a:latin typeface="方正粗黑宋简体" panose="02000000000000000000" charset="-122"/>
              <a:ea typeface="方正粗黑宋简体" panose="02000000000000000000" charset="-122"/>
              <a:cs typeface="方正粗黑宋简体" panose="02000000000000000000" charset="-122"/>
            </a:endParaRPr>
          </a:p>
        </p:txBody>
      </p:sp>
      <p:sp>
        <p:nvSpPr>
          <p:cNvPr id="6" name="文本框 5"/>
          <p:cNvSpPr txBox="1"/>
          <p:nvPr/>
        </p:nvSpPr>
        <p:spPr>
          <a:xfrm>
            <a:off x="851535" y="112395"/>
            <a:ext cx="7447915" cy="434340"/>
          </a:xfrm>
          <a:prstGeom prst="rect">
            <a:avLst/>
          </a:prstGeom>
          <a:noFill/>
        </p:spPr>
        <p:txBody>
          <a:bodyPr wrap="square" rtlCol="0">
            <a:spAutoFit/>
          </a:bodyPr>
          <a:p>
            <a:pPr algn="dist"/>
            <a:r>
              <a:rPr lang="zh-CN" altLang="en-US" sz="2230" dirty="0">
                <a:solidFill>
                  <a:schemeClr val="accent6">
                    <a:lumMod val="75000"/>
                  </a:schemeClr>
                </a:solidFill>
                <a:effectLst>
                  <a:outerShdw blurRad="38100" dist="19050" dir="2700000" algn="tl" rotWithShape="0">
                    <a:schemeClr val="dk1">
                      <a:alpha val="40000"/>
                    </a:schemeClr>
                  </a:outerShdw>
                </a:effectLst>
                <a:latin typeface="方正粗黑宋简体" panose="02000000000000000000" charset="-122"/>
                <a:ea typeface="方正粗黑宋简体" panose="02000000000000000000" charset="-122"/>
                <a:cs typeface="方正粗黑宋简体" panose="02000000000000000000" charset="-122"/>
              </a:rPr>
              <a:t>息烽县小寨坝镇潮水村村庄规划</a:t>
            </a:r>
            <a:r>
              <a:rPr lang="en-US" altLang="zh-CN" sz="2230" dirty="0">
                <a:solidFill>
                  <a:schemeClr val="accent6">
                    <a:lumMod val="75000"/>
                  </a:schemeClr>
                </a:solidFill>
                <a:effectLst>
                  <a:outerShdw blurRad="38100" dist="19050" dir="2700000" algn="tl" rotWithShape="0">
                    <a:schemeClr val="dk1">
                      <a:alpha val="40000"/>
                    </a:schemeClr>
                  </a:outerShdw>
                </a:effectLst>
                <a:latin typeface="方正粗黑宋简体" panose="02000000000000000000" charset="-122"/>
                <a:ea typeface="方正粗黑宋简体" panose="02000000000000000000" charset="-122"/>
                <a:cs typeface="方正粗黑宋简体" panose="02000000000000000000" charset="-122"/>
              </a:rPr>
              <a:t>--</a:t>
            </a:r>
            <a:r>
              <a:rPr lang="zh-CN" altLang="en-US" sz="2230" dirty="0">
                <a:solidFill>
                  <a:schemeClr val="accent6">
                    <a:lumMod val="75000"/>
                  </a:schemeClr>
                </a:solidFill>
                <a:effectLst>
                  <a:outerShdw blurRad="38100" dist="19050" dir="2700000" algn="tl" rotWithShape="0">
                    <a:schemeClr val="dk1">
                      <a:alpha val="40000"/>
                    </a:schemeClr>
                  </a:outerShdw>
                </a:effectLst>
                <a:latin typeface="方正粗黑宋简体" panose="02000000000000000000" charset="-122"/>
                <a:ea typeface="方正粗黑宋简体" panose="02000000000000000000" charset="-122"/>
                <a:cs typeface="方正粗黑宋简体" panose="02000000000000000000" charset="-122"/>
              </a:rPr>
              <a:t>补充编制宅基地规划</a:t>
            </a:r>
            <a:endParaRPr lang="zh-CN" altLang="en-US" sz="2230" dirty="0">
              <a:solidFill>
                <a:schemeClr val="accent6">
                  <a:lumMod val="75000"/>
                </a:schemeClr>
              </a:solidFill>
              <a:effectLst>
                <a:outerShdw blurRad="38100" dist="19050" dir="2700000" algn="tl" rotWithShape="0">
                  <a:schemeClr val="dk1">
                    <a:alpha val="40000"/>
                  </a:schemeClr>
                </a:outerShdw>
              </a:effectLst>
              <a:latin typeface="方正粗黑宋简体" panose="02000000000000000000" charset="-122"/>
              <a:ea typeface="方正粗黑宋简体" panose="02000000000000000000" charset="-122"/>
              <a:cs typeface="方正粗黑宋简体" panose="02000000000000000000" charset="-122"/>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 name="TextBox 6"/>
          <p:cNvSpPr txBox="1"/>
          <p:nvPr/>
        </p:nvSpPr>
        <p:spPr>
          <a:xfrm>
            <a:off x="1384300" y="554990"/>
            <a:ext cx="12644120" cy="7144385"/>
          </a:xfrm>
          <a:prstGeom prst="rect">
            <a:avLst/>
          </a:prstGeom>
          <a:noFill/>
        </p:spPr>
        <p:txBody>
          <a:bodyPr wrap="square" lIns="71843" tIns="0" rIns="71843" bIns="0" rtlCol="0" anchor="t">
            <a:spAutoFit/>
          </a:bodyPr>
          <a:p>
            <a:pPr>
              <a:lnSpc>
                <a:spcPct val="135000"/>
              </a:lnSpc>
              <a:buClr>
                <a:srgbClr val="00B0F0"/>
              </a:buClr>
            </a:pPr>
            <a:endParaRPr lang="zh-CN" altLang="en-US" b="1" dirty="0">
              <a:solidFill>
                <a:schemeClr val="tx1">
                  <a:lumMod val="75000"/>
                  <a:lumOff val="25000"/>
                </a:schemeClr>
              </a:solidFill>
              <a:latin typeface="微软雅黑" panose="020B0503020204020204" pitchFamily="34" charset="-122"/>
              <a:ea typeface="微软雅黑" panose="020B0503020204020204" pitchFamily="34" charset="-122"/>
              <a:cs typeface="华文黑体" pitchFamily="2" charset="-122"/>
            </a:endParaRPr>
          </a:p>
          <a:p>
            <a:pPr>
              <a:lnSpc>
                <a:spcPct val="135000"/>
              </a:lnSpc>
              <a:buClr>
                <a:srgbClr val="00B0F0"/>
              </a:buClr>
            </a:pPr>
            <a:endPar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cs typeface="华文黑体" pitchFamily="2" charset="-122"/>
            </a:endParaRPr>
          </a:p>
          <a:p>
            <a:pPr>
              <a:lnSpc>
                <a:spcPct val="135000"/>
              </a:lnSpc>
              <a:buClr>
                <a:srgbClr val="00B0F0"/>
              </a:buClr>
            </a:pPr>
            <a:r>
              <a:rPr lang="zh-CN" altLang="en-US" b="1" dirty="0">
                <a:solidFill>
                  <a:schemeClr val="tx1">
                    <a:lumMod val="75000"/>
                    <a:lumOff val="25000"/>
                  </a:schemeClr>
                </a:solidFill>
                <a:latin typeface="宋体" panose="02010600030101010101" pitchFamily="2" charset="-122"/>
                <a:ea typeface="宋体" panose="02010600030101010101" pitchFamily="2" charset="-122"/>
                <a:cs typeface="宋体" panose="02010600030101010101" pitchFamily="2" charset="-122"/>
              </a:rPr>
              <a:t>1.现状情况</a:t>
            </a:r>
            <a:endParaRPr lang="zh-CN" altLang="en-US" b="1" dirty="0">
              <a:solidFill>
                <a:schemeClr val="tx1">
                  <a:lumMod val="75000"/>
                  <a:lumOff val="25000"/>
                </a:schemeClr>
              </a:solidFill>
              <a:latin typeface="宋体" panose="02010600030101010101" pitchFamily="2" charset="-122"/>
              <a:ea typeface="宋体" panose="02010600030101010101" pitchFamily="2" charset="-122"/>
              <a:cs typeface="宋体" panose="02010600030101010101" pitchFamily="2" charset="-122"/>
            </a:endParaRPr>
          </a:p>
          <a:p>
            <a:pPr>
              <a:lnSpc>
                <a:spcPct val="135000"/>
              </a:lnSpc>
              <a:buClr>
                <a:srgbClr val="00B0F0"/>
              </a:buClr>
            </a:pPr>
            <a:r>
              <a:rPr lang="zh-CN" altLang="en-US" b="1" dirty="0">
                <a:solidFill>
                  <a:schemeClr val="tx1">
                    <a:lumMod val="75000"/>
                    <a:lumOff val="25000"/>
                  </a:schemeClr>
                </a:solidFill>
                <a:latin typeface="宋体" panose="02010600030101010101" pitchFamily="2" charset="-122"/>
                <a:ea typeface="宋体" panose="02010600030101010101" pitchFamily="2" charset="-122"/>
                <a:cs typeface="宋体" panose="02010600030101010101" pitchFamily="2" charset="-122"/>
              </a:rPr>
              <a:t>1.1.地理位置</a:t>
            </a:r>
            <a:endParaRPr lang="zh-CN" altLang="en-US" b="1" dirty="0">
              <a:solidFill>
                <a:schemeClr val="tx1">
                  <a:lumMod val="75000"/>
                  <a:lumOff val="25000"/>
                </a:schemeClr>
              </a:solidFill>
              <a:latin typeface="宋体" panose="02010600030101010101" pitchFamily="2" charset="-122"/>
              <a:ea typeface="宋体" panose="02010600030101010101" pitchFamily="2" charset="-122"/>
              <a:cs typeface="宋体" panose="02010600030101010101" pitchFamily="2" charset="-122"/>
            </a:endParaRPr>
          </a:p>
          <a:p>
            <a:pPr>
              <a:lnSpc>
                <a:spcPct val="135000"/>
              </a:lnSpc>
              <a:buClr>
                <a:srgbClr val="00B0F0"/>
              </a:buClr>
            </a:pPr>
            <a:r>
              <a:rPr lang="zh-CN" altLang="en-US" b="1" dirty="0">
                <a:solidFill>
                  <a:schemeClr val="tx1">
                    <a:lumMod val="75000"/>
                    <a:lumOff val="25000"/>
                  </a:schemeClr>
                </a:solidFill>
                <a:latin typeface="宋体" panose="02010600030101010101" pitchFamily="2" charset="-122"/>
                <a:ea typeface="宋体" panose="02010600030101010101" pitchFamily="2" charset="-122"/>
                <a:cs typeface="宋体" panose="02010600030101010101" pitchFamily="2" charset="-122"/>
              </a:rPr>
              <a:t>何家坝组位于潮水村南部。</a:t>
            </a:r>
            <a:endParaRPr lang="zh-CN" altLang="en-US" b="1" dirty="0">
              <a:solidFill>
                <a:schemeClr val="tx1">
                  <a:lumMod val="75000"/>
                  <a:lumOff val="25000"/>
                </a:schemeClr>
              </a:solidFill>
              <a:latin typeface="宋体" panose="02010600030101010101" pitchFamily="2" charset="-122"/>
              <a:ea typeface="宋体" panose="02010600030101010101" pitchFamily="2" charset="-122"/>
              <a:cs typeface="宋体" panose="02010600030101010101" pitchFamily="2" charset="-122"/>
            </a:endParaRPr>
          </a:p>
          <a:p>
            <a:pPr>
              <a:lnSpc>
                <a:spcPct val="135000"/>
              </a:lnSpc>
              <a:buClr>
                <a:srgbClr val="00B0F0"/>
              </a:buClr>
            </a:pPr>
            <a:r>
              <a:rPr lang="zh-CN" altLang="en-US" b="1" dirty="0">
                <a:solidFill>
                  <a:schemeClr val="tx1">
                    <a:lumMod val="75000"/>
                    <a:lumOff val="25000"/>
                  </a:schemeClr>
                </a:solidFill>
                <a:latin typeface="宋体" panose="02010600030101010101" pitchFamily="2" charset="-122"/>
                <a:ea typeface="宋体" panose="02010600030101010101" pitchFamily="2" charset="-122"/>
                <a:cs typeface="宋体" panose="02010600030101010101" pitchFamily="2" charset="-122"/>
              </a:rPr>
              <a:t>1.2.现状人口信息</a:t>
            </a:r>
            <a:endParaRPr lang="zh-CN" altLang="en-US" b="1" dirty="0">
              <a:solidFill>
                <a:schemeClr val="tx1">
                  <a:lumMod val="75000"/>
                  <a:lumOff val="25000"/>
                </a:schemeClr>
              </a:solidFill>
              <a:latin typeface="宋体" panose="02010600030101010101" pitchFamily="2" charset="-122"/>
              <a:ea typeface="宋体" panose="02010600030101010101" pitchFamily="2" charset="-122"/>
              <a:cs typeface="宋体" panose="02010600030101010101" pitchFamily="2" charset="-122"/>
            </a:endParaRPr>
          </a:p>
          <a:p>
            <a:pPr>
              <a:lnSpc>
                <a:spcPct val="135000"/>
              </a:lnSpc>
              <a:buClr>
                <a:srgbClr val="00B0F0"/>
              </a:buClr>
            </a:pPr>
            <a:r>
              <a:rPr lang="zh-CN" altLang="en-US" b="1" dirty="0">
                <a:solidFill>
                  <a:schemeClr val="tx1">
                    <a:lumMod val="75000"/>
                    <a:lumOff val="25000"/>
                  </a:schemeClr>
                </a:solidFill>
                <a:latin typeface="宋体" panose="02010600030101010101" pitchFamily="2" charset="-122"/>
                <a:ea typeface="宋体" panose="02010600030101010101" pitchFamily="2" charset="-122"/>
                <a:cs typeface="宋体" panose="02010600030101010101" pitchFamily="2" charset="-122"/>
              </a:rPr>
              <a:t>何家坝组农村居民点现共</a:t>
            </a:r>
            <a:r>
              <a:rPr lang="en-US" altLang="zh-CN" b="1" dirty="0">
                <a:solidFill>
                  <a:schemeClr val="tx1">
                    <a:lumMod val="75000"/>
                    <a:lumOff val="25000"/>
                  </a:schemeClr>
                </a:solidFill>
                <a:latin typeface="宋体" panose="02010600030101010101" pitchFamily="2" charset="-122"/>
                <a:ea typeface="宋体" panose="02010600030101010101" pitchFamily="2" charset="-122"/>
                <a:cs typeface="宋体" panose="02010600030101010101" pitchFamily="2" charset="-122"/>
              </a:rPr>
              <a:t>117</a:t>
            </a:r>
            <a:r>
              <a:rPr lang="zh-CN" altLang="en-US" b="1" dirty="0">
                <a:solidFill>
                  <a:schemeClr val="tx1">
                    <a:lumMod val="75000"/>
                    <a:lumOff val="25000"/>
                  </a:schemeClr>
                </a:solidFill>
                <a:latin typeface="宋体" panose="02010600030101010101" pitchFamily="2" charset="-122"/>
                <a:ea typeface="宋体" panose="02010600030101010101" pitchFamily="2" charset="-122"/>
                <a:cs typeface="宋体" panose="02010600030101010101" pitchFamily="2" charset="-122"/>
              </a:rPr>
              <a:t>户，人口</a:t>
            </a:r>
            <a:r>
              <a:rPr lang="en-US" altLang="zh-CN" b="1" dirty="0">
                <a:solidFill>
                  <a:schemeClr val="tx1">
                    <a:lumMod val="75000"/>
                    <a:lumOff val="25000"/>
                  </a:schemeClr>
                </a:solidFill>
                <a:latin typeface="宋体" panose="02010600030101010101" pitchFamily="2" charset="-122"/>
                <a:ea typeface="宋体" panose="02010600030101010101" pitchFamily="2" charset="-122"/>
                <a:cs typeface="宋体" panose="02010600030101010101" pitchFamily="2" charset="-122"/>
              </a:rPr>
              <a:t>324</a:t>
            </a:r>
            <a:r>
              <a:rPr lang="zh-CN" altLang="en-US" b="1" dirty="0">
                <a:solidFill>
                  <a:schemeClr val="tx1">
                    <a:lumMod val="75000"/>
                    <a:lumOff val="25000"/>
                  </a:schemeClr>
                </a:solidFill>
                <a:latin typeface="宋体" panose="02010600030101010101" pitchFamily="2" charset="-122"/>
                <a:ea typeface="宋体" panose="02010600030101010101" pitchFamily="2" charset="-122"/>
                <a:cs typeface="宋体" panose="02010600030101010101" pitchFamily="2" charset="-122"/>
              </a:rPr>
              <a:t>人。</a:t>
            </a:r>
            <a:endParaRPr lang="zh-CN" altLang="en-US" b="1" dirty="0">
              <a:solidFill>
                <a:schemeClr val="tx1">
                  <a:lumMod val="75000"/>
                  <a:lumOff val="25000"/>
                </a:schemeClr>
              </a:solidFill>
              <a:latin typeface="宋体" panose="02010600030101010101" pitchFamily="2" charset="-122"/>
              <a:ea typeface="宋体" panose="02010600030101010101" pitchFamily="2" charset="-122"/>
              <a:cs typeface="宋体" panose="02010600030101010101" pitchFamily="2" charset="-122"/>
            </a:endParaRPr>
          </a:p>
          <a:p>
            <a:pPr>
              <a:lnSpc>
                <a:spcPct val="135000"/>
              </a:lnSpc>
              <a:buClr>
                <a:srgbClr val="00B0F0"/>
              </a:buClr>
            </a:pPr>
            <a:r>
              <a:rPr lang="zh-CN" altLang="en-US" b="1" dirty="0">
                <a:solidFill>
                  <a:schemeClr val="tx1">
                    <a:lumMod val="75000"/>
                    <a:lumOff val="25000"/>
                  </a:schemeClr>
                </a:solidFill>
                <a:latin typeface="宋体" panose="02010600030101010101" pitchFamily="2" charset="-122"/>
                <a:ea typeface="宋体" panose="02010600030101010101" pitchFamily="2" charset="-122"/>
                <a:cs typeface="宋体" panose="02010600030101010101" pitchFamily="2" charset="-122"/>
              </a:rPr>
              <a:t>1.3.现状评估</a:t>
            </a:r>
            <a:endParaRPr lang="zh-CN" altLang="en-US" b="1" dirty="0">
              <a:solidFill>
                <a:schemeClr val="tx1">
                  <a:lumMod val="75000"/>
                  <a:lumOff val="25000"/>
                </a:schemeClr>
              </a:solidFill>
              <a:latin typeface="宋体" panose="02010600030101010101" pitchFamily="2" charset="-122"/>
              <a:ea typeface="宋体" panose="02010600030101010101" pitchFamily="2" charset="-122"/>
              <a:cs typeface="宋体" panose="02010600030101010101" pitchFamily="2" charset="-122"/>
            </a:endParaRPr>
          </a:p>
          <a:p>
            <a:pPr>
              <a:lnSpc>
                <a:spcPct val="135000"/>
              </a:lnSpc>
              <a:buClr>
                <a:srgbClr val="00B0F0"/>
              </a:buClr>
            </a:pPr>
            <a:r>
              <a:rPr lang="zh-CN" altLang="en-US" b="1" dirty="0">
                <a:solidFill>
                  <a:schemeClr val="tx1">
                    <a:lumMod val="75000"/>
                    <a:lumOff val="25000"/>
                  </a:schemeClr>
                </a:solidFill>
                <a:latin typeface="宋体" panose="02010600030101010101" pitchFamily="2" charset="-122"/>
                <a:ea typeface="宋体" panose="02010600030101010101" pitchFamily="2" charset="-122"/>
                <a:cs typeface="宋体" panose="02010600030101010101" pitchFamily="2" charset="-122"/>
              </a:rPr>
              <a:t>何家坝组现状组域内公共服务设施较为完善，消防设施还需完善，村寨内部车行道基本完善，已满足该居民点的生活需求。</a:t>
            </a:r>
            <a:endParaRPr lang="zh-CN" altLang="en-US" b="1" dirty="0">
              <a:solidFill>
                <a:schemeClr val="tx1">
                  <a:lumMod val="75000"/>
                  <a:lumOff val="25000"/>
                </a:schemeClr>
              </a:solidFill>
              <a:latin typeface="宋体" panose="02010600030101010101" pitchFamily="2" charset="-122"/>
              <a:ea typeface="宋体" panose="02010600030101010101" pitchFamily="2" charset="-122"/>
              <a:cs typeface="宋体" panose="02010600030101010101" pitchFamily="2" charset="-122"/>
            </a:endParaRPr>
          </a:p>
          <a:p>
            <a:pPr>
              <a:lnSpc>
                <a:spcPct val="135000"/>
              </a:lnSpc>
              <a:buClr>
                <a:srgbClr val="00B0F0"/>
              </a:buClr>
            </a:pPr>
            <a:r>
              <a:rPr lang="zh-CN" altLang="en-US" b="1" dirty="0">
                <a:solidFill>
                  <a:schemeClr val="tx1">
                    <a:lumMod val="75000"/>
                    <a:lumOff val="25000"/>
                  </a:schemeClr>
                </a:solidFill>
                <a:latin typeface="宋体" panose="02010600030101010101" pitchFamily="2" charset="-122"/>
                <a:ea typeface="宋体" panose="02010600030101010101" pitchFamily="2" charset="-122"/>
                <a:cs typeface="宋体" panose="02010600030101010101" pitchFamily="2" charset="-122"/>
              </a:rPr>
              <a:t>2.规划宅基地规模</a:t>
            </a:r>
            <a:endParaRPr lang="zh-CN" altLang="en-US" b="1" dirty="0">
              <a:solidFill>
                <a:schemeClr val="tx1">
                  <a:lumMod val="75000"/>
                  <a:lumOff val="25000"/>
                </a:schemeClr>
              </a:solidFill>
              <a:latin typeface="宋体" panose="02010600030101010101" pitchFamily="2" charset="-122"/>
              <a:ea typeface="宋体" panose="02010600030101010101" pitchFamily="2" charset="-122"/>
              <a:cs typeface="宋体" panose="02010600030101010101" pitchFamily="2" charset="-122"/>
            </a:endParaRPr>
          </a:p>
          <a:p>
            <a:pPr>
              <a:lnSpc>
                <a:spcPct val="135000"/>
              </a:lnSpc>
              <a:buClr>
                <a:srgbClr val="00B0F0"/>
              </a:buClr>
            </a:pPr>
            <a:r>
              <a:rPr lang="zh-CN" altLang="en-US" b="1" dirty="0">
                <a:solidFill>
                  <a:schemeClr val="tx1">
                    <a:lumMod val="75000"/>
                    <a:lumOff val="25000"/>
                  </a:schemeClr>
                </a:solidFill>
                <a:latin typeface="宋体" panose="02010600030101010101" pitchFamily="2" charset="-122"/>
                <a:ea typeface="宋体" panose="02010600030101010101" pitchFamily="2" charset="-122"/>
                <a:cs typeface="宋体" panose="02010600030101010101" pitchFamily="2" charset="-122"/>
              </a:rPr>
              <a:t>潮水村何家坝组预测总户数159户。预计将增加42户。</a:t>
            </a:r>
            <a:endParaRPr lang="zh-CN" altLang="en-US" b="1" dirty="0">
              <a:solidFill>
                <a:schemeClr val="tx1">
                  <a:lumMod val="75000"/>
                  <a:lumOff val="25000"/>
                </a:schemeClr>
              </a:solidFill>
              <a:latin typeface="宋体" panose="02010600030101010101" pitchFamily="2" charset="-122"/>
              <a:ea typeface="宋体" panose="02010600030101010101" pitchFamily="2" charset="-122"/>
              <a:cs typeface="宋体" panose="02010600030101010101" pitchFamily="2" charset="-122"/>
            </a:endParaRPr>
          </a:p>
          <a:p>
            <a:pPr>
              <a:lnSpc>
                <a:spcPct val="135000"/>
              </a:lnSpc>
              <a:buClr>
                <a:srgbClr val="00B0F0"/>
              </a:buClr>
            </a:pPr>
            <a:r>
              <a:rPr lang="zh-CN" altLang="en-US" b="1" dirty="0">
                <a:solidFill>
                  <a:schemeClr val="tx1">
                    <a:lumMod val="75000"/>
                    <a:lumOff val="25000"/>
                  </a:schemeClr>
                </a:solidFill>
                <a:latin typeface="宋体" panose="02010600030101010101" pitchFamily="2" charset="-122"/>
                <a:ea typeface="宋体" panose="02010600030101010101" pitchFamily="2" charset="-122"/>
                <a:cs typeface="宋体" panose="02010600030101010101" pitchFamily="2" charset="-122"/>
                <a:sym typeface="+mn-ea"/>
              </a:rPr>
              <a:t>按照《贵州省农村宅基地管理条例》（2018）新批准每户宅基地的面积按下列标准执行：</a:t>
            </a:r>
            <a:endParaRPr lang="zh-CN" altLang="en-US" b="1" dirty="0">
              <a:solidFill>
                <a:schemeClr val="tx1">
                  <a:lumMod val="75000"/>
                  <a:lumOff val="25000"/>
                </a:schemeClr>
              </a:solidFill>
              <a:latin typeface="宋体" panose="02010600030101010101" pitchFamily="2" charset="-122"/>
              <a:ea typeface="宋体" panose="02010600030101010101" pitchFamily="2" charset="-122"/>
              <a:cs typeface="宋体" panose="02010600030101010101" pitchFamily="2" charset="-122"/>
            </a:endParaRPr>
          </a:p>
          <a:p>
            <a:pPr>
              <a:lnSpc>
                <a:spcPct val="135000"/>
              </a:lnSpc>
              <a:buClr>
                <a:srgbClr val="00B0F0"/>
              </a:buClr>
            </a:pPr>
            <a:r>
              <a:rPr b="1" dirty="0">
                <a:solidFill>
                  <a:schemeClr val="tx1">
                    <a:lumMod val="75000"/>
                    <a:lumOff val="25000"/>
                  </a:schemeClr>
                </a:solidFill>
                <a:latin typeface="宋体" panose="02010600030101010101" pitchFamily="2" charset="-122"/>
                <a:ea typeface="宋体" panose="02010600030101010101" pitchFamily="2" charset="-122"/>
                <a:cs typeface="宋体" panose="02010600030101010101" pitchFamily="2" charset="-122"/>
                <a:sym typeface="+mn-ea"/>
              </a:rPr>
              <a:t>第三十条 农村村民建住宅的用地限额(包括原有住房宅基地面积及附属设施用地)为:</a:t>
            </a:r>
            <a:endParaRPr b="1" dirty="0">
              <a:solidFill>
                <a:schemeClr val="tx1">
                  <a:lumMod val="75000"/>
                  <a:lumOff val="25000"/>
                </a:schemeClr>
              </a:solidFill>
              <a:latin typeface="宋体" panose="02010600030101010101" pitchFamily="2" charset="-122"/>
              <a:ea typeface="宋体" panose="02010600030101010101" pitchFamily="2" charset="-122"/>
              <a:cs typeface="宋体" panose="02010600030101010101" pitchFamily="2" charset="-122"/>
              <a:sym typeface="+mn-ea"/>
            </a:endParaRPr>
          </a:p>
          <a:p>
            <a:pPr>
              <a:lnSpc>
                <a:spcPct val="135000"/>
              </a:lnSpc>
              <a:buClr>
                <a:srgbClr val="00B0F0"/>
              </a:buClr>
            </a:pPr>
            <a:r>
              <a:rPr b="1" dirty="0">
                <a:solidFill>
                  <a:schemeClr val="tx1">
                    <a:lumMod val="75000"/>
                    <a:lumOff val="25000"/>
                  </a:schemeClr>
                </a:solidFill>
                <a:latin typeface="宋体" panose="02010600030101010101" pitchFamily="2" charset="-122"/>
                <a:ea typeface="宋体" panose="02010600030101010101" pitchFamily="2" charset="-122"/>
                <a:cs typeface="宋体" panose="02010600030101010101" pitchFamily="2" charset="-122"/>
                <a:sym typeface="+mn-ea"/>
              </a:rPr>
              <a:t>(一)城市郊区、坝子地区:每户不得超过130平方米;(二)丘陵地区:每户不得超过170平方米;(三)山区、牧区:每户不得超过200平方米。</a:t>
            </a:r>
            <a:endParaRPr b="1" dirty="0">
              <a:solidFill>
                <a:schemeClr val="tx1">
                  <a:lumMod val="75000"/>
                  <a:lumOff val="25000"/>
                </a:schemeClr>
              </a:solidFill>
              <a:latin typeface="宋体" panose="02010600030101010101" pitchFamily="2" charset="-122"/>
              <a:ea typeface="宋体" panose="02010600030101010101" pitchFamily="2" charset="-122"/>
              <a:cs typeface="宋体" panose="02010600030101010101" pitchFamily="2" charset="-122"/>
              <a:sym typeface="+mn-ea"/>
            </a:endParaRPr>
          </a:p>
          <a:p>
            <a:pPr>
              <a:lnSpc>
                <a:spcPct val="135000"/>
              </a:lnSpc>
              <a:buClr>
                <a:srgbClr val="00B0F0"/>
              </a:buClr>
            </a:pPr>
            <a:r>
              <a:rPr lang="zh-CN" b="1" dirty="0">
                <a:solidFill>
                  <a:schemeClr val="tx1">
                    <a:lumMod val="75000"/>
                    <a:lumOff val="25000"/>
                  </a:schemeClr>
                </a:solidFill>
                <a:latin typeface="宋体" panose="02010600030101010101" pitchFamily="2" charset="-122"/>
                <a:ea typeface="宋体" panose="02010600030101010101" pitchFamily="2" charset="-122"/>
                <a:cs typeface="宋体" panose="02010600030101010101" pitchFamily="2" charset="-122"/>
                <a:sym typeface="+mn-ea"/>
              </a:rPr>
              <a:t>城镇规划区范围内及部分在城镇规划区范围内的村庄属于城市郊区。</a:t>
            </a:r>
            <a:endParaRPr lang="zh-CN" b="1" dirty="0">
              <a:solidFill>
                <a:schemeClr val="tx1">
                  <a:lumMod val="75000"/>
                  <a:lumOff val="25000"/>
                </a:schemeClr>
              </a:solidFill>
              <a:latin typeface="宋体" panose="02010600030101010101" pitchFamily="2" charset="-122"/>
              <a:ea typeface="宋体" panose="02010600030101010101" pitchFamily="2" charset="-122"/>
              <a:cs typeface="宋体" panose="02010600030101010101" pitchFamily="2" charset="-122"/>
              <a:sym typeface="+mn-ea"/>
            </a:endParaRPr>
          </a:p>
          <a:p>
            <a:pPr>
              <a:lnSpc>
                <a:spcPct val="135000"/>
              </a:lnSpc>
              <a:buClr>
                <a:srgbClr val="00B0F0"/>
              </a:buClr>
            </a:pPr>
            <a:r>
              <a:rPr lang="zh-CN" b="1" dirty="0">
                <a:solidFill>
                  <a:schemeClr val="tx1">
                    <a:lumMod val="75000"/>
                    <a:lumOff val="25000"/>
                  </a:schemeClr>
                </a:solidFill>
                <a:latin typeface="宋体" panose="02010600030101010101" pitchFamily="2" charset="-122"/>
                <a:ea typeface="宋体" panose="02010600030101010101" pitchFamily="2" charset="-122"/>
                <a:cs typeface="宋体" panose="02010600030101010101" pitchFamily="2" charset="-122"/>
                <a:sym typeface="+mn-ea"/>
              </a:rPr>
              <a:t>城镇规划区范围外属于山区。</a:t>
            </a:r>
            <a:endParaRPr lang="zh-CN" altLang="en-US" b="1" dirty="0">
              <a:solidFill>
                <a:schemeClr val="tx1">
                  <a:lumMod val="75000"/>
                  <a:lumOff val="25000"/>
                </a:schemeClr>
              </a:solidFill>
              <a:latin typeface="宋体" panose="02010600030101010101" pitchFamily="2" charset="-122"/>
              <a:ea typeface="宋体" panose="02010600030101010101" pitchFamily="2" charset="-122"/>
              <a:cs typeface="宋体" panose="02010600030101010101" pitchFamily="2" charset="-122"/>
              <a:sym typeface="+mn-ea"/>
            </a:endParaRPr>
          </a:p>
          <a:p>
            <a:pPr>
              <a:lnSpc>
                <a:spcPct val="135000"/>
              </a:lnSpc>
              <a:buClr>
                <a:srgbClr val="00B0F0"/>
              </a:buClr>
            </a:pPr>
            <a:r>
              <a:rPr lang="zh-CN" altLang="en-US" b="1" dirty="0">
                <a:solidFill>
                  <a:schemeClr val="tx1">
                    <a:lumMod val="75000"/>
                    <a:lumOff val="25000"/>
                  </a:schemeClr>
                </a:solidFill>
                <a:latin typeface="宋体" panose="02010600030101010101" pitchFamily="2" charset="-122"/>
                <a:ea typeface="宋体" panose="02010600030101010101" pitchFamily="2" charset="-122"/>
                <a:cs typeface="宋体" panose="02010600030101010101" pitchFamily="2" charset="-122"/>
                <a:sym typeface="+mn-ea"/>
              </a:rPr>
              <a:t>潮水村属于山区：</a:t>
            </a:r>
            <a:r>
              <a:rPr lang="en-US" b="1" dirty="0">
                <a:solidFill>
                  <a:schemeClr val="tx1">
                    <a:lumMod val="75000"/>
                    <a:lumOff val="25000"/>
                  </a:schemeClr>
                </a:solidFill>
                <a:latin typeface="宋体" panose="02010600030101010101" pitchFamily="2" charset="-122"/>
                <a:ea typeface="宋体" panose="02010600030101010101" pitchFamily="2" charset="-122"/>
                <a:cs typeface="宋体" panose="02010600030101010101" pitchFamily="2" charset="-122"/>
                <a:sym typeface="+mn-ea"/>
              </a:rPr>
              <a:t>200</a:t>
            </a:r>
            <a:r>
              <a:rPr lang="zh-CN" altLang="en-US" b="1" dirty="0">
                <a:solidFill>
                  <a:schemeClr val="tx1">
                    <a:lumMod val="75000"/>
                    <a:lumOff val="25000"/>
                  </a:schemeClr>
                </a:solidFill>
                <a:latin typeface="宋体" panose="02010600030101010101" pitchFamily="2" charset="-122"/>
                <a:ea typeface="宋体" panose="02010600030101010101" pitchFamily="2" charset="-122"/>
                <a:cs typeface="宋体" panose="02010600030101010101" pitchFamily="2" charset="-122"/>
                <a:sym typeface="+mn-ea"/>
              </a:rPr>
              <a:t>㎡/户</a:t>
            </a:r>
            <a:r>
              <a:rPr lang="zh-CN" altLang="en-US" b="1" dirty="0">
                <a:solidFill>
                  <a:schemeClr val="tx1">
                    <a:lumMod val="75000"/>
                    <a:lumOff val="25000"/>
                  </a:schemeClr>
                </a:solidFill>
                <a:latin typeface="宋体" panose="02010600030101010101" pitchFamily="2" charset="-122"/>
                <a:ea typeface="宋体" panose="02010600030101010101" pitchFamily="2" charset="-122"/>
                <a:cs typeface="宋体" panose="02010600030101010101" pitchFamily="2" charset="-122"/>
              </a:rPr>
              <a:t>;新增宅基地规模为</a:t>
            </a:r>
            <a:r>
              <a:rPr lang="en-US" altLang="zh-CN" b="1" dirty="0">
                <a:solidFill>
                  <a:schemeClr val="tx1">
                    <a:lumMod val="75000"/>
                    <a:lumOff val="25000"/>
                  </a:schemeClr>
                </a:solidFill>
                <a:latin typeface="宋体" panose="02010600030101010101" pitchFamily="2" charset="-122"/>
                <a:ea typeface="宋体" panose="02010600030101010101" pitchFamily="2" charset="-122"/>
                <a:cs typeface="宋体" panose="02010600030101010101" pitchFamily="2" charset="-122"/>
              </a:rPr>
              <a:t>6000</a:t>
            </a:r>
            <a:r>
              <a:rPr lang="zh-CN" altLang="en-US" b="1" dirty="0">
                <a:solidFill>
                  <a:schemeClr val="tx1">
                    <a:lumMod val="75000"/>
                    <a:lumOff val="25000"/>
                  </a:schemeClr>
                </a:solidFill>
                <a:latin typeface="宋体" panose="02010600030101010101" pitchFamily="2" charset="-122"/>
                <a:ea typeface="宋体" panose="02010600030101010101" pitchFamily="2" charset="-122"/>
                <a:cs typeface="宋体" panose="02010600030101010101" pitchFamily="2" charset="-122"/>
              </a:rPr>
              <a:t>平方米。</a:t>
            </a:r>
            <a:endParaRPr lang="zh-CN" altLang="en-US" b="1" dirty="0">
              <a:solidFill>
                <a:schemeClr val="tx1">
                  <a:lumMod val="75000"/>
                  <a:lumOff val="25000"/>
                </a:schemeClr>
              </a:solidFill>
              <a:latin typeface="宋体" panose="02010600030101010101" pitchFamily="2" charset="-122"/>
              <a:ea typeface="宋体" panose="02010600030101010101" pitchFamily="2" charset="-122"/>
              <a:cs typeface="宋体" panose="02010600030101010101" pitchFamily="2" charset="-122"/>
            </a:endParaRPr>
          </a:p>
          <a:p>
            <a:pPr>
              <a:lnSpc>
                <a:spcPct val="135000"/>
              </a:lnSpc>
              <a:buClr>
                <a:srgbClr val="00B0F0"/>
              </a:buClr>
            </a:pPr>
            <a:r>
              <a:rPr lang="zh-CN" altLang="en-US" b="1" dirty="0">
                <a:solidFill>
                  <a:schemeClr val="tx1">
                    <a:lumMod val="75000"/>
                    <a:lumOff val="25000"/>
                  </a:schemeClr>
                </a:solidFill>
                <a:latin typeface="宋体" panose="02010600030101010101" pitchFamily="2" charset="-122"/>
                <a:ea typeface="宋体" panose="02010600030101010101" pitchFamily="2" charset="-122"/>
                <a:cs typeface="宋体" panose="02010600030101010101" pitchFamily="2" charset="-122"/>
              </a:rPr>
              <a:t>第四居民点新增宅基地共需用地规模及新增配套基础设施可见下表：</a:t>
            </a:r>
            <a:endParaRPr lang="zh-CN" altLang="en-US" b="1" dirty="0">
              <a:solidFill>
                <a:schemeClr val="tx1">
                  <a:lumMod val="75000"/>
                  <a:lumOff val="25000"/>
                </a:schemeClr>
              </a:solidFill>
              <a:latin typeface="宋体" panose="02010600030101010101" pitchFamily="2" charset="-122"/>
              <a:ea typeface="宋体" panose="02010600030101010101" pitchFamily="2" charset="-122"/>
              <a:cs typeface="宋体" panose="02010600030101010101" pitchFamily="2" charset="-122"/>
            </a:endParaRPr>
          </a:p>
        </p:txBody>
      </p:sp>
      <p:sp>
        <p:nvSpPr>
          <p:cNvPr id="9" name="文本占位符 1"/>
          <p:cNvSpPr txBox="1"/>
          <p:nvPr/>
        </p:nvSpPr>
        <p:spPr>
          <a:xfrm>
            <a:off x="1384300" y="937895"/>
            <a:ext cx="13202285" cy="43815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zh-CN" altLang="en-US" sz="2000" b="1" dirty="0">
                <a:solidFill>
                  <a:srgbClr val="05692F"/>
                </a:solidFill>
                <a:latin typeface="微软雅黑" panose="020B0503020204020204" pitchFamily="34" charset="-122"/>
                <a:ea typeface="微软雅黑" panose="020B0503020204020204" pitchFamily="34" charset="-122"/>
                <a:cs typeface="华文黑体" pitchFamily="2" charset="-122"/>
                <a:sym typeface="+mn-ea"/>
              </a:rPr>
              <a:t>四、何家坝组现状及规划布局</a:t>
            </a:r>
            <a:endParaRPr lang="zh-CN" altLang="en-US" sz="2000" b="1" dirty="0">
              <a:solidFill>
                <a:srgbClr val="05692F"/>
              </a:solidFill>
              <a:latin typeface="微软雅黑" panose="020B0503020204020204" pitchFamily="34" charset="-122"/>
              <a:ea typeface="微软雅黑" panose="020B0503020204020204" pitchFamily="34" charset="-122"/>
              <a:cs typeface="华文黑体" pitchFamily="2" charset="-122"/>
              <a:sym typeface="+mn-ea"/>
            </a:endParaRPr>
          </a:p>
        </p:txBody>
      </p:sp>
      <p:graphicFrame>
        <p:nvGraphicFramePr>
          <p:cNvPr id="2" name="表格 1"/>
          <p:cNvGraphicFramePr/>
          <p:nvPr>
            <p:custDataLst>
              <p:tags r:id="rId1"/>
            </p:custDataLst>
          </p:nvPr>
        </p:nvGraphicFramePr>
        <p:xfrm>
          <a:off x="1469708" y="7707947"/>
          <a:ext cx="13030200" cy="1750060"/>
        </p:xfrm>
        <a:graphic>
          <a:graphicData uri="http://schemas.openxmlformats.org/drawingml/2006/table">
            <a:tbl>
              <a:tblPr firstRow="1" bandRow="1">
                <a:tableStyleId>{5940675A-B579-460E-94D1-54222C63F5DA}</a:tableStyleId>
              </a:tblPr>
              <a:tblGrid>
                <a:gridCol w="1530350"/>
                <a:gridCol w="1489075"/>
                <a:gridCol w="1344613"/>
                <a:gridCol w="1844675"/>
                <a:gridCol w="1512887"/>
                <a:gridCol w="1309688"/>
                <a:gridCol w="1260475"/>
                <a:gridCol w="2738120"/>
              </a:tblGrid>
              <a:tr h="822960">
                <a:tc>
                  <a:txBody>
                    <a:bodyPr/>
                    <a:p>
                      <a:pPr indent="0">
                        <a:buNone/>
                      </a:pPr>
                      <a:r>
                        <a:rPr lang="en-US" sz="1800" b="1">
                          <a:latin typeface="宋体" panose="02010600030101010101" pitchFamily="2" charset="-122"/>
                          <a:ea typeface="宋体" panose="02010600030101010101" pitchFamily="2" charset="-122"/>
                          <a:cs typeface="宋体" panose="02010600030101010101" pitchFamily="2" charset="-122"/>
                        </a:rPr>
                        <a:t>第四居民点</a:t>
                      </a:r>
                      <a:endParaRPr lang="en-US" altLang="en-US" sz="18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800" b="1">
                          <a:latin typeface="宋体" panose="02010600030101010101" pitchFamily="2" charset="-122"/>
                          <a:ea typeface="宋体" panose="02010600030101010101" pitchFamily="2" charset="-122"/>
                          <a:cs typeface="宋体" panose="02010600030101010101" pitchFamily="2" charset="-122"/>
                        </a:rPr>
                        <a:t>现状户数（户）</a:t>
                      </a:r>
                      <a:endParaRPr lang="en-US" altLang="en-US" sz="18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800" b="1">
                          <a:latin typeface="宋体" panose="02010600030101010101" pitchFamily="2" charset="-122"/>
                          <a:ea typeface="宋体" panose="02010600030101010101" pitchFamily="2" charset="-122"/>
                          <a:cs typeface="宋体" panose="02010600030101010101" pitchFamily="2" charset="-122"/>
                        </a:rPr>
                        <a:t>新增户数（户）</a:t>
                      </a:r>
                      <a:endParaRPr lang="en-US" altLang="en-US" sz="18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800" b="1">
                          <a:latin typeface="宋体" panose="02010600030101010101" pitchFamily="2" charset="-122"/>
                          <a:ea typeface="宋体" panose="02010600030101010101" pitchFamily="2" charset="-122"/>
                          <a:cs typeface="宋体" panose="02010600030101010101" pitchFamily="2" charset="-122"/>
                        </a:rPr>
                        <a:t>新增宅基地面积（㎡）</a:t>
                      </a:r>
                      <a:endParaRPr lang="en-US" altLang="en-US" sz="18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800" b="1">
                          <a:latin typeface="宋体" panose="02010600030101010101" pitchFamily="2" charset="-122"/>
                          <a:ea typeface="宋体" panose="02010600030101010101" pitchFamily="2" charset="-122"/>
                          <a:cs typeface="宋体" panose="02010600030101010101" pitchFamily="2" charset="-122"/>
                        </a:rPr>
                        <a:t>近期建设2021年-2025年（户）</a:t>
                      </a:r>
                      <a:endParaRPr lang="en-US" altLang="en-US" sz="18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800" b="1">
                          <a:latin typeface="宋体" panose="02010600030101010101" pitchFamily="2" charset="-122"/>
                          <a:ea typeface="宋体" panose="02010600030101010101" pitchFamily="2" charset="-122"/>
                          <a:cs typeface="宋体" panose="02010600030101010101" pitchFamily="2" charset="-122"/>
                        </a:rPr>
                        <a:t>远期建设2026年-2035年（户）</a:t>
                      </a:r>
                      <a:endParaRPr lang="en-US" altLang="en-US" sz="18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800" b="1">
                          <a:latin typeface="宋体" panose="02010600030101010101" pitchFamily="2" charset="-122"/>
                          <a:ea typeface="宋体" panose="02010600030101010101" pitchFamily="2" charset="-122"/>
                          <a:cs typeface="宋体" panose="02010600030101010101" pitchFamily="2" charset="-122"/>
                        </a:rPr>
                        <a:t>实际布置宅基地个数（个）</a:t>
                      </a:r>
                      <a:endParaRPr lang="en-US" altLang="en-US" sz="18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800" b="1">
                          <a:latin typeface="宋体" panose="02010600030101010101" pitchFamily="2" charset="-122"/>
                          <a:ea typeface="宋体" panose="02010600030101010101" pitchFamily="2" charset="-122"/>
                          <a:cs typeface="宋体" panose="02010600030101010101" pitchFamily="2" charset="-122"/>
                        </a:rPr>
                        <a:t>基础设施</a:t>
                      </a:r>
                      <a:endParaRPr lang="en-US" altLang="en-US" sz="18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81000">
                <a:tc>
                  <a:txBody>
                    <a:bodyPr/>
                    <a:p>
                      <a:pPr indent="0">
                        <a:buNone/>
                      </a:pPr>
                      <a:r>
                        <a:rPr lang="en-US" sz="1800" b="1">
                          <a:solidFill>
                            <a:srgbClr val="000000"/>
                          </a:solidFill>
                          <a:latin typeface="宋体" panose="02010600030101010101" pitchFamily="2" charset="-122"/>
                          <a:ea typeface="宋体" panose="02010600030101010101" pitchFamily="2" charset="-122"/>
                          <a:cs typeface="宋体" panose="02010600030101010101" pitchFamily="2" charset="-122"/>
                        </a:rPr>
                        <a:t>何家坝组</a:t>
                      </a:r>
                      <a:endParaRPr lang="en-US" altLang="en-US" sz="18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r">
                        <a:buNone/>
                      </a:pPr>
                      <a:r>
                        <a:rPr lang="en-US" sz="1800" b="1">
                          <a:latin typeface="宋体" panose="02010600030101010101" pitchFamily="2" charset="-122"/>
                          <a:ea typeface="宋体" panose="02010600030101010101" pitchFamily="2" charset="-122"/>
                          <a:cs typeface="宋体" panose="02010600030101010101" pitchFamily="2" charset="-122"/>
                        </a:rPr>
                        <a:t>117</a:t>
                      </a:r>
                      <a:endParaRPr lang="en-US" altLang="en-US" sz="18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r">
                        <a:buNone/>
                      </a:pPr>
                      <a:r>
                        <a:rPr lang="en-US" sz="1800" b="1">
                          <a:latin typeface="宋体" panose="02010600030101010101" pitchFamily="2" charset="-122"/>
                          <a:ea typeface="宋体" panose="02010600030101010101" pitchFamily="2" charset="-122"/>
                          <a:cs typeface="宋体" panose="02010600030101010101" pitchFamily="2" charset="-122"/>
                        </a:rPr>
                        <a:t>30</a:t>
                      </a:r>
                      <a:endParaRPr lang="en-US" sz="18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r">
                        <a:buNone/>
                      </a:pPr>
                      <a:r>
                        <a:rPr lang="en-US" sz="1800" b="1">
                          <a:latin typeface="宋体" panose="02010600030101010101" pitchFamily="2" charset="-122"/>
                          <a:ea typeface="宋体" panose="02010600030101010101" pitchFamily="2" charset="-122"/>
                          <a:cs typeface="宋体" panose="02010600030101010101" pitchFamily="2" charset="-122"/>
                        </a:rPr>
                        <a:t>6000</a:t>
                      </a:r>
                      <a:endParaRPr lang="en-US" altLang="en-US" sz="18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r">
                        <a:buNone/>
                      </a:pPr>
                      <a:r>
                        <a:rPr lang="en-US" sz="1800" b="1">
                          <a:latin typeface="宋体" panose="02010600030101010101" pitchFamily="2" charset="-122"/>
                          <a:ea typeface="宋体" panose="02010600030101010101" pitchFamily="2" charset="-122"/>
                          <a:cs typeface="宋体" panose="02010600030101010101" pitchFamily="2" charset="-122"/>
                        </a:rPr>
                        <a:t>9</a:t>
                      </a:r>
                      <a:endParaRPr lang="en-US" altLang="en-US" sz="18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r">
                        <a:buNone/>
                      </a:pPr>
                      <a:r>
                        <a:rPr lang="en-US" sz="1800" b="1">
                          <a:latin typeface="宋体" panose="02010600030101010101" pitchFamily="2" charset="-122"/>
                          <a:ea typeface="宋体" panose="02010600030101010101" pitchFamily="2" charset="-122"/>
                          <a:cs typeface="宋体" panose="02010600030101010101" pitchFamily="2" charset="-122"/>
                        </a:rPr>
                        <a:t>21</a:t>
                      </a:r>
                      <a:endParaRPr lang="en-US" altLang="en-US" sz="18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r">
                        <a:buNone/>
                      </a:pPr>
                      <a:r>
                        <a:rPr lang="en-US" sz="1800" b="1">
                          <a:latin typeface="宋体" panose="02010600030101010101" pitchFamily="2" charset="-122"/>
                          <a:ea typeface="宋体" panose="02010600030101010101" pitchFamily="2" charset="-122"/>
                          <a:cs typeface="宋体" panose="02010600030101010101" pitchFamily="2" charset="-122"/>
                        </a:rPr>
                        <a:t>14</a:t>
                      </a:r>
                      <a:endParaRPr lang="en-US" sz="18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rowSpan="2">
                  <a:txBody>
                    <a:bodyPr/>
                    <a:p>
                      <a:pPr indent="0" algn="ctr">
                        <a:buNone/>
                      </a:pPr>
                      <a:r>
                        <a:rPr lang="en-US" sz="1800" b="1">
                          <a:latin typeface="宋体" panose="02010600030101010101" pitchFamily="2" charset="-122"/>
                          <a:ea typeface="宋体" panose="02010600030101010101" pitchFamily="2" charset="-122"/>
                          <a:cs typeface="宋体" panose="02010600030101010101" pitchFamily="2" charset="-122"/>
                        </a:rPr>
                        <a:t>增加1个垃圾分类收集亭、1个消防设施</a:t>
                      </a:r>
                      <a:endParaRPr lang="en-US" altLang="en-US" sz="18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546100">
                <a:tc>
                  <a:txBody>
                    <a:bodyPr/>
                    <a:p>
                      <a:pPr indent="0">
                        <a:buNone/>
                      </a:pPr>
                      <a:r>
                        <a:rPr lang="en-US" sz="1800" b="1">
                          <a:latin typeface="宋体" panose="02010600030101010101" pitchFamily="2" charset="-122"/>
                          <a:ea typeface="宋体" panose="02010600030101010101" pitchFamily="2" charset="-122"/>
                          <a:cs typeface="宋体" panose="02010600030101010101" pitchFamily="2" charset="-122"/>
                        </a:rPr>
                        <a:t>小计</a:t>
                      </a:r>
                      <a:endParaRPr lang="en-US" altLang="en-US" sz="18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r">
                        <a:buNone/>
                      </a:pPr>
                      <a:r>
                        <a:rPr lang="en-US" sz="1800" b="1">
                          <a:latin typeface="宋体" panose="02010600030101010101" pitchFamily="2" charset="-122"/>
                          <a:ea typeface="宋体" panose="02010600030101010101" pitchFamily="2" charset="-122"/>
                          <a:cs typeface="宋体" panose="02010600030101010101" pitchFamily="2" charset="-122"/>
                        </a:rPr>
                        <a:t>117</a:t>
                      </a:r>
                      <a:endParaRPr lang="en-US" altLang="en-US" sz="18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r">
                        <a:buNone/>
                      </a:pPr>
                      <a:r>
                        <a:rPr lang="en-US" sz="1800" b="1">
                          <a:latin typeface="宋体" panose="02010600030101010101" pitchFamily="2" charset="-122"/>
                          <a:ea typeface="宋体" panose="02010600030101010101" pitchFamily="2" charset="-122"/>
                          <a:cs typeface="宋体" panose="02010600030101010101" pitchFamily="2" charset="-122"/>
                        </a:rPr>
                        <a:t>30</a:t>
                      </a:r>
                      <a:endParaRPr lang="en-US" altLang="en-US" sz="18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r">
                        <a:buNone/>
                      </a:pPr>
                      <a:r>
                        <a:rPr lang="en-US" sz="1800" b="1">
                          <a:latin typeface="宋体" panose="02010600030101010101" pitchFamily="2" charset="-122"/>
                          <a:ea typeface="宋体" panose="02010600030101010101" pitchFamily="2" charset="-122"/>
                          <a:cs typeface="宋体" panose="02010600030101010101" pitchFamily="2" charset="-122"/>
                        </a:rPr>
                        <a:t>6000</a:t>
                      </a:r>
                      <a:endParaRPr lang="en-US" altLang="en-US" sz="18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r">
                        <a:buNone/>
                      </a:pPr>
                      <a:r>
                        <a:rPr lang="en-US" sz="1800" b="1">
                          <a:latin typeface="宋体" panose="02010600030101010101" pitchFamily="2" charset="-122"/>
                          <a:ea typeface="宋体" panose="02010600030101010101" pitchFamily="2" charset="-122"/>
                          <a:cs typeface="宋体" panose="02010600030101010101" pitchFamily="2" charset="-122"/>
                        </a:rPr>
                        <a:t>9</a:t>
                      </a:r>
                      <a:endParaRPr lang="en-US" altLang="en-US" sz="18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r">
                        <a:buNone/>
                      </a:pPr>
                      <a:r>
                        <a:rPr lang="en-US" sz="1800" b="1">
                          <a:latin typeface="宋体" panose="02010600030101010101" pitchFamily="2" charset="-122"/>
                          <a:ea typeface="宋体" panose="02010600030101010101" pitchFamily="2" charset="-122"/>
                          <a:cs typeface="宋体" panose="02010600030101010101" pitchFamily="2" charset="-122"/>
                        </a:rPr>
                        <a:t>21</a:t>
                      </a:r>
                      <a:endParaRPr lang="en-US" altLang="en-US" sz="18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r">
                        <a:buNone/>
                      </a:pPr>
                      <a:r>
                        <a:rPr lang="en-US" sz="1800" b="1">
                          <a:latin typeface="宋体" panose="02010600030101010101" pitchFamily="2" charset="-122"/>
                          <a:ea typeface="宋体" panose="02010600030101010101" pitchFamily="2" charset="-122"/>
                          <a:cs typeface="宋体" panose="02010600030101010101" pitchFamily="2" charset="-122"/>
                        </a:rPr>
                        <a:t>14</a:t>
                      </a:r>
                      <a:endParaRPr lang="en-US" altLang="en-US" sz="18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B w="12700" cap="flat" cmpd="sng">
                      <a:solidFill>
                        <a:srgbClr val="080000"/>
                      </a:solidFill>
                      <a:prstDash val="solid"/>
                      <a:headEnd type="none" w="med" len="med"/>
                      <a:tailEnd type="none" w="med" len="med"/>
                    </a:lnB>
                  </a:tcPr>
                </a:tc>
              </a:tr>
            </a:tbl>
          </a:graphicData>
        </a:graphic>
      </p:graphicFrame>
      <p:sp>
        <p:nvSpPr>
          <p:cNvPr id="3" name="矩形 2"/>
          <p:cNvSpPr/>
          <p:nvPr/>
        </p:nvSpPr>
        <p:spPr>
          <a:xfrm>
            <a:off x="-8890" y="553720"/>
            <a:ext cx="15128240" cy="76200"/>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 name="矩形 3"/>
          <p:cNvSpPr/>
          <p:nvPr/>
        </p:nvSpPr>
        <p:spPr>
          <a:xfrm>
            <a:off x="-8890" y="10252075"/>
            <a:ext cx="15128875" cy="447040"/>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 name="文本框 4"/>
          <p:cNvSpPr txBox="1"/>
          <p:nvPr/>
        </p:nvSpPr>
        <p:spPr>
          <a:xfrm>
            <a:off x="10389691" y="10252894"/>
            <a:ext cx="4302676" cy="434340"/>
          </a:xfrm>
          <a:prstGeom prst="rect">
            <a:avLst/>
          </a:prstGeom>
          <a:noFill/>
        </p:spPr>
        <p:txBody>
          <a:bodyPr wrap="square" rtlCol="0">
            <a:spAutoFit/>
          </a:bodyPr>
          <a:p>
            <a:pPr algn="dist"/>
            <a:r>
              <a:rPr lang="zh-CN" altLang="en-US" sz="2230" dirty="0">
                <a:solidFill>
                  <a:schemeClr val="tx1"/>
                </a:solidFill>
                <a:effectLst>
                  <a:outerShdw blurRad="38100" dist="19050" dir="2700000" algn="tl" rotWithShape="0">
                    <a:schemeClr val="dk1">
                      <a:alpha val="40000"/>
                    </a:schemeClr>
                  </a:outerShdw>
                </a:effectLst>
                <a:latin typeface="方正粗黑宋简体" panose="02000000000000000000" charset="-122"/>
                <a:ea typeface="方正粗黑宋简体" panose="02000000000000000000" charset="-122"/>
                <a:cs typeface="方正粗黑宋简体" panose="02000000000000000000" charset="-122"/>
              </a:rPr>
              <a:t>贵阳市建筑设计院有限公司</a:t>
            </a:r>
            <a:endParaRPr lang="zh-CN" altLang="en-US" sz="2230" dirty="0">
              <a:solidFill>
                <a:schemeClr val="tx1"/>
              </a:solidFill>
              <a:effectLst>
                <a:outerShdw blurRad="38100" dist="19050" dir="2700000" algn="tl" rotWithShape="0">
                  <a:schemeClr val="dk1">
                    <a:alpha val="40000"/>
                  </a:schemeClr>
                </a:outerShdw>
              </a:effectLst>
              <a:latin typeface="方正粗黑宋简体" panose="02000000000000000000" charset="-122"/>
              <a:ea typeface="方正粗黑宋简体" panose="02000000000000000000" charset="-122"/>
              <a:cs typeface="方正粗黑宋简体" panose="02000000000000000000" charset="-122"/>
            </a:endParaRPr>
          </a:p>
        </p:txBody>
      </p:sp>
      <p:sp>
        <p:nvSpPr>
          <p:cNvPr id="6" name="文本框 5"/>
          <p:cNvSpPr txBox="1"/>
          <p:nvPr/>
        </p:nvSpPr>
        <p:spPr>
          <a:xfrm>
            <a:off x="851535" y="112395"/>
            <a:ext cx="7447915" cy="434340"/>
          </a:xfrm>
          <a:prstGeom prst="rect">
            <a:avLst/>
          </a:prstGeom>
          <a:noFill/>
        </p:spPr>
        <p:txBody>
          <a:bodyPr wrap="square" rtlCol="0">
            <a:spAutoFit/>
          </a:bodyPr>
          <a:p>
            <a:pPr algn="dist"/>
            <a:r>
              <a:rPr lang="zh-CN" altLang="en-US" sz="2230" dirty="0">
                <a:solidFill>
                  <a:schemeClr val="accent6">
                    <a:lumMod val="75000"/>
                  </a:schemeClr>
                </a:solidFill>
                <a:effectLst>
                  <a:outerShdw blurRad="38100" dist="19050" dir="2700000" algn="tl" rotWithShape="0">
                    <a:schemeClr val="dk1">
                      <a:alpha val="40000"/>
                    </a:schemeClr>
                  </a:outerShdw>
                </a:effectLst>
                <a:latin typeface="方正粗黑宋简体" panose="02000000000000000000" charset="-122"/>
                <a:ea typeface="方正粗黑宋简体" panose="02000000000000000000" charset="-122"/>
                <a:cs typeface="方正粗黑宋简体" panose="02000000000000000000" charset="-122"/>
              </a:rPr>
              <a:t>息烽县小寨坝镇潮水村村庄规划</a:t>
            </a:r>
            <a:r>
              <a:rPr lang="en-US" altLang="zh-CN" sz="2230" dirty="0">
                <a:solidFill>
                  <a:schemeClr val="accent6">
                    <a:lumMod val="75000"/>
                  </a:schemeClr>
                </a:solidFill>
                <a:effectLst>
                  <a:outerShdw blurRad="38100" dist="19050" dir="2700000" algn="tl" rotWithShape="0">
                    <a:schemeClr val="dk1">
                      <a:alpha val="40000"/>
                    </a:schemeClr>
                  </a:outerShdw>
                </a:effectLst>
                <a:latin typeface="方正粗黑宋简体" panose="02000000000000000000" charset="-122"/>
                <a:ea typeface="方正粗黑宋简体" panose="02000000000000000000" charset="-122"/>
                <a:cs typeface="方正粗黑宋简体" panose="02000000000000000000" charset="-122"/>
              </a:rPr>
              <a:t>--</a:t>
            </a:r>
            <a:r>
              <a:rPr lang="zh-CN" altLang="en-US" sz="2230" dirty="0">
                <a:solidFill>
                  <a:schemeClr val="accent6">
                    <a:lumMod val="75000"/>
                  </a:schemeClr>
                </a:solidFill>
                <a:effectLst>
                  <a:outerShdw blurRad="38100" dist="19050" dir="2700000" algn="tl" rotWithShape="0">
                    <a:schemeClr val="dk1">
                      <a:alpha val="40000"/>
                    </a:schemeClr>
                  </a:outerShdw>
                </a:effectLst>
                <a:latin typeface="方正粗黑宋简体" panose="02000000000000000000" charset="-122"/>
                <a:ea typeface="方正粗黑宋简体" panose="02000000000000000000" charset="-122"/>
                <a:cs typeface="方正粗黑宋简体" panose="02000000000000000000" charset="-122"/>
              </a:rPr>
              <a:t>补充编制宅基地规划</a:t>
            </a:r>
            <a:endParaRPr lang="zh-CN" altLang="en-US" sz="2230" dirty="0">
              <a:solidFill>
                <a:schemeClr val="accent6">
                  <a:lumMod val="75000"/>
                </a:schemeClr>
              </a:solidFill>
              <a:effectLst>
                <a:outerShdw blurRad="38100" dist="19050" dir="2700000" algn="tl" rotWithShape="0">
                  <a:schemeClr val="dk1">
                    <a:alpha val="40000"/>
                  </a:schemeClr>
                </a:outerShdw>
              </a:effectLst>
              <a:latin typeface="方正粗黑宋简体" panose="02000000000000000000" charset="-122"/>
              <a:ea typeface="方正粗黑宋简体" panose="02000000000000000000" charset="-122"/>
              <a:cs typeface="方正粗黑宋简体" panose="02000000000000000000" charset="-122"/>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 name="TextBox 6"/>
          <p:cNvSpPr txBox="1"/>
          <p:nvPr/>
        </p:nvSpPr>
        <p:spPr>
          <a:xfrm>
            <a:off x="1384300" y="561340"/>
            <a:ext cx="12644120" cy="1162685"/>
          </a:xfrm>
          <a:prstGeom prst="rect">
            <a:avLst/>
          </a:prstGeom>
          <a:noFill/>
        </p:spPr>
        <p:txBody>
          <a:bodyPr wrap="square" lIns="71843" tIns="0" rIns="71843" bIns="0" rtlCol="0" anchor="t">
            <a:spAutoFit/>
          </a:bodyPr>
          <a:p>
            <a:pPr>
              <a:lnSpc>
                <a:spcPct val="135000"/>
              </a:lnSpc>
              <a:buClr>
                <a:srgbClr val="00B0F0"/>
              </a:buClr>
            </a:pPr>
            <a:endParaRPr lang="zh-CN" altLang="en-US" b="1" dirty="0">
              <a:solidFill>
                <a:schemeClr val="tx1">
                  <a:lumMod val="75000"/>
                  <a:lumOff val="25000"/>
                </a:schemeClr>
              </a:solidFill>
              <a:latin typeface="微软雅黑" panose="020B0503020204020204" pitchFamily="34" charset="-122"/>
              <a:ea typeface="微软雅黑" panose="020B0503020204020204" pitchFamily="34" charset="-122"/>
              <a:cs typeface="华文黑体" pitchFamily="2" charset="-122"/>
            </a:endParaRPr>
          </a:p>
          <a:p>
            <a:pPr>
              <a:lnSpc>
                <a:spcPct val="135000"/>
              </a:lnSpc>
              <a:buClr>
                <a:srgbClr val="00B0F0"/>
              </a:buClr>
            </a:pPr>
            <a:endPar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cs typeface="华文黑体" pitchFamily="2" charset="-122"/>
            </a:endParaRPr>
          </a:p>
          <a:p>
            <a:pPr>
              <a:lnSpc>
                <a:spcPct val="135000"/>
              </a:lnSpc>
              <a:buClr>
                <a:srgbClr val="00B0F0"/>
              </a:buClr>
            </a:pPr>
            <a:endParaRPr lang="zh-CN" altLang="en-US" b="1" dirty="0">
              <a:solidFill>
                <a:schemeClr val="tx1">
                  <a:lumMod val="75000"/>
                  <a:lumOff val="25000"/>
                </a:schemeClr>
              </a:solidFill>
              <a:latin typeface="微软雅黑" panose="020B0503020204020204" pitchFamily="34" charset="-122"/>
              <a:ea typeface="微软雅黑" panose="020B0503020204020204" pitchFamily="34" charset="-122"/>
              <a:cs typeface="华文黑体" pitchFamily="2" charset="-122"/>
            </a:endParaRPr>
          </a:p>
        </p:txBody>
      </p:sp>
      <p:sp>
        <p:nvSpPr>
          <p:cNvPr id="9" name="文本占位符 1"/>
          <p:cNvSpPr txBox="1"/>
          <p:nvPr/>
        </p:nvSpPr>
        <p:spPr>
          <a:xfrm>
            <a:off x="1384300" y="354330"/>
            <a:ext cx="13202285" cy="89662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zh-CN" altLang="en-US" sz="2400" b="1" dirty="0">
              <a:solidFill>
                <a:srgbClr val="05692F"/>
              </a:solidFill>
              <a:latin typeface="微软雅黑" panose="020B0503020204020204" pitchFamily="34" charset="-122"/>
              <a:ea typeface="微软雅黑" panose="020B0503020204020204" pitchFamily="34" charset="-122"/>
              <a:cs typeface="华文黑体" pitchFamily="2" charset="-122"/>
              <a:sym typeface="+mn-ea"/>
            </a:endParaRPr>
          </a:p>
          <a:p>
            <a:pPr marL="0" indent="0">
              <a:buNone/>
            </a:pPr>
            <a:r>
              <a:rPr lang="zh-CN" altLang="en-US" sz="2000" b="1" dirty="0">
                <a:solidFill>
                  <a:srgbClr val="05692F"/>
                </a:solidFill>
                <a:latin typeface="微软雅黑" panose="020B0503020204020204" pitchFamily="34" charset="-122"/>
                <a:ea typeface="微软雅黑" panose="020B0503020204020204" pitchFamily="34" charset="-122"/>
                <a:cs typeface="华文黑体" pitchFamily="2" charset="-122"/>
                <a:sym typeface="+mn-ea"/>
              </a:rPr>
              <a:t>五、宅基地建设管理、风貌指引以及配建内容</a:t>
            </a:r>
            <a:endParaRPr lang="zh-CN" altLang="en-US" sz="2000" b="1" dirty="0">
              <a:solidFill>
                <a:srgbClr val="05692F"/>
              </a:solidFill>
              <a:latin typeface="微软雅黑" panose="020B0503020204020204" pitchFamily="34" charset="-122"/>
              <a:ea typeface="微软雅黑" panose="020B0503020204020204" pitchFamily="34" charset="-122"/>
              <a:cs typeface="华文黑体" pitchFamily="2" charset="-122"/>
              <a:sym typeface="+mn-ea"/>
            </a:endParaRPr>
          </a:p>
        </p:txBody>
      </p:sp>
      <p:graphicFrame>
        <p:nvGraphicFramePr>
          <p:cNvPr id="12" name="表格 11"/>
          <p:cNvGraphicFramePr/>
          <p:nvPr>
            <p:custDataLst>
              <p:tags r:id="rId1"/>
            </p:custDataLst>
          </p:nvPr>
        </p:nvGraphicFramePr>
        <p:xfrm>
          <a:off x="1488440" y="1605915"/>
          <a:ext cx="12915900" cy="6814185"/>
        </p:xfrm>
        <a:graphic>
          <a:graphicData uri="http://schemas.openxmlformats.org/drawingml/2006/table">
            <a:tbl>
              <a:tblPr firstRow="1" bandRow="1">
                <a:tableStyleId>{5940675A-B579-460E-94D1-54222C63F5DA}</a:tableStyleId>
              </a:tblPr>
              <a:tblGrid>
                <a:gridCol w="1212215"/>
                <a:gridCol w="1482090"/>
                <a:gridCol w="2008505"/>
                <a:gridCol w="8213090"/>
              </a:tblGrid>
              <a:tr h="567055">
                <a:tc>
                  <a:txBody>
                    <a:bodyPr/>
                    <a:p>
                      <a:pPr indent="0" algn="ctr">
                        <a:buNone/>
                      </a:pPr>
                      <a:r>
                        <a:rPr lang="en-US" sz="1800" b="1">
                          <a:latin typeface="宋体" panose="02010600030101010101" pitchFamily="2" charset="-122"/>
                          <a:ea typeface="宋体" panose="02010600030101010101" pitchFamily="2" charset="-122"/>
                          <a:cs typeface="宋体" panose="02010600030101010101" pitchFamily="2" charset="-122"/>
                        </a:rPr>
                        <a:t>序号</a:t>
                      </a:r>
                      <a:endParaRPr lang="en-US" altLang="en-US" sz="18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800" b="1">
                          <a:latin typeface="宋体" panose="02010600030101010101" pitchFamily="2" charset="-122"/>
                          <a:ea typeface="宋体" panose="02010600030101010101" pitchFamily="2" charset="-122"/>
                          <a:cs typeface="宋体" panose="02010600030101010101" pitchFamily="2" charset="-122"/>
                        </a:rPr>
                        <a:t>控制内容</a:t>
                      </a:r>
                      <a:endParaRPr lang="en-US" altLang="en-US" sz="18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endParaRPr lang="en-US" sz="18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800" b="1">
                          <a:latin typeface="宋体" panose="02010600030101010101" pitchFamily="2" charset="-122"/>
                          <a:ea typeface="宋体" panose="02010600030101010101" pitchFamily="2" charset="-122"/>
                          <a:cs typeface="宋体" panose="02010600030101010101" pitchFamily="2" charset="-122"/>
                        </a:rPr>
                        <a:t>控制要求</a:t>
                      </a:r>
                      <a:endParaRPr lang="en-US" altLang="en-US" sz="18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560070">
                <a:tc>
                  <a:txBody>
                    <a:bodyPr/>
                    <a:p>
                      <a:pPr indent="0" algn="ctr">
                        <a:buNone/>
                      </a:pPr>
                      <a:r>
                        <a:rPr lang="en-US" sz="1800" b="1">
                          <a:latin typeface="宋体" panose="02010600030101010101" pitchFamily="2" charset="-122"/>
                          <a:ea typeface="宋体" panose="02010600030101010101" pitchFamily="2" charset="-122"/>
                          <a:cs typeface="宋体" panose="02010600030101010101" pitchFamily="2" charset="-122"/>
                        </a:rPr>
                        <a:t>1</a:t>
                      </a:r>
                      <a:endParaRPr lang="en-US" altLang="en-US" sz="18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800" b="1">
                          <a:latin typeface="宋体" panose="02010600030101010101" pitchFamily="2" charset="-122"/>
                          <a:ea typeface="宋体" panose="02010600030101010101" pitchFamily="2" charset="-122"/>
                          <a:cs typeface="宋体" panose="02010600030101010101" pitchFamily="2" charset="-122"/>
                        </a:rPr>
                        <a:t>农房布局</a:t>
                      </a:r>
                      <a:endParaRPr lang="en-US" altLang="en-US" sz="18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800" b="1">
                          <a:latin typeface="宋体" panose="02010600030101010101" pitchFamily="2" charset="-122"/>
                          <a:ea typeface="宋体" panose="02010600030101010101" pitchFamily="2" charset="-122"/>
                          <a:cs typeface="宋体" panose="02010600030101010101" pitchFamily="2" charset="-122"/>
                        </a:rPr>
                        <a:t>用地规模</a:t>
                      </a:r>
                      <a:endParaRPr lang="en-US" altLang="en-US" sz="18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l">
                        <a:buNone/>
                      </a:pPr>
                      <a:r>
                        <a:rPr lang="en-US" sz="1800" b="1">
                          <a:latin typeface="宋体" panose="02010600030101010101" pitchFamily="2" charset="-122"/>
                          <a:ea typeface="宋体" panose="02010600030101010101" pitchFamily="2" charset="-122"/>
                          <a:cs typeface="宋体" panose="02010600030101010101" pitchFamily="2" charset="-122"/>
                        </a:rPr>
                        <a:t>村庄户均宅基地面积不大于200平方米（包括住房</a:t>
                      </a:r>
                      <a:r>
                        <a:rPr lang="zh-CN" altLang="en-US" sz="1800" b="1">
                          <a:latin typeface="宋体" panose="02010600030101010101" pitchFamily="2" charset="-122"/>
                          <a:ea typeface="宋体" panose="02010600030101010101" pitchFamily="2" charset="-122"/>
                          <a:cs typeface="宋体" panose="02010600030101010101" pitchFamily="2" charset="-122"/>
                        </a:rPr>
                        <a:t>、</a:t>
                      </a:r>
                      <a:r>
                        <a:rPr lang="en-US" sz="1800" b="1">
                          <a:latin typeface="宋体" panose="02010600030101010101" pitchFamily="2" charset="-122"/>
                          <a:ea typeface="宋体" panose="02010600030101010101" pitchFamily="2" charset="-122"/>
                          <a:cs typeface="宋体" panose="02010600030101010101" pitchFamily="2" charset="-122"/>
                        </a:rPr>
                        <a:t>附属</a:t>
                      </a:r>
                      <a:r>
                        <a:rPr lang="zh-CN" altLang="en-US" sz="1800" b="1">
                          <a:latin typeface="宋体" panose="02010600030101010101" pitchFamily="2" charset="-122"/>
                          <a:ea typeface="宋体" panose="02010600030101010101" pitchFamily="2" charset="-122"/>
                          <a:cs typeface="宋体" panose="02010600030101010101" pitchFamily="2" charset="-122"/>
                        </a:rPr>
                        <a:t>用房和庭院</a:t>
                      </a:r>
                      <a:r>
                        <a:rPr lang="en-US" sz="1800" b="1">
                          <a:latin typeface="宋体" panose="02010600030101010101" pitchFamily="2" charset="-122"/>
                          <a:ea typeface="宋体" panose="02010600030101010101" pitchFamily="2" charset="-122"/>
                          <a:cs typeface="宋体" panose="02010600030101010101" pitchFamily="2" charset="-122"/>
                        </a:rPr>
                        <a:t>）。</a:t>
                      </a:r>
                      <a:endParaRPr lang="en-US" altLang="en-US" sz="18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74320">
                <a:tc rowSpan="5">
                  <a:txBody>
                    <a:bodyPr/>
                    <a:p>
                      <a:pPr indent="0" algn="ctr">
                        <a:buNone/>
                      </a:pPr>
                      <a:r>
                        <a:rPr lang="en-US" sz="1800" b="1">
                          <a:latin typeface="宋体" panose="02010600030101010101" pitchFamily="2" charset="-122"/>
                          <a:ea typeface="宋体" panose="02010600030101010101" pitchFamily="2" charset="-122"/>
                          <a:cs typeface="宋体" panose="02010600030101010101" pitchFamily="2" charset="-122"/>
                        </a:rPr>
                        <a:t>2</a:t>
                      </a:r>
                      <a:endParaRPr lang="en-US" altLang="en-US" sz="18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rowSpan="5">
                  <a:txBody>
                    <a:bodyPr/>
                    <a:p>
                      <a:pPr indent="0" algn="ctr">
                        <a:buNone/>
                      </a:pPr>
                      <a:r>
                        <a:rPr lang="en-US" sz="1800" b="1">
                          <a:latin typeface="宋体" panose="02010600030101010101" pitchFamily="2" charset="-122"/>
                          <a:ea typeface="宋体" panose="02010600030101010101" pitchFamily="2" charset="-122"/>
                          <a:cs typeface="宋体" panose="02010600030101010101" pitchFamily="2" charset="-122"/>
                        </a:rPr>
                        <a:t>建筑设计控制</a:t>
                      </a:r>
                      <a:endParaRPr lang="en-US" altLang="en-US" sz="18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800" b="1">
                          <a:latin typeface="宋体" panose="02010600030101010101" pitchFamily="2" charset="-122"/>
                          <a:ea typeface="宋体" panose="02010600030101010101" pitchFamily="2" charset="-122"/>
                          <a:cs typeface="宋体" panose="02010600030101010101" pitchFamily="2" charset="-122"/>
                        </a:rPr>
                        <a:t>建筑面积控制</a:t>
                      </a:r>
                      <a:endParaRPr lang="en-US" altLang="en-US" sz="18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l">
                        <a:buNone/>
                      </a:pPr>
                      <a:r>
                        <a:rPr lang="en-US" sz="1800" b="1">
                          <a:latin typeface="宋体" panose="02010600030101010101" pitchFamily="2" charset="-122"/>
                          <a:ea typeface="宋体" panose="02010600030101010101" pitchFamily="2" charset="-122"/>
                          <a:cs typeface="宋体" panose="02010600030101010101" pitchFamily="2" charset="-122"/>
                        </a:rPr>
                        <a:t>“一户一宅”，户均建筑面积不超过320平方米。</a:t>
                      </a:r>
                      <a:endParaRPr lang="en-US" altLang="en-US" sz="18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74320">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tcPr>
                </a:tc>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tcPr>
                </a:tc>
                <a:tc>
                  <a:txBody>
                    <a:bodyPr/>
                    <a:p>
                      <a:pPr indent="0" algn="ctr">
                        <a:buNone/>
                      </a:pPr>
                      <a:r>
                        <a:rPr lang="en-US" sz="1800" b="1">
                          <a:latin typeface="宋体" panose="02010600030101010101" pitchFamily="2" charset="-122"/>
                          <a:ea typeface="宋体" panose="02010600030101010101" pitchFamily="2" charset="-122"/>
                          <a:cs typeface="宋体" panose="02010600030101010101" pitchFamily="2" charset="-122"/>
                        </a:rPr>
                        <a:t>建筑层数控制</a:t>
                      </a:r>
                      <a:endParaRPr lang="en-US" altLang="en-US" sz="18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l">
                        <a:buNone/>
                      </a:pPr>
                      <a:r>
                        <a:rPr lang="zh-CN" altLang="en-US" sz="1800" b="1">
                          <a:latin typeface="宋体" panose="02010600030101010101" pitchFamily="2" charset="-122"/>
                          <a:ea typeface="宋体" panose="02010600030101010101" pitchFamily="2" charset="-122"/>
                          <a:cs typeface="宋体" panose="02010600030101010101" pitchFamily="2" charset="-122"/>
                        </a:rPr>
                        <a:t>农村住宅</a:t>
                      </a:r>
                      <a:r>
                        <a:rPr lang="en-US" sz="1800" b="1">
                          <a:latin typeface="宋体" panose="02010600030101010101" pitchFamily="2" charset="-122"/>
                          <a:ea typeface="宋体" panose="02010600030101010101" pitchFamily="2" charset="-122"/>
                          <a:cs typeface="宋体" panose="02010600030101010101" pitchFamily="2" charset="-122"/>
                        </a:rPr>
                        <a:t>不超过3层。</a:t>
                      </a:r>
                      <a:endParaRPr lang="en-US" altLang="en-US" sz="18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822960">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tcPr>
                </a:tc>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tcPr>
                </a:tc>
                <a:tc>
                  <a:txBody>
                    <a:bodyPr/>
                    <a:p>
                      <a:pPr indent="0" algn="ctr">
                        <a:buNone/>
                      </a:pPr>
                      <a:r>
                        <a:rPr lang="en-US" sz="1800" b="1">
                          <a:latin typeface="宋体" panose="02010600030101010101" pitchFamily="2" charset="-122"/>
                          <a:ea typeface="宋体" panose="02010600030101010101" pitchFamily="2" charset="-122"/>
                          <a:cs typeface="宋体" panose="02010600030101010101" pitchFamily="2" charset="-122"/>
                        </a:rPr>
                        <a:t>建筑高度控制</a:t>
                      </a:r>
                      <a:endParaRPr lang="en-US" altLang="en-US" sz="18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l">
                        <a:buNone/>
                      </a:pPr>
                      <a:r>
                        <a:rPr lang="en-US" sz="1800" b="1">
                          <a:latin typeface="宋体" panose="02010600030101010101" pitchFamily="2" charset="-122"/>
                          <a:ea typeface="宋体" panose="02010600030101010101" pitchFamily="2" charset="-122"/>
                          <a:cs typeface="宋体" panose="02010600030101010101" pitchFamily="2" charset="-122"/>
                        </a:rPr>
                        <a:t>1、建筑底层层高不超过3.6米，标准层</a:t>
                      </a:r>
                      <a:r>
                        <a:rPr lang="zh-CN" altLang="en-US" sz="1800" b="1">
                          <a:latin typeface="宋体" panose="02010600030101010101" pitchFamily="2" charset="-122"/>
                          <a:ea typeface="宋体" panose="02010600030101010101" pitchFamily="2" charset="-122"/>
                          <a:cs typeface="宋体" panose="02010600030101010101" pitchFamily="2" charset="-122"/>
                        </a:rPr>
                        <a:t>层</a:t>
                      </a:r>
                      <a:r>
                        <a:rPr lang="en-US" sz="1800" b="1">
                          <a:latin typeface="宋体" panose="02010600030101010101" pitchFamily="2" charset="-122"/>
                          <a:ea typeface="宋体" panose="02010600030101010101" pitchFamily="2" charset="-122"/>
                          <a:cs typeface="宋体" panose="02010600030101010101" pitchFamily="2" charset="-122"/>
                        </a:rPr>
                        <a:t>高不超过3.3米。檐口高度不得超过11米；2、新建房屋高度应控制在10.2米以下；3、山体周围新建建筑建筑高度宜控制在10.2米。</a:t>
                      </a:r>
                      <a:endParaRPr lang="en-US" altLang="en-US" sz="18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548640">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tcPr>
                </a:tc>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tcPr>
                </a:tc>
                <a:tc>
                  <a:txBody>
                    <a:bodyPr/>
                    <a:p>
                      <a:pPr indent="0" algn="ctr">
                        <a:buNone/>
                      </a:pPr>
                      <a:r>
                        <a:rPr lang="en-US" sz="1800" b="1">
                          <a:latin typeface="宋体" panose="02010600030101010101" pitchFamily="2" charset="-122"/>
                          <a:ea typeface="宋体" panose="02010600030101010101" pitchFamily="2" charset="-122"/>
                          <a:cs typeface="宋体" panose="02010600030101010101" pitchFamily="2" charset="-122"/>
                        </a:rPr>
                        <a:t>建筑间距及山墙控制</a:t>
                      </a:r>
                      <a:endParaRPr lang="en-US" altLang="en-US" sz="18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l">
                        <a:buNone/>
                      </a:pPr>
                      <a:r>
                        <a:rPr lang="en-US" sz="1800" b="1">
                          <a:latin typeface="宋体" panose="02010600030101010101" pitchFamily="2" charset="-122"/>
                          <a:ea typeface="宋体" panose="02010600030101010101" pitchFamily="2" charset="-122"/>
                          <a:cs typeface="宋体" panose="02010600030101010101" pitchFamily="2" charset="-122"/>
                        </a:rPr>
                        <a:t>独栋式建筑相邻山墙间不超过2.5米，南北向平行布置的住宅，前后间距不得低于1：1，非南北向平行布置的住宅可以折减，建筑间距不得低于0.8：1。</a:t>
                      </a:r>
                      <a:endParaRPr lang="en-US" altLang="en-US" sz="18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822960">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tcPr>
                </a:tc>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tcPr>
                </a:tc>
                <a:tc>
                  <a:txBody>
                    <a:bodyPr/>
                    <a:p>
                      <a:pPr indent="0" algn="ctr">
                        <a:buNone/>
                      </a:pPr>
                      <a:r>
                        <a:rPr lang="en-US" sz="1800" b="1">
                          <a:latin typeface="宋体" panose="02010600030101010101" pitchFamily="2" charset="-122"/>
                          <a:ea typeface="宋体" panose="02010600030101010101" pitchFamily="2" charset="-122"/>
                          <a:cs typeface="宋体" panose="02010600030101010101" pitchFamily="2" charset="-122"/>
                        </a:rPr>
                        <a:t>建筑退让距离</a:t>
                      </a:r>
                      <a:endParaRPr lang="en-US" altLang="en-US" sz="18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l">
                        <a:buNone/>
                      </a:pPr>
                      <a:r>
                        <a:rPr lang="en-US" sz="1800" b="1">
                          <a:latin typeface="宋体" panose="02010600030101010101" pitchFamily="2" charset="-122"/>
                          <a:ea typeface="宋体" panose="02010600030101010101" pitchFamily="2" charset="-122"/>
                          <a:cs typeface="宋体" panose="02010600030101010101" pitchFamily="2" charset="-122"/>
                        </a:rPr>
                        <a:t>1、新建建筑退让林地红线距离为2米；2、新建建筑应退（村级）道路3米以上，退（组级）道路2米以上；3、新建建筑应退（县级）道路至少10米，3、新建建筑退让河道保护线5米。</a:t>
                      </a:r>
                      <a:endParaRPr lang="en-US" altLang="en-US" sz="18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555625">
                <a:tc rowSpan="5">
                  <a:txBody>
                    <a:bodyPr/>
                    <a:p>
                      <a:pPr indent="0" algn="ctr">
                        <a:buNone/>
                      </a:pPr>
                      <a:r>
                        <a:rPr lang="en-US" sz="1800" b="1">
                          <a:latin typeface="宋体" panose="02010600030101010101" pitchFamily="2" charset="-122"/>
                          <a:ea typeface="宋体" panose="02010600030101010101" pitchFamily="2" charset="-122"/>
                          <a:cs typeface="宋体" panose="02010600030101010101" pitchFamily="2" charset="-122"/>
                        </a:rPr>
                        <a:t>3</a:t>
                      </a:r>
                      <a:endParaRPr lang="en-US" altLang="en-US" sz="18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rowSpan="5">
                  <a:txBody>
                    <a:bodyPr/>
                    <a:p>
                      <a:pPr indent="0" algn="ctr">
                        <a:buNone/>
                      </a:pPr>
                      <a:r>
                        <a:rPr lang="en-US" sz="1800" b="1">
                          <a:latin typeface="宋体" panose="02010600030101010101" pitchFamily="2" charset="-122"/>
                          <a:ea typeface="宋体" panose="02010600030101010101" pitchFamily="2" charset="-122"/>
                          <a:cs typeface="宋体" panose="02010600030101010101" pitchFamily="2" charset="-122"/>
                        </a:rPr>
                        <a:t>风貌引导</a:t>
                      </a:r>
                      <a:endParaRPr lang="en-US" altLang="en-US" sz="18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800" b="1">
                          <a:latin typeface="宋体" panose="02010600030101010101" pitchFamily="2" charset="-122"/>
                          <a:ea typeface="宋体" panose="02010600030101010101" pitchFamily="2" charset="-122"/>
                          <a:cs typeface="宋体" panose="02010600030101010101" pitchFamily="2" charset="-122"/>
                        </a:rPr>
                        <a:t>山水田园</a:t>
                      </a:r>
                      <a:endParaRPr lang="en-US" altLang="en-US" sz="18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l">
                        <a:buNone/>
                      </a:pPr>
                      <a:r>
                        <a:rPr lang="en-US" sz="1800" b="1">
                          <a:latin typeface="宋体" panose="02010600030101010101" pitchFamily="2" charset="-122"/>
                          <a:ea typeface="宋体" panose="02010600030101010101" pitchFamily="2" charset="-122"/>
                          <a:cs typeface="宋体" panose="02010600030101010101" pitchFamily="2" charset="-122"/>
                        </a:rPr>
                        <a:t>严禁随意开挖自然山体，填埋自然水塘，需保护田园、山体、湖泊等要素，保持村庄肌理与山水田园和谐统一的格局。</a:t>
                      </a:r>
                      <a:endParaRPr lang="en-US" altLang="en-US" sz="18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548640">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tcPr>
                </a:tc>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tcPr>
                </a:tc>
                <a:tc>
                  <a:txBody>
                    <a:bodyPr/>
                    <a:p>
                      <a:pPr indent="0" algn="ctr">
                        <a:buNone/>
                      </a:pPr>
                      <a:r>
                        <a:rPr lang="en-US" sz="1800" b="1">
                          <a:latin typeface="宋体" panose="02010600030101010101" pitchFamily="2" charset="-122"/>
                          <a:ea typeface="宋体" panose="02010600030101010101" pitchFamily="2" charset="-122"/>
                          <a:cs typeface="宋体" panose="02010600030101010101" pitchFamily="2" charset="-122"/>
                        </a:rPr>
                        <a:t>自然景观</a:t>
                      </a:r>
                      <a:endParaRPr lang="en-US" altLang="en-US" sz="18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l">
                        <a:buNone/>
                      </a:pPr>
                      <a:r>
                        <a:rPr lang="en-US" sz="1800" b="1">
                          <a:latin typeface="宋体" panose="02010600030101010101" pitchFamily="2" charset="-122"/>
                          <a:ea typeface="宋体" panose="02010600030101010101" pitchFamily="2" charset="-122"/>
                          <a:cs typeface="宋体" panose="02010600030101010101" pitchFamily="2" charset="-122"/>
                        </a:rPr>
                        <a:t>对当地山体建筑高度、建筑风格等进行控制，增加景观小品，展现当地特色的乡村景观。</a:t>
                      </a:r>
                      <a:endParaRPr lang="en-US" altLang="en-US" sz="18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548640">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tcPr>
                </a:tc>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tcPr>
                </a:tc>
                <a:tc>
                  <a:txBody>
                    <a:bodyPr/>
                    <a:p>
                      <a:pPr indent="0" algn="ctr">
                        <a:buNone/>
                      </a:pPr>
                      <a:r>
                        <a:rPr lang="en-US" sz="1800" b="1">
                          <a:latin typeface="宋体" panose="02010600030101010101" pitchFamily="2" charset="-122"/>
                          <a:ea typeface="宋体" panose="02010600030101010101" pitchFamily="2" charset="-122"/>
                          <a:cs typeface="宋体" panose="02010600030101010101" pitchFamily="2" charset="-122"/>
                        </a:rPr>
                        <a:t>建筑</a:t>
                      </a:r>
                      <a:r>
                        <a:rPr lang="zh-CN" sz="1800" b="1">
                          <a:latin typeface="宋体" panose="02010600030101010101" pitchFamily="2" charset="-122"/>
                          <a:ea typeface="宋体" panose="02010600030101010101" pitchFamily="2" charset="-122"/>
                          <a:cs typeface="宋体" panose="02010600030101010101" pitchFamily="2" charset="-122"/>
                        </a:rPr>
                        <a:t>风貌</a:t>
                      </a:r>
                      <a:endParaRPr lang="zh-CN" altLang="en-US" sz="18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l">
                        <a:buNone/>
                      </a:pPr>
                      <a:r>
                        <a:rPr lang="zh-CN" altLang="en-US" sz="1800" b="1" dirty="0">
                          <a:solidFill>
                            <a:schemeClr val="tx1">
                              <a:lumMod val="75000"/>
                              <a:lumOff val="25000"/>
                            </a:schemeClr>
                          </a:solidFill>
                          <a:latin typeface="宋体" panose="02010600030101010101" pitchFamily="2" charset="-122"/>
                          <a:ea typeface="宋体" panose="02010600030101010101" pitchFamily="2" charset="-122"/>
                          <a:cs typeface="宋体" panose="02010600030101010101" pitchFamily="2" charset="-122"/>
                          <a:sym typeface="+mn-ea"/>
                        </a:rPr>
                        <a:t>建筑风貌应参照息烽县住房和城乡建设局提供的《息烽县农村住宅通用图集》进行建筑风貌管控。</a:t>
                      </a:r>
                      <a:endParaRPr lang="en-US" altLang="en-US" sz="18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58140">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tcPr>
                </a:tc>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tcPr>
                </a:tc>
                <a:tc>
                  <a:txBody>
                    <a:bodyPr/>
                    <a:p>
                      <a:pPr indent="0" algn="ctr">
                        <a:buNone/>
                      </a:pPr>
                      <a:r>
                        <a:rPr lang="en-US" sz="1800" b="1">
                          <a:latin typeface="宋体" panose="02010600030101010101" pitchFamily="2" charset="-122"/>
                          <a:ea typeface="宋体" panose="02010600030101010101" pitchFamily="2" charset="-122"/>
                          <a:cs typeface="宋体" panose="02010600030101010101" pitchFamily="2" charset="-122"/>
                        </a:rPr>
                        <a:t>地域文化</a:t>
                      </a:r>
                      <a:endParaRPr lang="en-US" altLang="en-US" sz="18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l">
                        <a:buNone/>
                      </a:pPr>
                      <a:r>
                        <a:rPr lang="en-US" sz="1800" b="1">
                          <a:latin typeface="宋体" panose="02010600030101010101" pitchFamily="2" charset="-122"/>
                          <a:ea typeface="宋体" panose="02010600030101010101" pitchFamily="2" charset="-122"/>
                          <a:cs typeface="宋体" panose="02010600030101010101" pitchFamily="2" charset="-122"/>
                        </a:rPr>
                        <a:t>加强村庄标识系统，突出当地文化特色。</a:t>
                      </a:r>
                      <a:endParaRPr lang="en-US" altLang="en-US" sz="18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932815">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B w="12700" cap="flat" cmpd="sng">
                      <a:solidFill>
                        <a:srgbClr val="080000"/>
                      </a:solidFill>
                      <a:prstDash val="solid"/>
                      <a:headEnd type="none" w="med" len="med"/>
                      <a:tailEnd type="none" w="med" len="med"/>
                    </a:lnB>
                  </a:tcPr>
                </a:tc>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B w="12700" cap="flat" cmpd="sng">
                      <a:solidFill>
                        <a:srgbClr val="080000"/>
                      </a:solidFill>
                      <a:prstDash val="solid"/>
                      <a:headEnd type="none" w="med" len="med"/>
                      <a:tailEnd type="none" w="med" len="med"/>
                    </a:lnB>
                  </a:tcPr>
                </a:tc>
                <a:tc>
                  <a:txBody>
                    <a:bodyPr/>
                    <a:p>
                      <a:pPr indent="0" algn="ctr">
                        <a:buNone/>
                      </a:pPr>
                      <a:r>
                        <a:rPr lang="en-US" sz="1800" b="1">
                          <a:latin typeface="宋体" panose="02010600030101010101" pitchFamily="2" charset="-122"/>
                          <a:ea typeface="宋体" panose="02010600030101010101" pitchFamily="2" charset="-122"/>
                          <a:cs typeface="宋体" panose="02010600030101010101" pitchFamily="2" charset="-122"/>
                        </a:rPr>
                        <a:t>环境设计引导</a:t>
                      </a:r>
                      <a:endParaRPr lang="en-US" altLang="en-US" sz="18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l">
                        <a:buNone/>
                      </a:pPr>
                      <a:r>
                        <a:rPr lang="en-US" sz="1800" b="1">
                          <a:latin typeface="宋体" panose="02010600030101010101" pitchFamily="2" charset="-122"/>
                          <a:ea typeface="宋体" panose="02010600030101010101" pitchFamily="2" charset="-122"/>
                          <a:cs typeface="宋体" panose="02010600030101010101" pitchFamily="2" charset="-122"/>
                        </a:rPr>
                        <a:t>因地制宜，结合现状村庄肌理，凸显当地文化，对农村农房建设提出规划引导，以及建筑材料进行规划引导，提出引导措施。</a:t>
                      </a:r>
                      <a:endParaRPr lang="en-US" altLang="en-US" sz="18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sp>
        <p:nvSpPr>
          <p:cNvPr id="2" name="矩形 1"/>
          <p:cNvSpPr/>
          <p:nvPr/>
        </p:nvSpPr>
        <p:spPr>
          <a:xfrm>
            <a:off x="-8890" y="553720"/>
            <a:ext cx="15128240" cy="76200"/>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 name="矩形 2"/>
          <p:cNvSpPr/>
          <p:nvPr/>
        </p:nvSpPr>
        <p:spPr>
          <a:xfrm>
            <a:off x="-8890" y="10252075"/>
            <a:ext cx="15128875" cy="447040"/>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 name="文本框 3"/>
          <p:cNvSpPr txBox="1"/>
          <p:nvPr/>
        </p:nvSpPr>
        <p:spPr>
          <a:xfrm>
            <a:off x="10389691" y="10252894"/>
            <a:ext cx="4302676" cy="434340"/>
          </a:xfrm>
          <a:prstGeom prst="rect">
            <a:avLst/>
          </a:prstGeom>
          <a:noFill/>
        </p:spPr>
        <p:txBody>
          <a:bodyPr wrap="square" rtlCol="0">
            <a:spAutoFit/>
          </a:bodyPr>
          <a:p>
            <a:pPr algn="dist"/>
            <a:r>
              <a:rPr lang="zh-CN" altLang="en-US" sz="2230" dirty="0">
                <a:solidFill>
                  <a:schemeClr val="tx1"/>
                </a:solidFill>
                <a:effectLst>
                  <a:outerShdw blurRad="38100" dist="19050" dir="2700000" algn="tl" rotWithShape="0">
                    <a:schemeClr val="dk1">
                      <a:alpha val="40000"/>
                    </a:schemeClr>
                  </a:outerShdw>
                </a:effectLst>
                <a:latin typeface="方正粗黑宋简体" panose="02000000000000000000" charset="-122"/>
                <a:ea typeface="方正粗黑宋简体" panose="02000000000000000000" charset="-122"/>
                <a:cs typeface="方正粗黑宋简体" panose="02000000000000000000" charset="-122"/>
              </a:rPr>
              <a:t>贵阳市建筑设计院有限公司</a:t>
            </a:r>
            <a:endParaRPr lang="zh-CN" altLang="en-US" sz="2230" dirty="0">
              <a:solidFill>
                <a:schemeClr val="tx1"/>
              </a:solidFill>
              <a:effectLst>
                <a:outerShdw blurRad="38100" dist="19050" dir="2700000" algn="tl" rotWithShape="0">
                  <a:schemeClr val="dk1">
                    <a:alpha val="40000"/>
                  </a:schemeClr>
                </a:outerShdw>
              </a:effectLst>
              <a:latin typeface="方正粗黑宋简体" panose="02000000000000000000" charset="-122"/>
              <a:ea typeface="方正粗黑宋简体" panose="02000000000000000000" charset="-122"/>
              <a:cs typeface="方正粗黑宋简体" panose="02000000000000000000" charset="-122"/>
            </a:endParaRPr>
          </a:p>
        </p:txBody>
      </p:sp>
      <p:sp>
        <p:nvSpPr>
          <p:cNvPr id="5" name="文本框 4"/>
          <p:cNvSpPr txBox="1"/>
          <p:nvPr/>
        </p:nvSpPr>
        <p:spPr>
          <a:xfrm>
            <a:off x="851535" y="112395"/>
            <a:ext cx="7447915" cy="434340"/>
          </a:xfrm>
          <a:prstGeom prst="rect">
            <a:avLst/>
          </a:prstGeom>
          <a:noFill/>
        </p:spPr>
        <p:txBody>
          <a:bodyPr wrap="square" rtlCol="0">
            <a:spAutoFit/>
          </a:bodyPr>
          <a:p>
            <a:pPr algn="dist"/>
            <a:r>
              <a:rPr lang="zh-CN" altLang="en-US" sz="2230" dirty="0">
                <a:solidFill>
                  <a:schemeClr val="accent6">
                    <a:lumMod val="75000"/>
                  </a:schemeClr>
                </a:solidFill>
                <a:effectLst>
                  <a:outerShdw blurRad="38100" dist="19050" dir="2700000" algn="tl" rotWithShape="0">
                    <a:schemeClr val="dk1">
                      <a:alpha val="40000"/>
                    </a:schemeClr>
                  </a:outerShdw>
                </a:effectLst>
                <a:latin typeface="方正粗黑宋简体" panose="02000000000000000000" charset="-122"/>
                <a:ea typeface="方正粗黑宋简体" panose="02000000000000000000" charset="-122"/>
                <a:cs typeface="方正粗黑宋简体" panose="02000000000000000000" charset="-122"/>
              </a:rPr>
              <a:t>息烽县小寨坝镇潮水村村庄规划</a:t>
            </a:r>
            <a:r>
              <a:rPr lang="en-US" altLang="zh-CN" sz="2230" dirty="0">
                <a:solidFill>
                  <a:schemeClr val="accent6">
                    <a:lumMod val="75000"/>
                  </a:schemeClr>
                </a:solidFill>
                <a:effectLst>
                  <a:outerShdw blurRad="38100" dist="19050" dir="2700000" algn="tl" rotWithShape="0">
                    <a:schemeClr val="dk1">
                      <a:alpha val="40000"/>
                    </a:schemeClr>
                  </a:outerShdw>
                </a:effectLst>
                <a:latin typeface="方正粗黑宋简体" panose="02000000000000000000" charset="-122"/>
                <a:ea typeface="方正粗黑宋简体" panose="02000000000000000000" charset="-122"/>
                <a:cs typeface="方正粗黑宋简体" panose="02000000000000000000" charset="-122"/>
              </a:rPr>
              <a:t>--</a:t>
            </a:r>
            <a:r>
              <a:rPr lang="zh-CN" altLang="en-US" sz="2230" dirty="0">
                <a:solidFill>
                  <a:schemeClr val="accent6">
                    <a:lumMod val="75000"/>
                  </a:schemeClr>
                </a:solidFill>
                <a:effectLst>
                  <a:outerShdw blurRad="38100" dist="19050" dir="2700000" algn="tl" rotWithShape="0">
                    <a:schemeClr val="dk1">
                      <a:alpha val="40000"/>
                    </a:schemeClr>
                  </a:outerShdw>
                </a:effectLst>
                <a:latin typeface="方正粗黑宋简体" panose="02000000000000000000" charset="-122"/>
                <a:ea typeface="方正粗黑宋简体" panose="02000000000000000000" charset="-122"/>
                <a:cs typeface="方正粗黑宋简体" panose="02000000000000000000" charset="-122"/>
              </a:rPr>
              <a:t>补充编制宅基地规划</a:t>
            </a:r>
            <a:endParaRPr lang="zh-CN" altLang="en-US" sz="2230" dirty="0">
              <a:solidFill>
                <a:schemeClr val="accent6">
                  <a:lumMod val="75000"/>
                </a:schemeClr>
              </a:solidFill>
              <a:effectLst>
                <a:outerShdw blurRad="38100" dist="19050" dir="2700000" algn="tl" rotWithShape="0">
                  <a:schemeClr val="dk1">
                    <a:alpha val="40000"/>
                  </a:schemeClr>
                </a:outerShdw>
              </a:effectLst>
              <a:latin typeface="方正粗黑宋简体" panose="02000000000000000000" charset="-122"/>
              <a:ea typeface="方正粗黑宋简体" panose="02000000000000000000" charset="-122"/>
              <a:cs typeface="方正粗黑宋简体" panose="02000000000000000000" charset="-122"/>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 name="图片 4"/>
          <p:cNvPicPr>
            <a:picLocks noChangeAspect="1"/>
          </p:cNvPicPr>
          <p:nvPr>
            <p:custDataLst>
              <p:tags r:id="rId1"/>
            </p:custDataLst>
          </p:nvPr>
        </p:nvPicPr>
        <p:blipFill rotWithShape="1">
          <a:blip r:embed="rId2">
            <a:extLst>
              <a:ext uri="{28A0092B-C50C-407E-A947-70E740481C1C}">
                <a14:useLocalDpi xmlns:a14="http://schemas.microsoft.com/office/drawing/2010/main" val="0"/>
              </a:ext>
            </a:extLst>
          </a:blip>
          <a:srcRect t="45000"/>
          <a:stretch>
            <a:fillRect/>
          </a:stretch>
        </p:blipFill>
        <p:spPr>
          <a:xfrm>
            <a:off x="1532" y="4920772"/>
            <a:ext cx="15119212" cy="4677506"/>
          </a:xfrm>
          <a:prstGeom prst="rect">
            <a:avLst/>
          </a:prstGeom>
        </p:spPr>
      </p:pic>
      <p:sp>
        <p:nvSpPr>
          <p:cNvPr id="6" name="标题 4"/>
          <p:cNvSpPr txBox="1"/>
          <p:nvPr/>
        </p:nvSpPr>
        <p:spPr>
          <a:xfrm>
            <a:off x="1782414" y="3835537"/>
            <a:ext cx="11555866" cy="2423915"/>
          </a:xfrm>
          <a:prstGeom prst="rect">
            <a:avLst/>
          </a:prstGeom>
        </p:spPr>
        <p:txBody>
          <a:bodyPr vert="horz" lIns="151156" tIns="75577" rIns="151156" bIns="75577"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zh-CN" altLang="en-US" sz="6695" b="1" dirty="0">
                <a:solidFill>
                  <a:srgbClr val="05692F"/>
                </a:solidFill>
                <a:latin typeface="微软雅黑" panose="020B0503020204020204" pitchFamily="34" charset="-122"/>
                <a:ea typeface="微软雅黑" panose="020B0503020204020204" pitchFamily="34" charset="-122"/>
              </a:rPr>
              <a:t>附图</a:t>
            </a:r>
            <a:endParaRPr lang="zh-CN" altLang="en-US" sz="6695" b="1" dirty="0">
              <a:solidFill>
                <a:srgbClr val="05692F"/>
              </a:solidFill>
              <a:latin typeface="微软雅黑" panose="020B0503020204020204" pitchFamily="34" charset="-122"/>
              <a:ea typeface="微软雅黑" panose="020B0503020204020204" pitchFamily="34" charset="-122"/>
            </a:endParaRPr>
          </a:p>
        </p:txBody>
      </p:sp>
      <p:grpSp>
        <p:nvGrpSpPr>
          <p:cNvPr id="2" name="组合 1"/>
          <p:cNvGrpSpPr/>
          <p:nvPr/>
        </p:nvGrpSpPr>
        <p:grpSpPr>
          <a:xfrm>
            <a:off x="6182297" y="1093718"/>
            <a:ext cx="2756106" cy="2630115"/>
            <a:chOff x="4984750" y="-3"/>
            <a:chExt cx="2222500" cy="2120902"/>
          </a:xfrm>
        </p:grpSpPr>
        <p:sp>
          <p:nvSpPr>
            <p:cNvPr id="14" name="任意多边形: 形状 13"/>
            <p:cNvSpPr/>
            <p:nvPr/>
          </p:nvSpPr>
          <p:spPr>
            <a:xfrm>
              <a:off x="4984750" y="-3"/>
              <a:ext cx="2222500" cy="2120902"/>
            </a:xfrm>
            <a:custGeom>
              <a:avLst/>
              <a:gdLst>
                <a:gd name="connsiteX0" fmla="*/ 0 w 2222500"/>
                <a:gd name="connsiteY0" fmla="*/ 0 h 2565400"/>
                <a:gd name="connsiteX1" fmla="*/ 2222500 w 2222500"/>
                <a:gd name="connsiteY1" fmla="*/ 0 h 2565400"/>
                <a:gd name="connsiteX2" fmla="*/ 2222500 w 2222500"/>
                <a:gd name="connsiteY2" fmla="*/ 1650997 h 2565400"/>
                <a:gd name="connsiteX3" fmla="*/ 2222500 w 2222500"/>
                <a:gd name="connsiteY3" fmla="*/ 1651000 h 2565400"/>
                <a:gd name="connsiteX4" fmla="*/ 2222500 w 2222500"/>
                <a:gd name="connsiteY4" fmla="*/ 2565400 h 2565400"/>
                <a:gd name="connsiteX5" fmla="*/ 1111250 w 2222500"/>
                <a:gd name="connsiteY5" fmla="*/ 2160474 h 2565400"/>
                <a:gd name="connsiteX6" fmla="*/ 0 w 2222500"/>
                <a:gd name="connsiteY6" fmla="*/ 2565400 h 2565400"/>
                <a:gd name="connsiteX7" fmla="*/ 0 w 2222500"/>
                <a:gd name="connsiteY7" fmla="*/ 1651000 h 2565400"/>
                <a:gd name="connsiteX8" fmla="*/ 0 w 2222500"/>
                <a:gd name="connsiteY8" fmla="*/ 1650997 h 256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22500" h="2565400">
                  <a:moveTo>
                    <a:pt x="0" y="0"/>
                  </a:moveTo>
                  <a:lnTo>
                    <a:pt x="2222500" y="0"/>
                  </a:lnTo>
                  <a:lnTo>
                    <a:pt x="2222500" y="1650997"/>
                  </a:lnTo>
                  <a:lnTo>
                    <a:pt x="2222500" y="1651000"/>
                  </a:lnTo>
                  <a:lnTo>
                    <a:pt x="2222500" y="2565400"/>
                  </a:lnTo>
                  <a:lnTo>
                    <a:pt x="1111250" y="2160474"/>
                  </a:lnTo>
                  <a:lnTo>
                    <a:pt x="0" y="2565400"/>
                  </a:lnTo>
                  <a:lnTo>
                    <a:pt x="0" y="1651000"/>
                  </a:lnTo>
                  <a:lnTo>
                    <a:pt x="0" y="1650997"/>
                  </a:lnTo>
                  <a:close/>
                </a:path>
              </a:pathLst>
            </a:custGeom>
            <a:solidFill>
              <a:srgbClr val="87A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230"/>
            </a:p>
          </p:txBody>
        </p:sp>
        <p:sp>
          <p:nvSpPr>
            <p:cNvPr id="8" name="标题 4"/>
            <p:cNvSpPr txBox="1"/>
            <p:nvPr/>
          </p:nvSpPr>
          <p:spPr>
            <a:xfrm>
              <a:off x="5345598" y="287362"/>
              <a:ext cx="1500801" cy="1393772"/>
            </a:xfrm>
            <a:prstGeom prst="rect">
              <a:avLst/>
            </a:prstGeom>
          </p:spPr>
          <p:txBody>
            <a:bodyPr vert="horz" lIns="151156" tIns="75577" rIns="151156" bIns="75577"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zh-CN" sz="9920" b="1" dirty="0">
                  <a:solidFill>
                    <a:schemeClr val="bg1"/>
                  </a:solidFill>
                  <a:latin typeface="微软雅黑" panose="020B0503020204020204" pitchFamily="34" charset="-122"/>
                  <a:ea typeface="微软雅黑" panose="020B0503020204020204" pitchFamily="34" charset="-122"/>
                </a:rPr>
                <a:t>04</a:t>
              </a:r>
              <a:endParaRPr lang="zh-CN" altLang="en-US" sz="9920" b="1" dirty="0">
                <a:solidFill>
                  <a:schemeClr val="bg1"/>
                </a:solidFill>
                <a:latin typeface="微软雅黑" panose="020B0503020204020204" pitchFamily="34" charset="-122"/>
                <a:ea typeface="微软雅黑" panose="020B0503020204020204" pitchFamily="34" charset="-122"/>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息府函〔2021〕139号县人民政府关于对11个乡（镇、街道）级重点试点村村庄规划（补充编制宅基地规划）的批复1"/>
          <p:cNvPicPr>
            <a:picLocks noChangeAspect="1"/>
          </p:cNvPicPr>
          <p:nvPr/>
        </p:nvPicPr>
        <p:blipFill>
          <a:blip r:embed="rId1"/>
          <a:stretch>
            <a:fillRect/>
          </a:stretch>
        </p:blipFill>
        <p:spPr>
          <a:xfrm>
            <a:off x="2070735" y="1178560"/>
            <a:ext cx="5839460" cy="8599805"/>
          </a:xfrm>
          <a:prstGeom prst="rect">
            <a:avLst/>
          </a:prstGeom>
        </p:spPr>
      </p:pic>
      <p:pic>
        <p:nvPicPr>
          <p:cNvPr id="3" name="图片 2" descr="息府函〔2021〕139号县人民政府关于对11个乡（镇、街道）级重点试点村村庄规划（补充编制宅基地规划）的批复2"/>
          <p:cNvPicPr>
            <a:picLocks noChangeAspect="1"/>
          </p:cNvPicPr>
          <p:nvPr/>
        </p:nvPicPr>
        <p:blipFill>
          <a:blip r:embed="rId2"/>
          <a:stretch>
            <a:fillRect/>
          </a:stretch>
        </p:blipFill>
        <p:spPr>
          <a:xfrm>
            <a:off x="8407400" y="1407795"/>
            <a:ext cx="5273040" cy="7875905"/>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1" name="图片 20" descr="C:/Users/ADMINI~1/AppData/Local/Temp/picturecompress_20210907110052/output_1.jpgoutput_1"/>
          <p:cNvPicPr>
            <a:picLocks noChangeAspect="1"/>
          </p:cNvPicPr>
          <p:nvPr/>
        </p:nvPicPr>
        <p:blipFill>
          <a:blip r:embed="rId1"/>
          <a:srcRect l="24236" r="27134"/>
          <a:stretch>
            <a:fillRect/>
          </a:stretch>
        </p:blipFill>
        <p:spPr>
          <a:xfrm>
            <a:off x="1501140" y="640080"/>
            <a:ext cx="6598920" cy="9582785"/>
          </a:xfrm>
          <a:prstGeom prst="rect">
            <a:avLst/>
          </a:prstGeom>
        </p:spPr>
      </p:pic>
      <p:sp>
        <p:nvSpPr>
          <p:cNvPr id="9" name="文本占位符 1"/>
          <p:cNvSpPr txBox="1"/>
          <p:nvPr/>
        </p:nvSpPr>
        <p:spPr>
          <a:xfrm>
            <a:off x="12681585" y="212090"/>
            <a:ext cx="1731010" cy="41211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zh-CN" altLang="zh-CN" sz="1800" b="1" dirty="0">
                <a:solidFill>
                  <a:schemeClr val="accent6">
                    <a:lumMod val="75000"/>
                  </a:schemeClr>
                </a:solidFill>
                <a:latin typeface="微软雅黑" panose="020B0503020204020204" pitchFamily="34" charset="-122"/>
                <a:ea typeface="微软雅黑" panose="020B0503020204020204" pitchFamily="34" charset="-122"/>
                <a:cs typeface="华文黑体" pitchFamily="2" charset="-122"/>
                <a:sym typeface="+mn-ea"/>
              </a:rPr>
              <a:t>宅基地现状图</a:t>
            </a:r>
            <a:endParaRPr lang="zh-CN" altLang="zh-CN" sz="1800" b="1" dirty="0">
              <a:solidFill>
                <a:schemeClr val="accent6">
                  <a:lumMod val="75000"/>
                </a:schemeClr>
              </a:solidFill>
              <a:latin typeface="微软雅黑" panose="020B0503020204020204" pitchFamily="34" charset="-122"/>
              <a:ea typeface="微软雅黑" panose="020B0503020204020204" pitchFamily="34" charset="-122"/>
              <a:cs typeface="华文黑体" pitchFamily="2" charset="-122"/>
              <a:sym typeface="+mn-ea"/>
            </a:endParaRPr>
          </a:p>
        </p:txBody>
      </p:sp>
      <p:sp>
        <p:nvSpPr>
          <p:cNvPr id="4" name="矩形 3"/>
          <p:cNvSpPr/>
          <p:nvPr/>
        </p:nvSpPr>
        <p:spPr>
          <a:xfrm>
            <a:off x="-22225" y="553720"/>
            <a:ext cx="15128240" cy="76200"/>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 name="矩形 4"/>
          <p:cNvSpPr/>
          <p:nvPr/>
        </p:nvSpPr>
        <p:spPr>
          <a:xfrm>
            <a:off x="-22225" y="10252075"/>
            <a:ext cx="15128875" cy="447040"/>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文本框 7"/>
          <p:cNvSpPr txBox="1"/>
          <p:nvPr/>
        </p:nvSpPr>
        <p:spPr>
          <a:xfrm>
            <a:off x="10376356" y="10252894"/>
            <a:ext cx="4302676" cy="434340"/>
          </a:xfrm>
          <a:prstGeom prst="rect">
            <a:avLst/>
          </a:prstGeom>
          <a:noFill/>
        </p:spPr>
        <p:txBody>
          <a:bodyPr wrap="square" rtlCol="0">
            <a:spAutoFit/>
          </a:bodyPr>
          <a:p>
            <a:pPr algn="dist"/>
            <a:r>
              <a:rPr lang="zh-CN" altLang="en-US" sz="2230" dirty="0">
                <a:effectLst>
                  <a:outerShdw blurRad="38100" dist="19050" dir="2700000" algn="tl" rotWithShape="0">
                    <a:schemeClr val="dk1">
                      <a:alpha val="40000"/>
                    </a:schemeClr>
                  </a:outerShdw>
                </a:effectLst>
                <a:latin typeface="方正粗黑宋简体" panose="02000000000000000000" charset="-122"/>
                <a:ea typeface="方正粗黑宋简体" panose="02000000000000000000" charset="-122"/>
                <a:cs typeface="方正粗黑宋简体" panose="02000000000000000000" charset="-122"/>
              </a:rPr>
              <a:t>贵阳市建筑设计院有限公司</a:t>
            </a:r>
            <a:endParaRPr lang="zh-CN" altLang="en-US" sz="2230" dirty="0">
              <a:effectLst>
                <a:outerShdw blurRad="38100" dist="19050" dir="2700000" algn="tl" rotWithShape="0">
                  <a:schemeClr val="dk1">
                    <a:alpha val="40000"/>
                  </a:schemeClr>
                </a:outerShdw>
              </a:effectLst>
              <a:latin typeface="方正粗黑宋简体" panose="02000000000000000000" charset="-122"/>
              <a:ea typeface="方正粗黑宋简体" panose="02000000000000000000" charset="-122"/>
              <a:cs typeface="方正粗黑宋简体" panose="02000000000000000000" charset="-122"/>
            </a:endParaRPr>
          </a:p>
        </p:txBody>
      </p:sp>
      <p:sp>
        <p:nvSpPr>
          <p:cNvPr id="6" name="文本框 5"/>
          <p:cNvSpPr txBox="1"/>
          <p:nvPr/>
        </p:nvSpPr>
        <p:spPr>
          <a:xfrm>
            <a:off x="838200" y="112395"/>
            <a:ext cx="7447915" cy="434340"/>
          </a:xfrm>
          <a:prstGeom prst="rect">
            <a:avLst/>
          </a:prstGeom>
          <a:noFill/>
        </p:spPr>
        <p:txBody>
          <a:bodyPr wrap="square" rtlCol="0">
            <a:spAutoFit/>
          </a:bodyPr>
          <a:p>
            <a:pPr algn="dist"/>
            <a:r>
              <a:rPr lang="zh-CN" altLang="en-US" sz="2230" dirty="0">
                <a:solidFill>
                  <a:schemeClr val="accent6">
                    <a:lumMod val="75000"/>
                  </a:schemeClr>
                </a:solidFill>
                <a:effectLst>
                  <a:outerShdw blurRad="38100" dist="19050" dir="2700000" algn="tl" rotWithShape="0">
                    <a:schemeClr val="dk1">
                      <a:alpha val="40000"/>
                    </a:schemeClr>
                  </a:outerShdw>
                </a:effectLst>
                <a:latin typeface="方正粗黑宋简体" panose="02000000000000000000" charset="-122"/>
                <a:ea typeface="方正粗黑宋简体" panose="02000000000000000000" charset="-122"/>
                <a:cs typeface="方正粗黑宋简体" panose="02000000000000000000" charset="-122"/>
              </a:rPr>
              <a:t>息烽县小寨坝镇潮水村村庄规划</a:t>
            </a:r>
            <a:r>
              <a:rPr lang="en-US" altLang="zh-CN" sz="2230" dirty="0">
                <a:solidFill>
                  <a:schemeClr val="accent6">
                    <a:lumMod val="75000"/>
                  </a:schemeClr>
                </a:solidFill>
                <a:effectLst>
                  <a:outerShdw blurRad="38100" dist="19050" dir="2700000" algn="tl" rotWithShape="0">
                    <a:schemeClr val="dk1">
                      <a:alpha val="40000"/>
                    </a:schemeClr>
                  </a:outerShdw>
                </a:effectLst>
                <a:latin typeface="方正粗黑宋简体" panose="02000000000000000000" charset="-122"/>
                <a:ea typeface="方正粗黑宋简体" panose="02000000000000000000" charset="-122"/>
                <a:cs typeface="方正粗黑宋简体" panose="02000000000000000000" charset="-122"/>
              </a:rPr>
              <a:t>--</a:t>
            </a:r>
            <a:r>
              <a:rPr lang="zh-CN" altLang="en-US" sz="2230" dirty="0">
                <a:solidFill>
                  <a:schemeClr val="accent6">
                    <a:lumMod val="75000"/>
                  </a:schemeClr>
                </a:solidFill>
                <a:effectLst>
                  <a:outerShdw blurRad="38100" dist="19050" dir="2700000" algn="tl" rotWithShape="0">
                    <a:schemeClr val="dk1">
                      <a:alpha val="40000"/>
                    </a:schemeClr>
                  </a:outerShdw>
                </a:effectLst>
                <a:latin typeface="方正粗黑宋简体" panose="02000000000000000000" charset="-122"/>
                <a:ea typeface="方正粗黑宋简体" panose="02000000000000000000" charset="-122"/>
                <a:cs typeface="方正粗黑宋简体" panose="02000000000000000000" charset="-122"/>
              </a:rPr>
              <a:t>补充编制宅基地规划</a:t>
            </a:r>
            <a:endParaRPr lang="zh-CN" altLang="en-US" sz="2230" dirty="0">
              <a:solidFill>
                <a:schemeClr val="accent6">
                  <a:lumMod val="75000"/>
                </a:schemeClr>
              </a:solidFill>
              <a:effectLst>
                <a:outerShdw blurRad="38100" dist="19050" dir="2700000" algn="tl" rotWithShape="0">
                  <a:schemeClr val="dk1">
                    <a:alpha val="40000"/>
                  </a:schemeClr>
                </a:outerShdw>
              </a:effectLst>
              <a:latin typeface="方正粗黑宋简体" panose="02000000000000000000" charset="-122"/>
              <a:ea typeface="方正粗黑宋简体" panose="02000000000000000000" charset="-122"/>
              <a:cs typeface="方正粗黑宋简体" panose="02000000000000000000" charset="-122"/>
            </a:endParaRPr>
          </a:p>
        </p:txBody>
      </p:sp>
      <p:graphicFrame>
        <p:nvGraphicFramePr>
          <p:cNvPr id="13" name="表格 12"/>
          <p:cNvGraphicFramePr/>
          <p:nvPr>
            <p:custDataLst>
              <p:tags r:id="rId2"/>
            </p:custDataLst>
          </p:nvPr>
        </p:nvGraphicFramePr>
        <p:xfrm>
          <a:off x="9163050" y="1366520"/>
          <a:ext cx="4942205" cy="1301750"/>
        </p:xfrm>
        <a:graphic>
          <a:graphicData uri="http://schemas.openxmlformats.org/drawingml/2006/table">
            <a:tbl>
              <a:tblPr firstRow="1" bandRow="1">
                <a:tableStyleId>{5C22544A-7EE6-4342-B048-85BDC9FD1C3A}</a:tableStyleId>
              </a:tblPr>
              <a:tblGrid>
                <a:gridCol w="1464945"/>
                <a:gridCol w="3477260"/>
              </a:tblGrid>
              <a:tr h="553085">
                <a:tc>
                  <a:txBody>
                    <a:bodyPr/>
                    <a:p>
                      <a:pPr indent="0" algn="ctr">
                        <a:buNone/>
                      </a:pPr>
                      <a:r>
                        <a:rPr lang="zh-CN" sz="1400" b="0">
                          <a:solidFill>
                            <a:srgbClr val="000000"/>
                          </a:solidFill>
                          <a:latin typeface="Arial" panose="020B0604020202020204" pitchFamily="34" charset="0"/>
                          <a:ea typeface="宋体" panose="02010600030101010101" pitchFamily="2" charset="-122"/>
                        </a:rPr>
                        <a:t>第四居民点</a:t>
                      </a:r>
                      <a:endParaRPr lang="zh-CN" altLang="en-US" sz="1400" b="0">
                        <a:solidFill>
                          <a:srgbClr val="000000"/>
                        </a:solidFill>
                        <a:latin typeface="Arial" panose="020B0604020202020204" pitchFamily="34" charset="0"/>
                        <a:ea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2F2F2"/>
                    </a:solidFill>
                  </a:tcPr>
                </a:tc>
                <a:tc>
                  <a:txBody>
                    <a:bodyPr/>
                    <a:p>
                      <a:pPr indent="0" algn="ctr">
                        <a:buNone/>
                      </a:pPr>
                      <a:r>
                        <a:rPr lang="zh-CN" sz="1400" b="0">
                          <a:solidFill>
                            <a:srgbClr val="000000"/>
                          </a:solidFill>
                          <a:latin typeface="Arial" panose="020B0604020202020204" pitchFamily="34" charset="0"/>
                          <a:ea typeface="宋体" panose="02010600030101010101" pitchFamily="2" charset="-122"/>
                        </a:rPr>
                        <a:t>何家坝组</a:t>
                      </a:r>
                      <a:endParaRPr lang="zh-CN" sz="1400" b="0">
                        <a:solidFill>
                          <a:srgbClr val="000000"/>
                        </a:solidFill>
                        <a:latin typeface="Arial" panose="020B0604020202020204" pitchFamily="34" charset="0"/>
                        <a:ea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2F2F2"/>
                    </a:solidFill>
                  </a:tcPr>
                </a:tc>
              </a:tr>
              <a:tr h="373380">
                <a:tc>
                  <a:txBody>
                    <a:bodyPr/>
                    <a:p>
                      <a:pPr indent="0" algn="ctr">
                        <a:buNone/>
                      </a:pPr>
                      <a:r>
                        <a:rPr lang="zh-CN" sz="1400" b="0">
                          <a:solidFill>
                            <a:srgbClr val="000000"/>
                          </a:solidFill>
                          <a:latin typeface="Arial" panose="020B0604020202020204" pitchFamily="34" charset="0"/>
                          <a:ea typeface="宋体" panose="02010600030101010101" pitchFamily="2" charset="-122"/>
                        </a:rPr>
                        <a:t>人口（人）</a:t>
                      </a:r>
                      <a:endParaRPr lang="zh-CN" altLang="en-US" sz="1400" b="0">
                        <a:solidFill>
                          <a:srgbClr val="000000"/>
                        </a:solidFill>
                        <a:latin typeface="Arial" panose="020B0604020202020204" pitchFamily="34" charset="0"/>
                        <a:ea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2F2F2"/>
                    </a:solidFill>
                  </a:tcPr>
                </a:tc>
                <a:tc>
                  <a:txBody>
                    <a:bodyPr/>
                    <a:p>
                      <a:pPr indent="0" algn="ctr">
                        <a:buNone/>
                      </a:pPr>
                      <a:r>
                        <a:rPr lang="en-US" sz="1400" b="0">
                          <a:solidFill>
                            <a:srgbClr val="000000"/>
                          </a:solidFill>
                          <a:latin typeface="宋体" panose="02010600030101010101" pitchFamily="2" charset="-122"/>
                        </a:rPr>
                        <a:t>324</a:t>
                      </a:r>
                      <a:endParaRPr lang="en-US" altLang="en-US" sz="14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2F2F2"/>
                    </a:solidFill>
                  </a:tcPr>
                </a:tc>
              </a:tr>
              <a:tr h="375285">
                <a:tc>
                  <a:txBody>
                    <a:bodyPr/>
                    <a:p>
                      <a:pPr indent="0" algn="ctr">
                        <a:buNone/>
                      </a:pPr>
                      <a:r>
                        <a:rPr lang="zh-CN" sz="1400" b="0">
                          <a:solidFill>
                            <a:srgbClr val="000000"/>
                          </a:solidFill>
                          <a:latin typeface="Arial" panose="020B0604020202020204" pitchFamily="34" charset="0"/>
                          <a:ea typeface="宋体" panose="02010600030101010101" pitchFamily="2" charset="-122"/>
                        </a:rPr>
                        <a:t>户数（户）</a:t>
                      </a:r>
                      <a:endParaRPr lang="zh-CN" altLang="en-US" sz="1400" b="0">
                        <a:solidFill>
                          <a:srgbClr val="000000"/>
                        </a:solidFill>
                        <a:latin typeface="Arial" panose="020B0604020202020204" pitchFamily="34" charset="0"/>
                        <a:ea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2F2F2"/>
                    </a:solidFill>
                  </a:tcPr>
                </a:tc>
                <a:tc>
                  <a:txBody>
                    <a:bodyPr/>
                    <a:p>
                      <a:pPr indent="0" algn="ctr">
                        <a:buNone/>
                      </a:pPr>
                      <a:r>
                        <a:rPr lang="en-US" sz="1400" b="0">
                          <a:solidFill>
                            <a:srgbClr val="000000"/>
                          </a:solidFill>
                          <a:latin typeface="宋体" panose="02010600030101010101" pitchFamily="2" charset="-122"/>
                        </a:rPr>
                        <a:t>117</a:t>
                      </a:r>
                      <a:endParaRPr lang="en-US" altLang="en-US" sz="14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2F2F2"/>
                    </a:solidFill>
                  </a:tcPr>
                </a:tc>
              </a:tr>
            </a:tbl>
          </a:graphicData>
        </a:graphic>
      </p:graphicFrame>
      <p:cxnSp>
        <p:nvCxnSpPr>
          <p:cNvPr id="11" name="直接连接符 10"/>
          <p:cNvCxnSpPr/>
          <p:nvPr/>
        </p:nvCxnSpPr>
        <p:spPr>
          <a:xfrm flipV="1">
            <a:off x="6036945" y="1882140"/>
            <a:ext cx="3107690" cy="9525"/>
          </a:xfrm>
          <a:prstGeom prst="line">
            <a:avLst/>
          </a:prstGeom>
          <a:ln w="28575">
            <a:prstDash val="dash"/>
          </a:ln>
        </p:spPr>
        <p:style>
          <a:lnRef idx="3">
            <a:schemeClr val="dk1"/>
          </a:lnRef>
          <a:fillRef idx="0">
            <a:schemeClr val="dk1"/>
          </a:fillRef>
          <a:effectRef idx="2">
            <a:schemeClr val="dk1"/>
          </a:effectRef>
          <a:fontRef idx="minor">
            <a:schemeClr val="tx1"/>
          </a:fontRef>
        </p:style>
      </p:cxnSp>
      <p:graphicFrame>
        <p:nvGraphicFramePr>
          <p:cNvPr id="10" name="表格 9"/>
          <p:cNvGraphicFramePr/>
          <p:nvPr>
            <p:custDataLst>
              <p:tags r:id="rId3"/>
            </p:custDataLst>
          </p:nvPr>
        </p:nvGraphicFramePr>
        <p:xfrm>
          <a:off x="9163050" y="3784600"/>
          <a:ext cx="4942205" cy="1301750"/>
        </p:xfrm>
        <a:graphic>
          <a:graphicData uri="http://schemas.openxmlformats.org/drawingml/2006/table">
            <a:tbl>
              <a:tblPr firstRow="1" bandRow="1">
                <a:tableStyleId>{5C22544A-7EE6-4342-B048-85BDC9FD1C3A}</a:tableStyleId>
              </a:tblPr>
              <a:tblGrid>
                <a:gridCol w="1464945"/>
                <a:gridCol w="3477260"/>
              </a:tblGrid>
              <a:tr h="553085">
                <a:tc>
                  <a:txBody>
                    <a:bodyPr/>
                    <a:p>
                      <a:pPr indent="0" algn="ctr">
                        <a:buNone/>
                      </a:pPr>
                      <a:r>
                        <a:rPr lang="zh-CN" sz="1400" b="0">
                          <a:solidFill>
                            <a:srgbClr val="000000"/>
                          </a:solidFill>
                          <a:latin typeface="Arial" panose="020B0604020202020204" pitchFamily="34" charset="0"/>
                          <a:ea typeface="宋体" panose="02010600030101010101" pitchFamily="2" charset="-122"/>
                        </a:rPr>
                        <a:t>第一居民点</a:t>
                      </a:r>
                      <a:endParaRPr lang="zh-CN" altLang="en-US" sz="1400" b="0">
                        <a:solidFill>
                          <a:srgbClr val="000000"/>
                        </a:solidFill>
                        <a:latin typeface="Arial" panose="020B0604020202020204" pitchFamily="34" charset="0"/>
                        <a:ea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2F2F2"/>
                    </a:solidFill>
                  </a:tcPr>
                </a:tc>
                <a:tc>
                  <a:txBody>
                    <a:bodyPr/>
                    <a:p>
                      <a:pPr indent="0" algn="ctr">
                        <a:buNone/>
                      </a:pPr>
                      <a:r>
                        <a:rPr lang="zh-CN" sz="1400" b="0">
                          <a:solidFill>
                            <a:srgbClr val="000000"/>
                          </a:solidFill>
                          <a:latin typeface="Arial" panose="020B0604020202020204" pitchFamily="34" charset="0"/>
                          <a:ea typeface="宋体" panose="02010600030101010101" pitchFamily="2" charset="-122"/>
                        </a:rPr>
                        <a:t>上街（</a:t>
                      </a:r>
                      <a:r>
                        <a:rPr lang="zh-CN" altLang="en-US" sz="1400" b="0">
                          <a:solidFill>
                            <a:srgbClr val="000000"/>
                          </a:solidFill>
                          <a:latin typeface="Arial" panose="020B0604020202020204" pitchFamily="34" charset="0"/>
                          <a:ea typeface="宋体" panose="02010600030101010101" pitchFamily="2" charset="-122"/>
                          <a:sym typeface="+mn-ea"/>
                        </a:rPr>
                        <a:t>街一、街二）组</a:t>
                      </a:r>
                      <a:r>
                        <a:rPr lang="zh-CN" altLang="en-US" sz="1400" b="0">
                          <a:solidFill>
                            <a:srgbClr val="000000"/>
                          </a:solidFill>
                          <a:latin typeface="Arial" panose="020B0604020202020204" pitchFamily="34" charset="0"/>
                          <a:ea typeface="宋体" panose="02010600030101010101" pitchFamily="2" charset="-122"/>
                        </a:rPr>
                        <a:t>、下街（街三、街四）组、石盆组、小桥组</a:t>
                      </a:r>
                      <a:endParaRPr lang="zh-CN" altLang="en-US" sz="1400" b="0">
                        <a:solidFill>
                          <a:srgbClr val="000000"/>
                        </a:solidFill>
                        <a:latin typeface="Arial" panose="020B0604020202020204" pitchFamily="34" charset="0"/>
                        <a:ea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2F2F2"/>
                    </a:solidFill>
                  </a:tcPr>
                </a:tc>
              </a:tr>
              <a:tr h="373380">
                <a:tc>
                  <a:txBody>
                    <a:bodyPr/>
                    <a:p>
                      <a:pPr indent="0" algn="ctr">
                        <a:buNone/>
                      </a:pPr>
                      <a:r>
                        <a:rPr lang="zh-CN" sz="1400" b="0">
                          <a:solidFill>
                            <a:srgbClr val="000000"/>
                          </a:solidFill>
                          <a:latin typeface="Arial" panose="020B0604020202020204" pitchFamily="34" charset="0"/>
                          <a:ea typeface="宋体" panose="02010600030101010101" pitchFamily="2" charset="-122"/>
                        </a:rPr>
                        <a:t>人口（人）</a:t>
                      </a:r>
                      <a:endParaRPr lang="zh-CN" altLang="en-US" sz="1400" b="0">
                        <a:solidFill>
                          <a:srgbClr val="000000"/>
                        </a:solidFill>
                        <a:latin typeface="Arial" panose="020B0604020202020204" pitchFamily="34" charset="0"/>
                        <a:ea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2F2F2"/>
                    </a:solidFill>
                  </a:tcPr>
                </a:tc>
                <a:tc>
                  <a:txBody>
                    <a:bodyPr/>
                    <a:p>
                      <a:pPr indent="0" algn="ctr">
                        <a:buNone/>
                      </a:pPr>
                      <a:r>
                        <a:rPr lang="en-US" sz="1400" b="0">
                          <a:solidFill>
                            <a:srgbClr val="000000"/>
                          </a:solidFill>
                          <a:latin typeface="宋体" panose="02010600030101010101" pitchFamily="2" charset="-122"/>
                        </a:rPr>
                        <a:t>964</a:t>
                      </a:r>
                      <a:endParaRPr lang="en-US" altLang="en-US" sz="14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2F2F2"/>
                    </a:solidFill>
                  </a:tcPr>
                </a:tc>
              </a:tr>
              <a:tr h="375285">
                <a:tc>
                  <a:txBody>
                    <a:bodyPr/>
                    <a:p>
                      <a:pPr indent="0" algn="ctr">
                        <a:buNone/>
                      </a:pPr>
                      <a:r>
                        <a:rPr lang="zh-CN" sz="1400" b="0">
                          <a:solidFill>
                            <a:srgbClr val="000000"/>
                          </a:solidFill>
                          <a:latin typeface="Arial" panose="020B0604020202020204" pitchFamily="34" charset="0"/>
                          <a:ea typeface="宋体" panose="02010600030101010101" pitchFamily="2" charset="-122"/>
                        </a:rPr>
                        <a:t>户数（户）</a:t>
                      </a:r>
                      <a:endParaRPr lang="zh-CN" altLang="en-US" sz="1400" b="0">
                        <a:solidFill>
                          <a:srgbClr val="000000"/>
                        </a:solidFill>
                        <a:latin typeface="Arial" panose="020B0604020202020204" pitchFamily="34" charset="0"/>
                        <a:ea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2F2F2"/>
                    </a:solidFill>
                  </a:tcPr>
                </a:tc>
                <a:tc>
                  <a:txBody>
                    <a:bodyPr/>
                    <a:p>
                      <a:pPr indent="0" algn="ctr">
                        <a:buNone/>
                      </a:pPr>
                      <a:r>
                        <a:rPr lang="en-US" sz="1400" b="0">
                          <a:solidFill>
                            <a:srgbClr val="000000"/>
                          </a:solidFill>
                          <a:latin typeface="宋体" panose="02010600030101010101" pitchFamily="2" charset="-122"/>
                        </a:rPr>
                        <a:t>254</a:t>
                      </a:r>
                      <a:endParaRPr lang="en-US" altLang="en-US" sz="14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2F2F2"/>
                    </a:solidFill>
                  </a:tcPr>
                </a:tc>
              </a:tr>
            </a:tbl>
          </a:graphicData>
        </a:graphic>
      </p:graphicFrame>
      <p:cxnSp>
        <p:nvCxnSpPr>
          <p:cNvPr id="12" name="直接连接符 11"/>
          <p:cNvCxnSpPr/>
          <p:nvPr/>
        </p:nvCxnSpPr>
        <p:spPr>
          <a:xfrm>
            <a:off x="3853815" y="4881245"/>
            <a:ext cx="5293360" cy="19685"/>
          </a:xfrm>
          <a:prstGeom prst="line">
            <a:avLst/>
          </a:prstGeom>
          <a:ln w="28575">
            <a:prstDash val="dash"/>
          </a:ln>
        </p:spPr>
        <p:style>
          <a:lnRef idx="3">
            <a:schemeClr val="dk1"/>
          </a:lnRef>
          <a:fillRef idx="0">
            <a:schemeClr val="dk1"/>
          </a:fillRef>
          <a:effectRef idx="2">
            <a:schemeClr val="dk1"/>
          </a:effectRef>
          <a:fontRef idx="minor">
            <a:schemeClr val="tx1"/>
          </a:fontRef>
        </p:style>
      </p:cxnSp>
      <p:graphicFrame>
        <p:nvGraphicFramePr>
          <p:cNvPr id="14" name="表格 13"/>
          <p:cNvGraphicFramePr/>
          <p:nvPr>
            <p:custDataLst>
              <p:tags r:id="rId4"/>
            </p:custDataLst>
          </p:nvPr>
        </p:nvGraphicFramePr>
        <p:xfrm>
          <a:off x="9163050" y="5393055"/>
          <a:ext cx="4942205" cy="1301750"/>
        </p:xfrm>
        <a:graphic>
          <a:graphicData uri="http://schemas.openxmlformats.org/drawingml/2006/table">
            <a:tbl>
              <a:tblPr firstRow="1" bandRow="1">
                <a:tableStyleId>{5C22544A-7EE6-4342-B048-85BDC9FD1C3A}</a:tableStyleId>
              </a:tblPr>
              <a:tblGrid>
                <a:gridCol w="1464945"/>
                <a:gridCol w="3477260"/>
              </a:tblGrid>
              <a:tr h="553085">
                <a:tc>
                  <a:txBody>
                    <a:bodyPr/>
                    <a:p>
                      <a:pPr indent="0" algn="ctr">
                        <a:buNone/>
                      </a:pPr>
                      <a:r>
                        <a:rPr lang="zh-CN" sz="1400" b="0">
                          <a:solidFill>
                            <a:srgbClr val="000000"/>
                          </a:solidFill>
                          <a:latin typeface="Arial" panose="020B0604020202020204" pitchFamily="34" charset="0"/>
                          <a:ea typeface="宋体" panose="02010600030101010101" pitchFamily="2" charset="-122"/>
                        </a:rPr>
                        <a:t>第二居民点</a:t>
                      </a:r>
                      <a:endParaRPr lang="zh-CN" altLang="en-US" sz="1400" b="0">
                        <a:solidFill>
                          <a:srgbClr val="000000"/>
                        </a:solidFill>
                        <a:latin typeface="Arial" panose="020B0604020202020204" pitchFamily="34" charset="0"/>
                        <a:ea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2F2F2"/>
                    </a:solidFill>
                  </a:tcPr>
                </a:tc>
                <a:tc>
                  <a:txBody>
                    <a:bodyPr/>
                    <a:p>
                      <a:pPr indent="0" algn="ctr">
                        <a:buNone/>
                      </a:pPr>
                      <a:r>
                        <a:rPr lang="zh-CN" sz="1400" b="0">
                          <a:solidFill>
                            <a:srgbClr val="000000"/>
                          </a:solidFill>
                          <a:latin typeface="Arial" panose="020B0604020202020204" pitchFamily="34" charset="0"/>
                          <a:ea typeface="宋体" panose="02010600030101010101" pitchFamily="2" charset="-122"/>
                        </a:rPr>
                        <a:t>蔡家寨组</a:t>
                      </a:r>
                      <a:endParaRPr lang="zh-CN" sz="1400" b="0">
                        <a:solidFill>
                          <a:srgbClr val="000000"/>
                        </a:solidFill>
                        <a:latin typeface="Arial" panose="020B0604020202020204" pitchFamily="34" charset="0"/>
                        <a:ea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2F2F2"/>
                    </a:solidFill>
                  </a:tcPr>
                </a:tc>
              </a:tr>
              <a:tr h="373380">
                <a:tc>
                  <a:txBody>
                    <a:bodyPr/>
                    <a:p>
                      <a:pPr indent="0" algn="ctr">
                        <a:buNone/>
                      </a:pPr>
                      <a:r>
                        <a:rPr lang="zh-CN" sz="1400" b="0">
                          <a:solidFill>
                            <a:srgbClr val="000000"/>
                          </a:solidFill>
                          <a:latin typeface="Arial" panose="020B0604020202020204" pitchFamily="34" charset="0"/>
                          <a:ea typeface="宋体" panose="02010600030101010101" pitchFamily="2" charset="-122"/>
                        </a:rPr>
                        <a:t>人口（人）</a:t>
                      </a:r>
                      <a:endParaRPr lang="zh-CN" altLang="en-US" sz="1400" b="0">
                        <a:solidFill>
                          <a:srgbClr val="000000"/>
                        </a:solidFill>
                        <a:latin typeface="Arial" panose="020B0604020202020204" pitchFamily="34" charset="0"/>
                        <a:ea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2F2F2"/>
                    </a:solidFill>
                  </a:tcPr>
                </a:tc>
                <a:tc>
                  <a:txBody>
                    <a:bodyPr/>
                    <a:p>
                      <a:pPr indent="0" algn="ctr">
                        <a:buNone/>
                      </a:pPr>
                      <a:r>
                        <a:rPr lang="en-US" sz="1400" b="0">
                          <a:solidFill>
                            <a:srgbClr val="000000"/>
                          </a:solidFill>
                          <a:latin typeface="宋体" panose="02010600030101010101" pitchFamily="2" charset="-122"/>
                        </a:rPr>
                        <a:t>338</a:t>
                      </a:r>
                      <a:endParaRPr lang="en-US" altLang="en-US" sz="14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2F2F2"/>
                    </a:solidFill>
                  </a:tcPr>
                </a:tc>
              </a:tr>
              <a:tr h="375285">
                <a:tc>
                  <a:txBody>
                    <a:bodyPr/>
                    <a:p>
                      <a:pPr indent="0" algn="ctr">
                        <a:buNone/>
                      </a:pPr>
                      <a:r>
                        <a:rPr lang="zh-CN" sz="1400" b="0">
                          <a:solidFill>
                            <a:srgbClr val="000000"/>
                          </a:solidFill>
                          <a:latin typeface="Arial" panose="020B0604020202020204" pitchFamily="34" charset="0"/>
                          <a:ea typeface="宋体" panose="02010600030101010101" pitchFamily="2" charset="-122"/>
                        </a:rPr>
                        <a:t>户数（户）</a:t>
                      </a:r>
                      <a:endParaRPr lang="zh-CN" altLang="en-US" sz="1400" b="0">
                        <a:solidFill>
                          <a:srgbClr val="000000"/>
                        </a:solidFill>
                        <a:latin typeface="Arial" panose="020B0604020202020204" pitchFamily="34" charset="0"/>
                        <a:ea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2F2F2"/>
                    </a:solidFill>
                  </a:tcPr>
                </a:tc>
                <a:tc>
                  <a:txBody>
                    <a:bodyPr/>
                    <a:p>
                      <a:pPr indent="0" algn="ctr">
                        <a:buNone/>
                      </a:pPr>
                      <a:r>
                        <a:rPr lang="en-US" sz="1400" b="0">
                          <a:solidFill>
                            <a:srgbClr val="000000"/>
                          </a:solidFill>
                          <a:latin typeface="宋体" panose="02010600030101010101" pitchFamily="2" charset="-122"/>
                        </a:rPr>
                        <a:t>82</a:t>
                      </a:r>
                      <a:endParaRPr lang="en-US" altLang="en-US" sz="14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2F2F2"/>
                    </a:solidFill>
                  </a:tcPr>
                </a:tc>
              </a:tr>
            </a:tbl>
          </a:graphicData>
        </a:graphic>
      </p:graphicFrame>
      <p:graphicFrame>
        <p:nvGraphicFramePr>
          <p:cNvPr id="15" name="表格 14"/>
          <p:cNvGraphicFramePr/>
          <p:nvPr>
            <p:custDataLst>
              <p:tags r:id="rId5"/>
            </p:custDataLst>
          </p:nvPr>
        </p:nvGraphicFramePr>
        <p:xfrm>
          <a:off x="9163050" y="6844665"/>
          <a:ext cx="4942205" cy="1301750"/>
        </p:xfrm>
        <a:graphic>
          <a:graphicData uri="http://schemas.openxmlformats.org/drawingml/2006/table">
            <a:tbl>
              <a:tblPr firstRow="1" bandRow="1">
                <a:tableStyleId>{5C22544A-7EE6-4342-B048-85BDC9FD1C3A}</a:tableStyleId>
              </a:tblPr>
              <a:tblGrid>
                <a:gridCol w="1464945"/>
                <a:gridCol w="3477260"/>
              </a:tblGrid>
              <a:tr h="553085">
                <a:tc>
                  <a:txBody>
                    <a:bodyPr/>
                    <a:p>
                      <a:pPr indent="0" algn="ctr">
                        <a:buNone/>
                      </a:pPr>
                      <a:r>
                        <a:rPr lang="zh-CN" sz="1400" b="0">
                          <a:solidFill>
                            <a:srgbClr val="000000"/>
                          </a:solidFill>
                          <a:latin typeface="Arial" panose="020B0604020202020204" pitchFamily="34" charset="0"/>
                          <a:ea typeface="宋体" panose="02010600030101010101" pitchFamily="2" charset="-122"/>
                        </a:rPr>
                        <a:t>第三居民点</a:t>
                      </a:r>
                      <a:endParaRPr lang="zh-CN" altLang="en-US" sz="1400" b="0">
                        <a:solidFill>
                          <a:srgbClr val="000000"/>
                        </a:solidFill>
                        <a:latin typeface="Arial" panose="020B0604020202020204" pitchFamily="34" charset="0"/>
                        <a:ea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2F2F2"/>
                    </a:solidFill>
                  </a:tcPr>
                </a:tc>
                <a:tc>
                  <a:txBody>
                    <a:bodyPr/>
                    <a:p>
                      <a:pPr indent="0" algn="ctr">
                        <a:buNone/>
                      </a:pPr>
                      <a:r>
                        <a:rPr lang="zh-CN" sz="1400" b="0">
                          <a:solidFill>
                            <a:srgbClr val="000000"/>
                          </a:solidFill>
                          <a:latin typeface="Arial" panose="020B0604020202020204" pitchFamily="34" charset="0"/>
                          <a:ea typeface="宋体" panose="02010600030101010101" pitchFamily="2" charset="-122"/>
                        </a:rPr>
                        <a:t>水流洞组</a:t>
                      </a:r>
                      <a:endParaRPr lang="zh-CN" sz="1400" b="0">
                        <a:solidFill>
                          <a:srgbClr val="000000"/>
                        </a:solidFill>
                        <a:latin typeface="Arial" panose="020B0604020202020204" pitchFamily="34" charset="0"/>
                        <a:ea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2F2F2"/>
                    </a:solidFill>
                  </a:tcPr>
                </a:tc>
              </a:tr>
              <a:tr h="373380">
                <a:tc>
                  <a:txBody>
                    <a:bodyPr/>
                    <a:p>
                      <a:pPr indent="0" algn="ctr">
                        <a:buNone/>
                      </a:pPr>
                      <a:r>
                        <a:rPr lang="zh-CN" sz="1400" b="0">
                          <a:solidFill>
                            <a:srgbClr val="000000"/>
                          </a:solidFill>
                          <a:latin typeface="Arial" panose="020B0604020202020204" pitchFamily="34" charset="0"/>
                          <a:ea typeface="宋体" panose="02010600030101010101" pitchFamily="2" charset="-122"/>
                        </a:rPr>
                        <a:t>人口（人）</a:t>
                      </a:r>
                      <a:endParaRPr lang="zh-CN" altLang="en-US" sz="1400" b="0">
                        <a:solidFill>
                          <a:srgbClr val="000000"/>
                        </a:solidFill>
                        <a:latin typeface="Arial" panose="020B0604020202020204" pitchFamily="34" charset="0"/>
                        <a:ea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2F2F2"/>
                    </a:solidFill>
                  </a:tcPr>
                </a:tc>
                <a:tc>
                  <a:txBody>
                    <a:bodyPr/>
                    <a:p>
                      <a:pPr indent="0" algn="ctr">
                        <a:buNone/>
                      </a:pPr>
                      <a:r>
                        <a:rPr lang="en-US" sz="1400" b="0">
                          <a:solidFill>
                            <a:srgbClr val="000000"/>
                          </a:solidFill>
                          <a:latin typeface="宋体" panose="02010600030101010101" pitchFamily="2" charset="-122"/>
                        </a:rPr>
                        <a:t>104</a:t>
                      </a:r>
                      <a:endParaRPr lang="en-US" altLang="en-US" sz="14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2F2F2"/>
                    </a:solidFill>
                  </a:tcPr>
                </a:tc>
              </a:tr>
              <a:tr h="375285">
                <a:tc>
                  <a:txBody>
                    <a:bodyPr/>
                    <a:p>
                      <a:pPr indent="0" algn="ctr">
                        <a:buNone/>
                      </a:pPr>
                      <a:r>
                        <a:rPr lang="zh-CN" sz="1400" b="0">
                          <a:solidFill>
                            <a:srgbClr val="000000"/>
                          </a:solidFill>
                          <a:latin typeface="Arial" panose="020B0604020202020204" pitchFamily="34" charset="0"/>
                          <a:ea typeface="宋体" panose="02010600030101010101" pitchFamily="2" charset="-122"/>
                        </a:rPr>
                        <a:t>户数（户）</a:t>
                      </a:r>
                      <a:endParaRPr lang="zh-CN" altLang="en-US" sz="1400" b="0">
                        <a:solidFill>
                          <a:srgbClr val="000000"/>
                        </a:solidFill>
                        <a:latin typeface="Arial" panose="020B0604020202020204" pitchFamily="34" charset="0"/>
                        <a:ea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2F2F2"/>
                    </a:solidFill>
                  </a:tcPr>
                </a:tc>
                <a:tc>
                  <a:txBody>
                    <a:bodyPr/>
                    <a:p>
                      <a:pPr indent="0" algn="ctr">
                        <a:buNone/>
                      </a:pPr>
                      <a:r>
                        <a:rPr lang="en-US" sz="1400" b="0">
                          <a:solidFill>
                            <a:srgbClr val="000000"/>
                          </a:solidFill>
                          <a:latin typeface="宋体" panose="02010600030101010101" pitchFamily="2" charset="-122"/>
                        </a:rPr>
                        <a:t>32</a:t>
                      </a:r>
                      <a:endParaRPr lang="en-US" altLang="en-US" sz="14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2F2F2"/>
                    </a:solidFill>
                  </a:tcPr>
                </a:tc>
              </a:tr>
            </a:tbl>
          </a:graphicData>
        </a:graphic>
      </p:graphicFrame>
      <p:cxnSp>
        <p:nvCxnSpPr>
          <p:cNvPr id="16" name="直接连接符 15"/>
          <p:cNvCxnSpPr/>
          <p:nvPr/>
        </p:nvCxnSpPr>
        <p:spPr>
          <a:xfrm>
            <a:off x="4463415" y="6033770"/>
            <a:ext cx="4671060" cy="29210"/>
          </a:xfrm>
          <a:prstGeom prst="line">
            <a:avLst/>
          </a:prstGeom>
          <a:ln w="28575">
            <a:prstDash val="dash"/>
          </a:ln>
        </p:spPr>
        <p:style>
          <a:lnRef idx="3">
            <a:schemeClr val="dk1"/>
          </a:lnRef>
          <a:fillRef idx="0">
            <a:schemeClr val="dk1"/>
          </a:fillRef>
          <a:effectRef idx="2">
            <a:schemeClr val="dk1"/>
          </a:effectRef>
          <a:fontRef idx="minor">
            <a:schemeClr val="tx1"/>
          </a:fontRef>
        </p:style>
      </p:cxnSp>
      <p:sp>
        <p:nvSpPr>
          <p:cNvPr id="2" name="椭圆 1"/>
          <p:cNvSpPr/>
          <p:nvPr/>
        </p:nvSpPr>
        <p:spPr>
          <a:xfrm>
            <a:off x="3765550" y="4808855"/>
            <a:ext cx="146050" cy="159385"/>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8" name="椭圆 17"/>
          <p:cNvSpPr/>
          <p:nvPr/>
        </p:nvSpPr>
        <p:spPr>
          <a:xfrm>
            <a:off x="4391660" y="5963920"/>
            <a:ext cx="146050" cy="159385"/>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9" name="椭圆 18"/>
          <p:cNvSpPr/>
          <p:nvPr/>
        </p:nvSpPr>
        <p:spPr>
          <a:xfrm>
            <a:off x="4317365" y="8761095"/>
            <a:ext cx="146050" cy="159385"/>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0" name="椭圆 19"/>
          <p:cNvSpPr/>
          <p:nvPr/>
        </p:nvSpPr>
        <p:spPr>
          <a:xfrm>
            <a:off x="5946775" y="1807210"/>
            <a:ext cx="146050" cy="159385"/>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2" name="矩形 21"/>
          <p:cNvSpPr/>
          <p:nvPr/>
        </p:nvSpPr>
        <p:spPr>
          <a:xfrm>
            <a:off x="5709920" y="8957310"/>
            <a:ext cx="702310" cy="225425"/>
          </a:xfrm>
          <a:prstGeom prst="rect">
            <a:avLst/>
          </a:prstGeom>
          <a:solidFill>
            <a:srgbClr val="FFD37F"/>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3" name="矩形 22"/>
          <p:cNvSpPr/>
          <p:nvPr/>
        </p:nvSpPr>
        <p:spPr>
          <a:xfrm>
            <a:off x="5704840" y="9237345"/>
            <a:ext cx="702310" cy="225425"/>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cxnSp>
        <p:nvCxnSpPr>
          <p:cNvPr id="24" name="直接连接符 23"/>
          <p:cNvCxnSpPr>
            <a:endCxn id="23" idx="3"/>
          </p:cNvCxnSpPr>
          <p:nvPr/>
        </p:nvCxnSpPr>
        <p:spPr>
          <a:xfrm>
            <a:off x="5730240" y="9345295"/>
            <a:ext cx="689610" cy="5080"/>
          </a:xfrm>
          <a:prstGeom prst="line">
            <a:avLst/>
          </a:prstGeom>
          <a:ln w="28575">
            <a:solidFill>
              <a:srgbClr val="FF0000"/>
            </a:solidFill>
            <a:prstDash val="dashDot"/>
          </a:ln>
        </p:spPr>
        <p:style>
          <a:lnRef idx="1">
            <a:schemeClr val="accent1"/>
          </a:lnRef>
          <a:fillRef idx="0">
            <a:schemeClr val="accent1"/>
          </a:fillRef>
          <a:effectRef idx="0">
            <a:schemeClr val="accent1"/>
          </a:effectRef>
          <a:fontRef idx="minor">
            <a:schemeClr val="tx1"/>
          </a:fontRef>
        </p:style>
      </p:cxnSp>
      <p:sp>
        <p:nvSpPr>
          <p:cNvPr id="25" name="文本框 24"/>
          <p:cNvSpPr txBox="1"/>
          <p:nvPr/>
        </p:nvSpPr>
        <p:spPr>
          <a:xfrm>
            <a:off x="5603240" y="8562975"/>
            <a:ext cx="742950" cy="368300"/>
          </a:xfrm>
          <a:prstGeom prst="rect">
            <a:avLst/>
          </a:prstGeom>
          <a:noFill/>
        </p:spPr>
        <p:txBody>
          <a:bodyPr wrap="square" rtlCol="0">
            <a:spAutoFit/>
          </a:bodyPr>
          <a:p>
            <a:r>
              <a:rPr lang="zh-CN" altLang="en-US"/>
              <a:t>图例：</a:t>
            </a:r>
            <a:endParaRPr lang="zh-CN" altLang="en-US"/>
          </a:p>
        </p:txBody>
      </p:sp>
      <p:sp>
        <p:nvSpPr>
          <p:cNvPr id="26" name="文本框 25"/>
          <p:cNvSpPr txBox="1"/>
          <p:nvPr/>
        </p:nvSpPr>
        <p:spPr>
          <a:xfrm>
            <a:off x="6492240" y="8891270"/>
            <a:ext cx="1136650" cy="306705"/>
          </a:xfrm>
          <a:prstGeom prst="rect">
            <a:avLst/>
          </a:prstGeom>
          <a:noFill/>
        </p:spPr>
        <p:txBody>
          <a:bodyPr wrap="square" rtlCol="0">
            <a:spAutoFit/>
          </a:bodyPr>
          <a:p>
            <a:r>
              <a:rPr lang="zh-CN" altLang="en-US" sz="1400"/>
              <a:t>现状宅基地</a:t>
            </a:r>
            <a:endParaRPr lang="zh-CN" altLang="en-US" sz="1400"/>
          </a:p>
        </p:txBody>
      </p:sp>
      <p:sp>
        <p:nvSpPr>
          <p:cNvPr id="27" name="文本框 26"/>
          <p:cNvSpPr txBox="1"/>
          <p:nvPr/>
        </p:nvSpPr>
        <p:spPr>
          <a:xfrm>
            <a:off x="6504940" y="9186545"/>
            <a:ext cx="1136650" cy="306705"/>
          </a:xfrm>
          <a:prstGeom prst="rect">
            <a:avLst/>
          </a:prstGeom>
          <a:noFill/>
        </p:spPr>
        <p:txBody>
          <a:bodyPr wrap="square" rtlCol="0">
            <a:spAutoFit/>
          </a:bodyPr>
          <a:p>
            <a:r>
              <a:rPr lang="zh-CN" altLang="en-US" sz="1400"/>
              <a:t>村域红线</a:t>
            </a:r>
            <a:endParaRPr lang="zh-CN" altLang="en-US" sz="1400"/>
          </a:p>
        </p:txBody>
      </p:sp>
      <p:sp>
        <p:nvSpPr>
          <p:cNvPr id="28" name="矩形 27"/>
          <p:cNvSpPr/>
          <p:nvPr/>
        </p:nvSpPr>
        <p:spPr>
          <a:xfrm>
            <a:off x="5697220" y="9529445"/>
            <a:ext cx="702310" cy="225425"/>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cxnSp>
        <p:nvCxnSpPr>
          <p:cNvPr id="29" name="直接连接符 28"/>
          <p:cNvCxnSpPr/>
          <p:nvPr/>
        </p:nvCxnSpPr>
        <p:spPr>
          <a:xfrm>
            <a:off x="5697220" y="9606915"/>
            <a:ext cx="689610" cy="5080"/>
          </a:xfrm>
          <a:prstGeom prst="line">
            <a:avLst/>
          </a:prstGeom>
          <a:ln w="15875">
            <a:solidFill>
              <a:srgbClr val="072D05"/>
            </a:solidFill>
            <a:prstDash val="solid"/>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a:off x="5703570" y="9695180"/>
            <a:ext cx="689610" cy="5080"/>
          </a:xfrm>
          <a:prstGeom prst="line">
            <a:avLst/>
          </a:prstGeom>
          <a:ln w="15875">
            <a:solidFill>
              <a:srgbClr val="072D05"/>
            </a:solidFill>
            <a:prstDash val="solid"/>
          </a:ln>
        </p:spPr>
        <p:style>
          <a:lnRef idx="1">
            <a:schemeClr val="accent1"/>
          </a:lnRef>
          <a:fillRef idx="0">
            <a:schemeClr val="accent1"/>
          </a:fillRef>
          <a:effectRef idx="0">
            <a:schemeClr val="accent1"/>
          </a:effectRef>
          <a:fontRef idx="minor">
            <a:schemeClr val="tx1"/>
          </a:fontRef>
        </p:style>
      </p:cxnSp>
      <p:sp>
        <p:nvSpPr>
          <p:cNvPr id="31" name="文本框 30"/>
          <p:cNvSpPr txBox="1"/>
          <p:nvPr/>
        </p:nvSpPr>
        <p:spPr>
          <a:xfrm>
            <a:off x="6492240" y="9474835"/>
            <a:ext cx="1136650" cy="306705"/>
          </a:xfrm>
          <a:prstGeom prst="rect">
            <a:avLst/>
          </a:prstGeom>
          <a:noFill/>
        </p:spPr>
        <p:txBody>
          <a:bodyPr wrap="square" rtlCol="0">
            <a:spAutoFit/>
          </a:bodyPr>
          <a:p>
            <a:r>
              <a:rPr lang="zh-CN" altLang="en-US" sz="1400"/>
              <a:t>现状道路</a:t>
            </a:r>
            <a:endParaRPr lang="zh-CN" altLang="en-US" sz="1400"/>
          </a:p>
        </p:txBody>
      </p:sp>
      <p:sp>
        <p:nvSpPr>
          <p:cNvPr id="35" name="任意多边形 34"/>
          <p:cNvSpPr/>
          <p:nvPr/>
        </p:nvSpPr>
        <p:spPr>
          <a:xfrm>
            <a:off x="4417695" y="7479665"/>
            <a:ext cx="4749800" cy="1371600"/>
          </a:xfrm>
          <a:custGeom>
            <a:avLst/>
            <a:gdLst>
              <a:gd name="connisteX0" fmla="*/ 0 w 4749800"/>
              <a:gd name="connsiteY0" fmla="*/ 1371600 h 1371600"/>
              <a:gd name="connisteX1" fmla="*/ 0 w 4749800"/>
              <a:gd name="connsiteY1" fmla="*/ 12700 h 1371600"/>
              <a:gd name="connisteX2" fmla="*/ 4749800 w 4749800"/>
              <a:gd name="connsiteY2" fmla="*/ 0 h 1371600"/>
            </a:gdLst>
            <a:ahLst/>
            <a:cxnLst>
              <a:cxn ang="0">
                <a:pos x="connisteX0" y="connsiteY0"/>
              </a:cxn>
              <a:cxn ang="0">
                <a:pos x="connisteX1" y="connsiteY1"/>
              </a:cxn>
              <a:cxn ang="0">
                <a:pos x="connisteX2" y="connsiteY2"/>
              </a:cxn>
            </a:cxnLst>
            <a:rect l="l" t="t" r="r" b="b"/>
            <a:pathLst>
              <a:path w="4749800" h="1371600">
                <a:moveTo>
                  <a:pt x="0" y="1371600"/>
                </a:moveTo>
                <a:lnTo>
                  <a:pt x="0" y="12700"/>
                </a:lnTo>
                <a:lnTo>
                  <a:pt x="4749800" y="0"/>
                </a:lnTo>
              </a:path>
            </a:pathLst>
          </a:custGeom>
          <a:noFill/>
          <a:ln w="28575">
            <a:solidFill>
              <a:srgbClr val="072D0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6" name="矩形 35"/>
          <p:cNvSpPr/>
          <p:nvPr/>
        </p:nvSpPr>
        <p:spPr>
          <a:xfrm>
            <a:off x="5573395" y="8470265"/>
            <a:ext cx="3035300" cy="1638300"/>
          </a:xfrm>
          <a:prstGeom prst="rect">
            <a:avLst/>
          </a:prstGeom>
          <a:noFill/>
          <a:ln>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潮水村规划图"/>
          <p:cNvPicPr>
            <a:picLocks noChangeAspect="1"/>
          </p:cNvPicPr>
          <p:nvPr/>
        </p:nvPicPr>
        <p:blipFill>
          <a:blip r:embed="rId1"/>
          <a:srcRect l="26188" r="14058"/>
          <a:stretch>
            <a:fillRect/>
          </a:stretch>
        </p:blipFill>
        <p:spPr>
          <a:xfrm>
            <a:off x="949325" y="661670"/>
            <a:ext cx="8060055" cy="9528175"/>
          </a:xfrm>
          <a:prstGeom prst="rect">
            <a:avLst/>
          </a:prstGeom>
        </p:spPr>
      </p:pic>
      <p:graphicFrame>
        <p:nvGraphicFramePr>
          <p:cNvPr id="6" name="表格 5"/>
          <p:cNvGraphicFramePr/>
          <p:nvPr>
            <p:custDataLst>
              <p:tags r:id="rId2"/>
            </p:custDataLst>
          </p:nvPr>
        </p:nvGraphicFramePr>
        <p:xfrm>
          <a:off x="8916035" y="1212850"/>
          <a:ext cx="5351145" cy="1248410"/>
        </p:xfrm>
        <a:graphic>
          <a:graphicData uri="http://schemas.openxmlformats.org/drawingml/2006/table">
            <a:tbl>
              <a:tblPr firstRow="1" bandRow="1">
                <a:tableStyleId>{5C22544A-7EE6-4342-B048-85BDC9FD1C3A}</a:tableStyleId>
              </a:tblPr>
              <a:tblGrid>
                <a:gridCol w="1746250"/>
                <a:gridCol w="3604895"/>
              </a:tblGrid>
              <a:tr h="420370">
                <a:tc>
                  <a:txBody>
                    <a:bodyPr/>
                    <a:p>
                      <a:pPr indent="0" algn="ctr">
                        <a:buNone/>
                      </a:pPr>
                      <a:r>
                        <a:rPr lang="zh-CN" sz="1100" b="0">
                          <a:solidFill>
                            <a:srgbClr val="000000"/>
                          </a:solidFill>
                          <a:latin typeface="Arial" panose="020B0604020202020204" pitchFamily="34" charset="0"/>
                          <a:ea typeface="宋体" panose="02010600030101010101" pitchFamily="2" charset="-122"/>
                        </a:rPr>
                        <a:t>第</a:t>
                      </a:r>
                      <a:r>
                        <a:rPr lang="zh-CN" sz="1100" b="0">
                          <a:solidFill>
                            <a:srgbClr val="000000"/>
                          </a:solidFill>
                          <a:latin typeface="Arial" panose="020B0604020202020204" pitchFamily="34" charset="0"/>
                          <a:ea typeface="宋体" panose="02010600030101010101" pitchFamily="2" charset="-122"/>
                        </a:rPr>
                        <a:t>四居民点</a:t>
                      </a:r>
                      <a:endParaRPr lang="en-US" altLang="en-US" sz="11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2F2F2"/>
                    </a:solidFill>
                  </a:tcPr>
                </a:tc>
                <a:tc>
                  <a:txBody>
                    <a:bodyPr/>
                    <a:p>
                      <a:pPr indent="0" algn="ctr">
                        <a:buNone/>
                      </a:pPr>
                      <a:r>
                        <a:rPr lang="zh-CN" sz="1100" b="0">
                          <a:solidFill>
                            <a:srgbClr val="000000"/>
                          </a:solidFill>
                          <a:latin typeface="Arial" panose="020B0604020202020204" pitchFamily="34" charset="0"/>
                          <a:ea typeface="宋体" panose="02010600030101010101" pitchFamily="2" charset="-122"/>
                        </a:rPr>
                        <a:t>何家坝</a:t>
                      </a:r>
                      <a:r>
                        <a:rPr lang="zh-CN" sz="1100" b="0">
                          <a:solidFill>
                            <a:srgbClr val="000000"/>
                          </a:solidFill>
                          <a:latin typeface="Arial" panose="020B0604020202020204" pitchFamily="34" charset="0"/>
                          <a:ea typeface="宋体" panose="02010600030101010101" pitchFamily="2" charset="-122"/>
                        </a:rPr>
                        <a:t>组</a:t>
                      </a:r>
                      <a:endParaRPr lang="zh-CN" sz="1100" b="0">
                        <a:solidFill>
                          <a:srgbClr val="000000"/>
                        </a:solidFill>
                        <a:latin typeface="Arial" panose="020B0604020202020204" pitchFamily="34" charset="0"/>
                        <a:ea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2F2F2"/>
                    </a:solidFill>
                  </a:tcPr>
                </a:tc>
              </a:tr>
              <a:tr h="292735">
                <a:tc>
                  <a:txBody>
                    <a:bodyPr/>
                    <a:p>
                      <a:pPr indent="0" algn="ctr">
                        <a:buNone/>
                      </a:pPr>
                      <a:r>
                        <a:rPr lang="zh-CN" sz="1100" b="0">
                          <a:solidFill>
                            <a:srgbClr val="000000"/>
                          </a:solidFill>
                          <a:latin typeface="Arial" panose="020B0604020202020204" pitchFamily="34" charset="0"/>
                          <a:ea typeface="宋体" panose="02010600030101010101" pitchFamily="2" charset="-122"/>
                        </a:rPr>
                        <a:t>新增宅基地面积（平方米）</a:t>
                      </a:r>
                      <a:endParaRPr lang="en-US" altLang="en-US" sz="11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2F2F2"/>
                    </a:solidFill>
                  </a:tcPr>
                </a:tc>
                <a:tc>
                  <a:txBody>
                    <a:bodyPr/>
                    <a:p>
                      <a:pPr indent="0" algn="ctr">
                        <a:buNone/>
                      </a:pPr>
                      <a:r>
                        <a:rPr lang="en-US" altLang="en-US" sz="1100" b="0">
                          <a:solidFill>
                            <a:srgbClr val="000000"/>
                          </a:solidFill>
                          <a:latin typeface="宋体" panose="02010600030101010101" pitchFamily="2" charset="-122"/>
                        </a:rPr>
                        <a:t>6000</a:t>
                      </a:r>
                      <a:endParaRPr lang="en-US" altLang="en-US" sz="11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2F2F2"/>
                    </a:solidFill>
                  </a:tcPr>
                </a:tc>
              </a:tr>
              <a:tr h="241935">
                <a:tc>
                  <a:txBody>
                    <a:bodyPr/>
                    <a:p>
                      <a:pPr indent="0" algn="ctr">
                        <a:buNone/>
                      </a:pPr>
                      <a:r>
                        <a:rPr lang="zh-CN" sz="1100" b="0">
                          <a:solidFill>
                            <a:srgbClr val="000000"/>
                          </a:solidFill>
                          <a:latin typeface="Arial" panose="020B0604020202020204" pitchFamily="34" charset="0"/>
                          <a:ea typeface="宋体" panose="02010600030101010101" pitchFamily="2" charset="-122"/>
                        </a:rPr>
                        <a:t>新增户数（户）</a:t>
                      </a:r>
                      <a:endParaRPr lang="en-US" altLang="en-US" sz="11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2F2F2"/>
                    </a:solidFill>
                  </a:tcPr>
                </a:tc>
                <a:tc>
                  <a:txBody>
                    <a:bodyPr/>
                    <a:p>
                      <a:pPr indent="0" algn="ctr">
                        <a:buNone/>
                      </a:pPr>
                      <a:r>
                        <a:rPr lang="en-US" sz="1100" b="0">
                          <a:solidFill>
                            <a:srgbClr val="000000"/>
                          </a:solidFill>
                          <a:latin typeface="宋体" panose="02010600030101010101" pitchFamily="2" charset="-122"/>
                        </a:rPr>
                        <a:t>30</a:t>
                      </a:r>
                      <a:endParaRPr lang="en-US" altLang="en-US" sz="11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2F2F2"/>
                    </a:solidFill>
                  </a:tcPr>
                </a:tc>
              </a:tr>
              <a:tr h="293370">
                <a:tc>
                  <a:txBody>
                    <a:bodyPr/>
                    <a:p>
                      <a:pPr indent="0" algn="ctr">
                        <a:buNone/>
                      </a:pPr>
                      <a:r>
                        <a:rPr lang="zh-CN" sz="1100" b="0">
                          <a:solidFill>
                            <a:srgbClr val="000000"/>
                          </a:solidFill>
                          <a:latin typeface="Arial" panose="020B0604020202020204" pitchFamily="34" charset="0"/>
                          <a:ea typeface="宋体" panose="02010600030101010101" pitchFamily="2" charset="-122"/>
                        </a:rPr>
                        <a:t>实际布置宅基地个数（个）</a:t>
                      </a:r>
                      <a:endParaRPr lang="en-US" altLang="en-US" sz="11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2F2F2"/>
                    </a:solidFill>
                  </a:tcPr>
                </a:tc>
                <a:tc>
                  <a:txBody>
                    <a:bodyPr/>
                    <a:p>
                      <a:pPr indent="0" algn="ctr">
                        <a:buNone/>
                      </a:pPr>
                      <a:r>
                        <a:rPr lang="en-US" sz="1100" b="0">
                          <a:solidFill>
                            <a:srgbClr val="000000"/>
                          </a:solidFill>
                          <a:latin typeface="宋体" panose="02010600030101010101" pitchFamily="2" charset="-122"/>
                        </a:rPr>
                        <a:t>14</a:t>
                      </a:r>
                      <a:endParaRPr lang="en-US" altLang="en-US" sz="11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2F2F2"/>
                    </a:solidFill>
                  </a:tcPr>
                </a:tc>
              </a:tr>
            </a:tbl>
          </a:graphicData>
        </a:graphic>
      </p:graphicFrame>
      <p:sp>
        <p:nvSpPr>
          <p:cNvPr id="9" name="文本占位符 1"/>
          <p:cNvSpPr txBox="1"/>
          <p:nvPr/>
        </p:nvSpPr>
        <p:spPr>
          <a:xfrm>
            <a:off x="12287885" y="167640"/>
            <a:ext cx="2047875" cy="34226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zh-CN" altLang="zh-CN" sz="1800" b="1" dirty="0">
                <a:solidFill>
                  <a:schemeClr val="accent6">
                    <a:lumMod val="75000"/>
                  </a:schemeClr>
                </a:solidFill>
                <a:latin typeface="微软雅黑" panose="020B0503020204020204" pitchFamily="34" charset="-122"/>
                <a:ea typeface="微软雅黑" panose="020B0503020204020204" pitchFamily="34" charset="-122"/>
                <a:cs typeface="华文黑体" pitchFamily="2" charset="-122"/>
                <a:sym typeface="+mn-ea"/>
              </a:rPr>
              <a:t>宅基地规划总图</a:t>
            </a:r>
            <a:endParaRPr lang="zh-CN" altLang="zh-CN" sz="1800" b="1" dirty="0">
              <a:solidFill>
                <a:schemeClr val="accent6">
                  <a:lumMod val="75000"/>
                </a:schemeClr>
              </a:solidFill>
              <a:latin typeface="微软雅黑" panose="020B0503020204020204" pitchFamily="34" charset="-122"/>
              <a:ea typeface="微软雅黑" panose="020B0503020204020204" pitchFamily="34" charset="-122"/>
              <a:cs typeface="华文黑体" pitchFamily="2" charset="-122"/>
              <a:sym typeface="+mn-ea"/>
            </a:endParaRPr>
          </a:p>
        </p:txBody>
      </p:sp>
      <p:cxnSp>
        <p:nvCxnSpPr>
          <p:cNvPr id="11" name="直接连接符 10"/>
          <p:cNvCxnSpPr/>
          <p:nvPr/>
        </p:nvCxnSpPr>
        <p:spPr>
          <a:xfrm>
            <a:off x="5372100" y="1866900"/>
            <a:ext cx="3521710" cy="12700"/>
          </a:xfrm>
          <a:prstGeom prst="line">
            <a:avLst/>
          </a:prstGeom>
          <a:ln w="28575">
            <a:prstDash val="dash"/>
          </a:ln>
        </p:spPr>
        <p:style>
          <a:lnRef idx="3">
            <a:schemeClr val="dk1"/>
          </a:lnRef>
          <a:fillRef idx="0">
            <a:schemeClr val="dk1"/>
          </a:fillRef>
          <a:effectRef idx="2">
            <a:schemeClr val="dk1"/>
          </a:effectRef>
          <a:fontRef idx="minor">
            <a:schemeClr val="tx1"/>
          </a:fontRef>
        </p:style>
      </p:cxnSp>
      <p:graphicFrame>
        <p:nvGraphicFramePr>
          <p:cNvPr id="4" name="表格 3"/>
          <p:cNvGraphicFramePr/>
          <p:nvPr>
            <p:custDataLst>
              <p:tags r:id="rId3"/>
            </p:custDataLst>
          </p:nvPr>
        </p:nvGraphicFramePr>
        <p:xfrm>
          <a:off x="8916035" y="4288790"/>
          <a:ext cx="5351145" cy="1248410"/>
        </p:xfrm>
        <a:graphic>
          <a:graphicData uri="http://schemas.openxmlformats.org/drawingml/2006/table">
            <a:tbl>
              <a:tblPr firstRow="1" bandRow="1">
                <a:tableStyleId>{5C22544A-7EE6-4342-B048-85BDC9FD1C3A}</a:tableStyleId>
              </a:tblPr>
              <a:tblGrid>
                <a:gridCol w="1746250"/>
                <a:gridCol w="3604895"/>
              </a:tblGrid>
              <a:tr h="420370">
                <a:tc>
                  <a:txBody>
                    <a:bodyPr/>
                    <a:p>
                      <a:pPr indent="0" algn="ctr">
                        <a:buNone/>
                      </a:pPr>
                      <a:r>
                        <a:rPr lang="zh-CN" sz="1100" b="0">
                          <a:solidFill>
                            <a:srgbClr val="000000"/>
                          </a:solidFill>
                          <a:latin typeface="Arial" panose="020B0604020202020204" pitchFamily="34" charset="0"/>
                          <a:ea typeface="宋体" panose="02010600030101010101" pitchFamily="2" charset="-122"/>
                        </a:rPr>
                        <a:t>第</a:t>
                      </a:r>
                      <a:r>
                        <a:rPr lang="zh-CN" sz="1100" b="0">
                          <a:solidFill>
                            <a:srgbClr val="000000"/>
                          </a:solidFill>
                          <a:latin typeface="Arial" panose="020B0604020202020204" pitchFamily="34" charset="0"/>
                          <a:ea typeface="宋体" panose="02010600030101010101" pitchFamily="2" charset="-122"/>
                        </a:rPr>
                        <a:t>一居民点</a:t>
                      </a:r>
                      <a:endParaRPr lang="en-US" altLang="en-US" sz="11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2F2F2"/>
                    </a:solidFill>
                  </a:tcPr>
                </a:tc>
                <a:tc>
                  <a:txBody>
                    <a:bodyPr/>
                    <a:p>
                      <a:pPr indent="0" algn="ctr">
                        <a:buNone/>
                      </a:pPr>
                      <a:r>
                        <a:rPr lang="zh-CN" sz="1100" b="0">
                          <a:solidFill>
                            <a:srgbClr val="000000"/>
                          </a:solidFill>
                          <a:latin typeface="Arial" panose="020B0604020202020204" pitchFamily="34" charset="0"/>
                          <a:ea typeface="宋体" panose="02010600030101010101" pitchFamily="2" charset="-122"/>
                          <a:sym typeface="+mn-ea"/>
                        </a:rPr>
                        <a:t>上街（</a:t>
                      </a:r>
                      <a:r>
                        <a:rPr lang="zh-CN" altLang="en-US" sz="1100" b="0">
                          <a:solidFill>
                            <a:srgbClr val="000000"/>
                          </a:solidFill>
                          <a:latin typeface="Arial" panose="020B0604020202020204" pitchFamily="34" charset="0"/>
                          <a:ea typeface="宋体" panose="02010600030101010101" pitchFamily="2" charset="-122"/>
                          <a:sym typeface="+mn-ea"/>
                        </a:rPr>
                        <a:t>街一、街二）组</a:t>
                      </a:r>
                      <a:r>
                        <a:rPr lang="zh-CN" altLang="en-US" sz="1100" b="0">
                          <a:solidFill>
                            <a:srgbClr val="000000"/>
                          </a:solidFill>
                          <a:latin typeface="Arial" panose="020B0604020202020204" pitchFamily="34" charset="0"/>
                          <a:ea typeface="宋体" panose="02010600030101010101" pitchFamily="2" charset="-122"/>
                          <a:sym typeface="+mn-ea"/>
                        </a:rPr>
                        <a:t>、下街（街三、街四）组、石盆组、小桥组</a:t>
                      </a:r>
                      <a:endParaRPr lang="zh-CN" sz="1100" b="0">
                        <a:solidFill>
                          <a:srgbClr val="000000"/>
                        </a:solidFill>
                        <a:latin typeface="Arial" panose="020B0604020202020204" pitchFamily="34" charset="0"/>
                        <a:ea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2F2F2"/>
                    </a:solidFill>
                  </a:tcPr>
                </a:tc>
              </a:tr>
              <a:tr h="292735">
                <a:tc>
                  <a:txBody>
                    <a:bodyPr/>
                    <a:p>
                      <a:pPr indent="0" algn="ctr">
                        <a:buNone/>
                      </a:pPr>
                      <a:r>
                        <a:rPr lang="zh-CN" sz="1100" b="0">
                          <a:solidFill>
                            <a:srgbClr val="000000"/>
                          </a:solidFill>
                          <a:latin typeface="Arial" panose="020B0604020202020204" pitchFamily="34" charset="0"/>
                          <a:ea typeface="宋体" panose="02010600030101010101" pitchFamily="2" charset="-122"/>
                        </a:rPr>
                        <a:t>新增宅基地面积（平方米）</a:t>
                      </a:r>
                      <a:endParaRPr lang="en-US" altLang="en-US" sz="11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2F2F2"/>
                    </a:solidFill>
                  </a:tcPr>
                </a:tc>
                <a:tc>
                  <a:txBody>
                    <a:bodyPr/>
                    <a:p>
                      <a:pPr indent="0" algn="ctr">
                        <a:buNone/>
                      </a:pPr>
                      <a:r>
                        <a:rPr lang="en-US" sz="1100" b="0">
                          <a:solidFill>
                            <a:srgbClr val="000000"/>
                          </a:solidFill>
                          <a:latin typeface="宋体" panose="02010600030101010101" pitchFamily="2" charset="-122"/>
                        </a:rPr>
                        <a:t>13200</a:t>
                      </a:r>
                      <a:endParaRPr lang="en-US" altLang="en-US" sz="11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2F2F2"/>
                    </a:solidFill>
                  </a:tcPr>
                </a:tc>
              </a:tr>
              <a:tr h="241935">
                <a:tc>
                  <a:txBody>
                    <a:bodyPr/>
                    <a:p>
                      <a:pPr indent="0" algn="ctr">
                        <a:buNone/>
                      </a:pPr>
                      <a:r>
                        <a:rPr lang="zh-CN" sz="1100" b="0">
                          <a:solidFill>
                            <a:srgbClr val="000000"/>
                          </a:solidFill>
                          <a:latin typeface="Arial" panose="020B0604020202020204" pitchFamily="34" charset="0"/>
                          <a:ea typeface="宋体" panose="02010600030101010101" pitchFamily="2" charset="-122"/>
                        </a:rPr>
                        <a:t>新增户数（户）</a:t>
                      </a:r>
                      <a:endParaRPr lang="en-US" altLang="en-US" sz="11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2F2F2"/>
                    </a:solidFill>
                  </a:tcPr>
                </a:tc>
                <a:tc>
                  <a:txBody>
                    <a:bodyPr/>
                    <a:p>
                      <a:pPr indent="0" algn="ctr">
                        <a:buNone/>
                      </a:pPr>
                      <a:r>
                        <a:rPr lang="en-US" sz="1100" b="0">
                          <a:solidFill>
                            <a:srgbClr val="000000"/>
                          </a:solidFill>
                          <a:latin typeface="宋体" panose="02010600030101010101" pitchFamily="2" charset="-122"/>
                        </a:rPr>
                        <a:t>66</a:t>
                      </a:r>
                      <a:endParaRPr lang="en-US" altLang="en-US" sz="11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2F2F2"/>
                    </a:solidFill>
                  </a:tcPr>
                </a:tc>
              </a:tr>
              <a:tr h="293370">
                <a:tc>
                  <a:txBody>
                    <a:bodyPr/>
                    <a:p>
                      <a:pPr indent="0" algn="ctr">
                        <a:buNone/>
                      </a:pPr>
                      <a:r>
                        <a:rPr lang="zh-CN" sz="1100" b="0">
                          <a:solidFill>
                            <a:srgbClr val="000000"/>
                          </a:solidFill>
                          <a:latin typeface="Arial" panose="020B0604020202020204" pitchFamily="34" charset="0"/>
                          <a:ea typeface="宋体" panose="02010600030101010101" pitchFamily="2" charset="-122"/>
                        </a:rPr>
                        <a:t>实际布置宅基地个数（个）</a:t>
                      </a:r>
                      <a:endParaRPr lang="en-US" altLang="en-US" sz="11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2F2F2"/>
                    </a:solidFill>
                  </a:tcPr>
                </a:tc>
                <a:tc>
                  <a:txBody>
                    <a:bodyPr/>
                    <a:p>
                      <a:pPr indent="0" algn="ctr">
                        <a:buNone/>
                      </a:pPr>
                      <a:r>
                        <a:rPr lang="en-US" sz="1100" b="0">
                          <a:solidFill>
                            <a:srgbClr val="000000"/>
                          </a:solidFill>
                          <a:latin typeface="宋体" panose="02010600030101010101" pitchFamily="2" charset="-122"/>
                        </a:rPr>
                        <a:t>84</a:t>
                      </a:r>
                      <a:endParaRPr lang="en-US" altLang="en-US" sz="11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2F2F2"/>
                    </a:solidFill>
                  </a:tcPr>
                </a:tc>
              </a:tr>
            </a:tbl>
          </a:graphicData>
        </a:graphic>
      </p:graphicFrame>
      <p:cxnSp>
        <p:nvCxnSpPr>
          <p:cNvPr id="5" name="直接连接符 4"/>
          <p:cNvCxnSpPr/>
          <p:nvPr/>
        </p:nvCxnSpPr>
        <p:spPr>
          <a:xfrm>
            <a:off x="3527425" y="4986020"/>
            <a:ext cx="5400000" cy="6350"/>
          </a:xfrm>
          <a:prstGeom prst="line">
            <a:avLst/>
          </a:prstGeom>
          <a:ln w="28575">
            <a:prstDash val="dash"/>
          </a:ln>
        </p:spPr>
        <p:style>
          <a:lnRef idx="3">
            <a:schemeClr val="dk1"/>
          </a:lnRef>
          <a:fillRef idx="0">
            <a:schemeClr val="dk1"/>
          </a:fillRef>
          <a:effectRef idx="2">
            <a:schemeClr val="dk1"/>
          </a:effectRef>
          <a:fontRef idx="minor">
            <a:schemeClr val="tx1"/>
          </a:fontRef>
        </p:style>
      </p:cxnSp>
      <p:graphicFrame>
        <p:nvGraphicFramePr>
          <p:cNvPr id="8" name="表格 7"/>
          <p:cNvGraphicFramePr/>
          <p:nvPr>
            <p:custDataLst>
              <p:tags r:id="rId4"/>
            </p:custDataLst>
          </p:nvPr>
        </p:nvGraphicFramePr>
        <p:xfrm>
          <a:off x="8893810" y="5701665"/>
          <a:ext cx="5351145" cy="1248410"/>
        </p:xfrm>
        <a:graphic>
          <a:graphicData uri="http://schemas.openxmlformats.org/drawingml/2006/table">
            <a:tbl>
              <a:tblPr firstRow="1" bandRow="1">
                <a:tableStyleId>{5C22544A-7EE6-4342-B048-85BDC9FD1C3A}</a:tableStyleId>
              </a:tblPr>
              <a:tblGrid>
                <a:gridCol w="1746250"/>
                <a:gridCol w="3604895"/>
              </a:tblGrid>
              <a:tr h="420370">
                <a:tc>
                  <a:txBody>
                    <a:bodyPr/>
                    <a:p>
                      <a:pPr indent="0" algn="ctr">
                        <a:buNone/>
                      </a:pPr>
                      <a:r>
                        <a:rPr lang="zh-CN" sz="1100" b="0">
                          <a:solidFill>
                            <a:srgbClr val="000000"/>
                          </a:solidFill>
                          <a:latin typeface="Arial" panose="020B0604020202020204" pitchFamily="34" charset="0"/>
                          <a:ea typeface="宋体" panose="02010600030101010101" pitchFamily="2" charset="-122"/>
                        </a:rPr>
                        <a:t>第</a:t>
                      </a:r>
                      <a:r>
                        <a:rPr lang="zh-CN" sz="1100" b="0">
                          <a:solidFill>
                            <a:srgbClr val="000000"/>
                          </a:solidFill>
                          <a:latin typeface="Arial" panose="020B0604020202020204" pitchFamily="34" charset="0"/>
                          <a:ea typeface="宋体" panose="02010600030101010101" pitchFamily="2" charset="-122"/>
                        </a:rPr>
                        <a:t>二居民点</a:t>
                      </a:r>
                      <a:endParaRPr lang="en-US" altLang="en-US" sz="11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2F2F2"/>
                    </a:solidFill>
                  </a:tcPr>
                </a:tc>
                <a:tc>
                  <a:txBody>
                    <a:bodyPr/>
                    <a:p>
                      <a:pPr indent="0" algn="ctr">
                        <a:buNone/>
                      </a:pPr>
                      <a:r>
                        <a:rPr lang="zh-CN" sz="1100" b="0">
                          <a:solidFill>
                            <a:srgbClr val="000000"/>
                          </a:solidFill>
                          <a:latin typeface="Arial" panose="020B0604020202020204" pitchFamily="34" charset="0"/>
                          <a:ea typeface="宋体" panose="02010600030101010101" pitchFamily="2" charset="-122"/>
                          <a:sym typeface="+mn-ea"/>
                        </a:rPr>
                        <a:t>蔡家寨</a:t>
                      </a:r>
                      <a:r>
                        <a:rPr lang="zh-CN" sz="1100" b="0">
                          <a:solidFill>
                            <a:srgbClr val="000000"/>
                          </a:solidFill>
                          <a:latin typeface="Arial" panose="020B0604020202020204" pitchFamily="34" charset="0"/>
                          <a:ea typeface="宋体" panose="02010600030101010101" pitchFamily="2" charset="-122"/>
                          <a:sym typeface="+mn-ea"/>
                        </a:rPr>
                        <a:t>组</a:t>
                      </a:r>
                      <a:endParaRPr lang="zh-CN" sz="1100" b="0">
                        <a:solidFill>
                          <a:srgbClr val="000000"/>
                        </a:solidFill>
                        <a:latin typeface="Arial" panose="020B0604020202020204" pitchFamily="34" charset="0"/>
                        <a:ea typeface="宋体" panose="02010600030101010101" pitchFamily="2" charset="-122"/>
                        <a:sym typeface="+mn-ea"/>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2F2F2"/>
                    </a:solidFill>
                  </a:tcPr>
                </a:tc>
              </a:tr>
              <a:tr h="292735">
                <a:tc>
                  <a:txBody>
                    <a:bodyPr/>
                    <a:p>
                      <a:pPr indent="0" algn="ctr">
                        <a:buNone/>
                      </a:pPr>
                      <a:r>
                        <a:rPr lang="zh-CN" sz="1100" b="0">
                          <a:solidFill>
                            <a:srgbClr val="000000"/>
                          </a:solidFill>
                          <a:latin typeface="Arial" panose="020B0604020202020204" pitchFamily="34" charset="0"/>
                          <a:ea typeface="宋体" panose="02010600030101010101" pitchFamily="2" charset="-122"/>
                        </a:rPr>
                        <a:t>新增宅基地面积（平方米）</a:t>
                      </a:r>
                      <a:endParaRPr lang="en-US" altLang="en-US" sz="11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2F2F2"/>
                    </a:solidFill>
                  </a:tcPr>
                </a:tc>
                <a:tc>
                  <a:txBody>
                    <a:bodyPr/>
                    <a:p>
                      <a:pPr indent="0" algn="ctr">
                        <a:buNone/>
                      </a:pPr>
                      <a:r>
                        <a:rPr lang="en-US" sz="1100" b="0">
                          <a:solidFill>
                            <a:srgbClr val="000000"/>
                          </a:solidFill>
                          <a:latin typeface="宋体" panose="02010600030101010101" pitchFamily="2" charset="-122"/>
                        </a:rPr>
                        <a:t>4200</a:t>
                      </a:r>
                      <a:endParaRPr lang="en-US" altLang="en-US" sz="11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2F2F2"/>
                    </a:solidFill>
                  </a:tcPr>
                </a:tc>
              </a:tr>
              <a:tr h="241935">
                <a:tc>
                  <a:txBody>
                    <a:bodyPr/>
                    <a:p>
                      <a:pPr indent="0" algn="ctr">
                        <a:buNone/>
                      </a:pPr>
                      <a:r>
                        <a:rPr lang="zh-CN" sz="1100" b="0">
                          <a:solidFill>
                            <a:srgbClr val="000000"/>
                          </a:solidFill>
                          <a:latin typeface="Arial" panose="020B0604020202020204" pitchFamily="34" charset="0"/>
                          <a:ea typeface="宋体" panose="02010600030101010101" pitchFamily="2" charset="-122"/>
                        </a:rPr>
                        <a:t>新增户数（户）</a:t>
                      </a:r>
                      <a:endParaRPr lang="en-US" altLang="en-US" sz="11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2F2F2"/>
                    </a:solidFill>
                  </a:tcPr>
                </a:tc>
                <a:tc>
                  <a:txBody>
                    <a:bodyPr/>
                    <a:p>
                      <a:pPr indent="0" algn="ctr">
                        <a:buNone/>
                      </a:pPr>
                      <a:r>
                        <a:rPr lang="en-US" sz="1100" b="0">
                          <a:solidFill>
                            <a:srgbClr val="000000"/>
                          </a:solidFill>
                          <a:latin typeface="宋体" panose="02010600030101010101" pitchFamily="2" charset="-122"/>
                        </a:rPr>
                        <a:t>21</a:t>
                      </a:r>
                      <a:endParaRPr lang="en-US" altLang="en-US" sz="11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2F2F2"/>
                    </a:solidFill>
                  </a:tcPr>
                </a:tc>
              </a:tr>
              <a:tr h="293370">
                <a:tc>
                  <a:txBody>
                    <a:bodyPr/>
                    <a:p>
                      <a:pPr indent="0" algn="ctr">
                        <a:buNone/>
                      </a:pPr>
                      <a:r>
                        <a:rPr lang="zh-CN" sz="1100" b="0">
                          <a:solidFill>
                            <a:srgbClr val="000000"/>
                          </a:solidFill>
                          <a:latin typeface="Arial" panose="020B0604020202020204" pitchFamily="34" charset="0"/>
                          <a:ea typeface="宋体" panose="02010600030101010101" pitchFamily="2" charset="-122"/>
                        </a:rPr>
                        <a:t>实际布置宅基地个数（个）</a:t>
                      </a:r>
                      <a:endParaRPr lang="en-US" altLang="en-US" sz="11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2F2F2"/>
                    </a:solidFill>
                  </a:tcPr>
                </a:tc>
                <a:tc>
                  <a:txBody>
                    <a:bodyPr/>
                    <a:p>
                      <a:pPr indent="0" algn="ctr">
                        <a:buNone/>
                      </a:pPr>
                      <a:r>
                        <a:rPr lang="en-US" sz="1100" b="0">
                          <a:solidFill>
                            <a:srgbClr val="000000"/>
                          </a:solidFill>
                          <a:latin typeface="宋体" panose="02010600030101010101" pitchFamily="2" charset="-122"/>
                        </a:rPr>
                        <a:t>13</a:t>
                      </a:r>
                      <a:endParaRPr lang="en-US" altLang="en-US" sz="11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2F2F2"/>
                    </a:solidFill>
                  </a:tcPr>
                </a:tc>
              </a:tr>
            </a:tbl>
          </a:graphicData>
        </a:graphic>
      </p:graphicFrame>
      <p:cxnSp>
        <p:nvCxnSpPr>
          <p:cNvPr id="10" name="直接连接符 9"/>
          <p:cNvCxnSpPr/>
          <p:nvPr/>
        </p:nvCxnSpPr>
        <p:spPr>
          <a:xfrm flipV="1">
            <a:off x="4103370" y="6063615"/>
            <a:ext cx="4770755" cy="1905"/>
          </a:xfrm>
          <a:prstGeom prst="line">
            <a:avLst/>
          </a:prstGeom>
          <a:ln w="28575">
            <a:prstDash val="dash"/>
          </a:ln>
        </p:spPr>
        <p:style>
          <a:lnRef idx="3">
            <a:schemeClr val="dk1"/>
          </a:lnRef>
          <a:fillRef idx="0">
            <a:schemeClr val="dk1"/>
          </a:fillRef>
          <a:effectRef idx="2">
            <a:schemeClr val="dk1"/>
          </a:effectRef>
          <a:fontRef idx="minor">
            <a:schemeClr val="tx1"/>
          </a:fontRef>
        </p:style>
      </p:cxnSp>
      <p:graphicFrame>
        <p:nvGraphicFramePr>
          <p:cNvPr id="12" name="表格 11"/>
          <p:cNvGraphicFramePr/>
          <p:nvPr>
            <p:custDataLst>
              <p:tags r:id="rId5"/>
            </p:custDataLst>
          </p:nvPr>
        </p:nvGraphicFramePr>
        <p:xfrm>
          <a:off x="8881110" y="7158990"/>
          <a:ext cx="5351145" cy="1248410"/>
        </p:xfrm>
        <a:graphic>
          <a:graphicData uri="http://schemas.openxmlformats.org/drawingml/2006/table">
            <a:tbl>
              <a:tblPr firstRow="1" bandRow="1">
                <a:tableStyleId>{5C22544A-7EE6-4342-B048-85BDC9FD1C3A}</a:tableStyleId>
              </a:tblPr>
              <a:tblGrid>
                <a:gridCol w="1746250"/>
                <a:gridCol w="3604895"/>
              </a:tblGrid>
              <a:tr h="420370">
                <a:tc>
                  <a:txBody>
                    <a:bodyPr/>
                    <a:p>
                      <a:pPr indent="0" algn="ctr">
                        <a:buNone/>
                      </a:pPr>
                      <a:r>
                        <a:rPr lang="zh-CN" sz="1100" b="0">
                          <a:solidFill>
                            <a:srgbClr val="000000"/>
                          </a:solidFill>
                          <a:latin typeface="Arial" panose="020B0604020202020204" pitchFamily="34" charset="0"/>
                          <a:ea typeface="宋体" panose="02010600030101010101" pitchFamily="2" charset="-122"/>
                        </a:rPr>
                        <a:t>第</a:t>
                      </a:r>
                      <a:r>
                        <a:rPr lang="zh-CN" sz="1100" b="0">
                          <a:solidFill>
                            <a:srgbClr val="000000"/>
                          </a:solidFill>
                          <a:latin typeface="Arial" panose="020B0604020202020204" pitchFamily="34" charset="0"/>
                          <a:ea typeface="宋体" panose="02010600030101010101" pitchFamily="2" charset="-122"/>
                        </a:rPr>
                        <a:t>三居民点</a:t>
                      </a:r>
                      <a:endParaRPr lang="en-US" altLang="en-US" sz="11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2F2F2"/>
                    </a:solidFill>
                  </a:tcPr>
                </a:tc>
                <a:tc>
                  <a:txBody>
                    <a:bodyPr/>
                    <a:p>
                      <a:pPr indent="0" algn="ctr">
                        <a:buNone/>
                      </a:pPr>
                      <a:r>
                        <a:rPr lang="zh-CN" sz="1100" b="0">
                          <a:solidFill>
                            <a:srgbClr val="000000"/>
                          </a:solidFill>
                          <a:latin typeface="Arial" panose="020B0604020202020204" pitchFamily="34" charset="0"/>
                          <a:ea typeface="宋体" panose="02010600030101010101" pitchFamily="2" charset="-122"/>
                          <a:sym typeface="+mn-ea"/>
                        </a:rPr>
                        <a:t>水流洞组</a:t>
                      </a:r>
                      <a:endParaRPr lang="zh-CN" sz="1100" b="0">
                        <a:solidFill>
                          <a:srgbClr val="000000"/>
                        </a:solidFill>
                        <a:latin typeface="Arial" panose="020B0604020202020204" pitchFamily="34" charset="0"/>
                        <a:ea typeface="宋体" panose="02010600030101010101" pitchFamily="2" charset="-122"/>
                        <a:sym typeface="+mn-ea"/>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2F2F2"/>
                    </a:solidFill>
                  </a:tcPr>
                </a:tc>
              </a:tr>
              <a:tr h="292735">
                <a:tc>
                  <a:txBody>
                    <a:bodyPr/>
                    <a:p>
                      <a:pPr indent="0" algn="ctr">
                        <a:buNone/>
                      </a:pPr>
                      <a:r>
                        <a:rPr lang="zh-CN" sz="1100" b="0">
                          <a:solidFill>
                            <a:srgbClr val="000000"/>
                          </a:solidFill>
                          <a:latin typeface="Arial" panose="020B0604020202020204" pitchFamily="34" charset="0"/>
                          <a:ea typeface="宋体" panose="02010600030101010101" pitchFamily="2" charset="-122"/>
                        </a:rPr>
                        <a:t>新增宅基地面积（平方米）</a:t>
                      </a:r>
                      <a:endParaRPr lang="en-US" altLang="en-US" sz="11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2F2F2"/>
                    </a:solidFill>
                  </a:tcPr>
                </a:tc>
                <a:tc>
                  <a:txBody>
                    <a:bodyPr/>
                    <a:p>
                      <a:pPr indent="0" algn="ctr">
                        <a:buNone/>
                      </a:pPr>
                      <a:r>
                        <a:rPr lang="en-US" sz="1100" b="0">
                          <a:solidFill>
                            <a:srgbClr val="000000"/>
                          </a:solidFill>
                          <a:latin typeface="宋体" panose="02010600030101010101" pitchFamily="2" charset="-122"/>
                        </a:rPr>
                        <a:t>1600</a:t>
                      </a:r>
                      <a:endParaRPr lang="en-US" altLang="en-US" sz="11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2F2F2"/>
                    </a:solidFill>
                  </a:tcPr>
                </a:tc>
              </a:tr>
              <a:tr h="241935">
                <a:tc>
                  <a:txBody>
                    <a:bodyPr/>
                    <a:p>
                      <a:pPr indent="0" algn="ctr">
                        <a:buNone/>
                      </a:pPr>
                      <a:r>
                        <a:rPr lang="zh-CN" sz="1100" b="0">
                          <a:solidFill>
                            <a:srgbClr val="000000"/>
                          </a:solidFill>
                          <a:latin typeface="Arial" panose="020B0604020202020204" pitchFamily="34" charset="0"/>
                          <a:ea typeface="宋体" panose="02010600030101010101" pitchFamily="2" charset="-122"/>
                        </a:rPr>
                        <a:t>新增户数（户）</a:t>
                      </a:r>
                      <a:endParaRPr lang="en-US" altLang="en-US" sz="11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2F2F2"/>
                    </a:solidFill>
                  </a:tcPr>
                </a:tc>
                <a:tc>
                  <a:txBody>
                    <a:bodyPr/>
                    <a:p>
                      <a:pPr indent="0" algn="ctr">
                        <a:buNone/>
                      </a:pPr>
                      <a:r>
                        <a:rPr lang="en-US" sz="1100" b="0">
                          <a:solidFill>
                            <a:srgbClr val="000000"/>
                          </a:solidFill>
                          <a:latin typeface="宋体" panose="02010600030101010101" pitchFamily="2" charset="-122"/>
                        </a:rPr>
                        <a:t>8</a:t>
                      </a:r>
                      <a:endParaRPr lang="en-US" altLang="en-US" sz="11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2F2F2"/>
                    </a:solidFill>
                  </a:tcPr>
                </a:tc>
              </a:tr>
              <a:tr h="293370">
                <a:tc>
                  <a:txBody>
                    <a:bodyPr/>
                    <a:p>
                      <a:pPr indent="0" algn="ctr">
                        <a:buNone/>
                      </a:pPr>
                      <a:r>
                        <a:rPr lang="zh-CN" sz="1100" b="0">
                          <a:solidFill>
                            <a:srgbClr val="000000"/>
                          </a:solidFill>
                          <a:latin typeface="Arial" panose="020B0604020202020204" pitchFamily="34" charset="0"/>
                          <a:ea typeface="宋体" panose="02010600030101010101" pitchFamily="2" charset="-122"/>
                        </a:rPr>
                        <a:t>实际布置宅基地个数（个）</a:t>
                      </a:r>
                      <a:endParaRPr lang="en-US" altLang="en-US" sz="11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2F2F2"/>
                    </a:solidFill>
                  </a:tcPr>
                </a:tc>
                <a:tc>
                  <a:txBody>
                    <a:bodyPr/>
                    <a:p>
                      <a:pPr indent="0" algn="ctr">
                        <a:buNone/>
                      </a:pPr>
                      <a:r>
                        <a:rPr lang="en-US" sz="1100" b="0">
                          <a:solidFill>
                            <a:srgbClr val="000000"/>
                          </a:solidFill>
                          <a:latin typeface="宋体" panose="02010600030101010101" pitchFamily="2" charset="-122"/>
                        </a:rPr>
                        <a:t>14</a:t>
                      </a:r>
                      <a:endParaRPr lang="en-US" altLang="en-US" sz="11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2F2F2"/>
                    </a:solidFill>
                  </a:tcPr>
                </a:tc>
              </a:tr>
            </a:tbl>
          </a:graphicData>
        </a:graphic>
      </p:graphicFrame>
      <p:sp>
        <p:nvSpPr>
          <p:cNvPr id="15" name="任意多边形 14"/>
          <p:cNvSpPr/>
          <p:nvPr/>
        </p:nvSpPr>
        <p:spPr>
          <a:xfrm>
            <a:off x="3700145" y="7441565"/>
            <a:ext cx="5166360" cy="1409700"/>
          </a:xfrm>
          <a:custGeom>
            <a:avLst/>
            <a:gdLst>
              <a:gd name="connisteX0" fmla="*/ 0 w 4902200"/>
              <a:gd name="connsiteY0" fmla="*/ 1409700 h 1409700"/>
              <a:gd name="connisteX1" fmla="*/ 12700 w 4902200"/>
              <a:gd name="connsiteY1" fmla="*/ 0 h 1409700"/>
              <a:gd name="connisteX2" fmla="*/ 4902200 w 4902200"/>
              <a:gd name="connsiteY2" fmla="*/ 12700 h 1409700"/>
            </a:gdLst>
            <a:ahLst/>
            <a:cxnLst>
              <a:cxn ang="0">
                <a:pos x="connisteX0" y="connsiteY0"/>
              </a:cxn>
              <a:cxn ang="0">
                <a:pos x="connisteX1" y="connsiteY1"/>
              </a:cxn>
              <a:cxn ang="0">
                <a:pos x="connisteX2" y="connsiteY2"/>
              </a:cxn>
            </a:cxnLst>
            <a:rect l="l" t="t" r="r" b="b"/>
            <a:pathLst>
              <a:path w="4902200" h="1409700">
                <a:moveTo>
                  <a:pt x="0" y="1409700"/>
                </a:moveTo>
                <a:lnTo>
                  <a:pt x="12700" y="0"/>
                </a:lnTo>
                <a:lnTo>
                  <a:pt x="4902200" y="12700"/>
                </a:lnTo>
              </a:path>
            </a:pathLst>
          </a:custGeom>
          <a:noFill/>
          <a:ln w="28575">
            <a:solidFill>
              <a:srgbClr val="072D0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2" name="矩形 21"/>
          <p:cNvSpPr/>
          <p:nvPr/>
        </p:nvSpPr>
        <p:spPr>
          <a:xfrm>
            <a:off x="5633720" y="8296910"/>
            <a:ext cx="702310" cy="225425"/>
          </a:xfrm>
          <a:prstGeom prst="rect">
            <a:avLst/>
          </a:prstGeom>
          <a:solidFill>
            <a:srgbClr val="FFD37F"/>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3" name="矩形 22"/>
          <p:cNvSpPr/>
          <p:nvPr/>
        </p:nvSpPr>
        <p:spPr>
          <a:xfrm>
            <a:off x="5628640" y="8576945"/>
            <a:ext cx="702310" cy="225425"/>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cxnSp>
        <p:nvCxnSpPr>
          <p:cNvPr id="24" name="直接连接符 23"/>
          <p:cNvCxnSpPr>
            <a:endCxn id="23" idx="3"/>
          </p:cNvCxnSpPr>
          <p:nvPr/>
        </p:nvCxnSpPr>
        <p:spPr>
          <a:xfrm>
            <a:off x="5641340" y="8672195"/>
            <a:ext cx="689610" cy="5080"/>
          </a:xfrm>
          <a:prstGeom prst="line">
            <a:avLst/>
          </a:prstGeom>
          <a:ln w="28575">
            <a:solidFill>
              <a:srgbClr val="FF0000"/>
            </a:solidFill>
            <a:prstDash val="dashDot"/>
          </a:ln>
        </p:spPr>
        <p:style>
          <a:lnRef idx="1">
            <a:schemeClr val="accent1"/>
          </a:lnRef>
          <a:fillRef idx="0">
            <a:schemeClr val="accent1"/>
          </a:fillRef>
          <a:effectRef idx="0">
            <a:schemeClr val="accent1"/>
          </a:effectRef>
          <a:fontRef idx="minor">
            <a:schemeClr val="tx1"/>
          </a:fontRef>
        </p:style>
      </p:cxnSp>
      <p:sp>
        <p:nvSpPr>
          <p:cNvPr id="25" name="文本框 24"/>
          <p:cNvSpPr txBox="1"/>
          <p:nvPr/>
        </p:nvSpPr>
        <p:spPr>
          <a:xfrm>
            <a:off x="5527040" y="7902575"/>
            <a:ext cx="742950" cy="368300"/>
          </a:xfrm>
          <a:prstGeom prst="rect">
            <a:avLst/>
          </a:prstGeom>
          <a:noFill/>
        </p:spPr>
        <p:txBody>
          <a:bodyPr wrap="square" rtlCol="0">
            <a:spAutoFit/>
          </a:bodyPr>
          <a:p>
            <a:r>
              <a:rPr lang="zh-CN" altLang="en-US"/>
              <a:t>图例：</a:t>
            </a:r>
            <a:endParaRPr lang="zh-CN" altLang="en-US"/>
          </a:p>
        </p:txBody>
      </p:sp>
      <p:sp>
        <p:nvSpPr>
          <p:cNvPr id="26" name="文本框 25"/>
          <p:cNvSpPr txBox="1"/>
          <p:nvPr/>
        </p:nvSpPr>
        <p:spPr>
          <a:xfrm>
            <a:off x="6347460" y="8246110"/>
            <a:ext cx="1478915" cy="306705"/>
          </a:xfrm>
          <a:prstGeom prst="rect">
            <a:avLst/>
          </a:prstGeom>
          <a:noFill/>
        </p:spPr>
        <p:txBody>
          <a:bodyPr wrap="square" rtlCol="0">
            <a:spAutoFit/>
          </a:bodyPr>
          <a:p>
            <a:r>
              <a:rPr lang="zh-CN" altLang="en-US" sz="1400"/>
              <a:t>现状农村宅基地</a:t>
            </a:r>
            <a:endParaRPr lang="zh-CN" altLang="en-US" sz="1400"/>
          </a:p>
        </p:txBody>
      </p:sp>
      <p:sp>
        <p:nvSpPr>
          <p:cNvPr id="27" name="文本框 26"/>
          <p:cNvSpPr txBox="1"/>
          <p:nvPr/>
        </p:nvSpPr>
        <p:spPr>
          <a:xfrm>
            <a:off x="6344920" y="8541385"/>
            <a:ext cx="1136650" cy="306705"/>
          </a:xfrm>
          <a:prstGeom prst="rect">
            <a:avLst/>
          </a:prstGeom>
          <a:noFill/>
        </p:spPr>
        <p:txBody>
          <a:bodyPr wrap="square" rtlCol="0">
            <a:spAutoFit/>
          </a:bodyPr>
          <a:p>
            <a:r>
              <a:rPr lang="zh-CN" altLang="en-US" sz="1400"/>
              <a:t>村域红线</a:t>
            </a:r>
            <a:endParaRPr lang="zh-CN" altLang="en-US" sz="1400"/>
          </a:p>
        </p:txBody>
      </p:sp>
      <p:sp>
        <p:nvSpPr>
          <p:cNvPr id="28" name="矩形 27"/>
          <p:cNvSpPr/>
          <p:nvPr/>
        </p:nvSpPr>
        <p:spPr>
          <a:xfrm>
            <a:off x="5621020" y="8869045"/>
            <a:ext cx="702310" cy="225425"/>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cxnSp>
        <p:nvCxnSpPr>
          <p:cNvPr id="29" name="直接连接符 28"/>
          <p:cNvCxnSpPr/>
          <p:nvPr/>
        </p:nvCxnSpPr>
        <p:spPr>
          <a:xfrm>
            <a:off x="5633720" y="8946515"/>
            <a:ext cx="689610" cy="5080"/>
          </a:xfrm>
          <a:prstGeom prst="line">
            <a:avLst/>
          </a:prstGeom>
          <a:ln w="15875">
            <a:solidFill>
              <a:srgbClr val="072D05"/>
            </a:solidFill>
            <a:prstDash val="solid"/>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a:off x="5627370" y="9034780"/>
            <a:ext cx="689610" cy="5080"/>
          </a:xfrm>
          <a:prstGeom prst="line">
            <a:avLst/>
          </a:prstGeom>
          <a:ln w="15875">
            <a:solidFill>
              <a:srgbClr val="072D05"/>
            </a:solidFill>
            <a:prstDash val="solid"/>
          </a:ln>
        </p:spPr>
        <p:style>
          <a:lnRef idx="1">
            <a:schemeClr val="accent1"/>
          </a:lnRef>
          <a:fillRef idx="0">
            <a:schemeClr val="accent1"/>
          </a:fillRef>
          <a:effectRef idx="0">
            <a:schemeClr val="accent1"/>
          </a:effectRef>
          <a:fontRef idx="minor">
            <a:schemeClr val="tx1"/>
          </a:fontRef>
        </p:style>
      </p:cxnSp>
      <p:sp>
        <p:nvSpPr>
          <p:cNvPr id="31" name="文本框 30"/>
          <p:cNvSpPr txBox="1"/>
          <p:nvPr/>
        </p:nvSpPr>
        <p:spPr>
          <a:xfrm>
            <a:off x="6355080" y="8829675"/>
            <a:ext cx="1136650" cy="306705"/>
          </a:xfrm>
          <a:prstGeom prst="rect">
            <a:avLst/>
          </a:prstGeom>
          <a:noFill/>
        </p:spPr>
        <p:txBody>
          <a:bodyPr wrap="square" rtlCol="0">
            <a:spAutoFit/>
          </a:bodyPr>
          <a:p>
            <a:r>
              <a:rPr lang="zh-CN" altLang="en-US" sz="1400"/>
              <a:t>现状道路</a:t>
            </a:r>
            <a:endParaRPr lang="zh-CN" altLang="en-US" sz="1400"/>
          </a:p>
        </p:txBody>
      </p:sp>
      <p:sp>
        <p:nvSpPr>
          <p:cNvPr id="16" name="矩形 15"/>
          <p:cNvSpPr/>
          <p:nvPr/>
        </p:nvSpPr>
        <p:spPr>
          <a:xfrm>
            <a:off x="5614670" y="9188450"/>
            <a:ext cx="702310" cy="225425"/>
          </a:xfrm>
          <a:prstGeom prst="rect">
            <a:avLst/>
          </a:prstGeom>
          <a:solidFill>
            <a:srgbClr val="F07136"/>
          </a:solidFill>
          <a:extLst>
            <a:ext uri="{909E8E84-426E-40DD-AFC4-6F175D3DCCD1}">
              <a14:hiddenFill xmlns:a14="http://schemas.microsoft.com/office/drawing/2010/main">
                <a:solidFill>
                  <a:srgbClr val="FFD37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7" name="矩形 16"/>
          <p:cNvSpPr/>
          <p:nvPr/>
        </p:nvSpPr>
        <p:spPr>
          <a:xfrm>
            <a:off x="5605780" y="9508490"/>
            <a:ext cx="702310" cy="225425"/>
          </a:xfrm>
          <a:prstGeom prst="rect">
            <a:avLst/>
          </a:prstGeom>
          <a:solidFill>
            <a:srgbClr val="AAF328"/>
          </a:solidFill>
          <a:extLst>
            <a:ext uri="{909E8E84-426E-40DD-AFC4-6F175D3DCCD1}">
              <a14:hiddenFill xmlns:a14="http://schemas.microsoft.com/office/drawing/2010/main">
                <a:solidFill>
                  <a:srgbClr val="FFD37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8" name="文本框 17"/>
          <p:cNvSpPr txBox="1"/>
          <p:nvPr/>
        </p:nvSpPr>
        <p:spPr>
          <a:xfrm>
            <a:off x="6362700" y="9136380"/>
            <a:ext cx="1136650" cy="306705"/>
          </a:xfrm>
          <a:prstGeom prst="rect">
            <a:avLst/>
          </a:prstGeom>
          <a:noFill/>
        </p:spPr>
        <p:txBody>
          <a:bodyPr wrap="square" rtlCol="0">
            <a:spAutoFit/>
          </a:bodyPr>
          <a:p>
            <a:r>
              <a:rPr lang="zh-CN" altLang="en-US" sz="1400"/>
              <a:t>规划宅基地</a:t>
            </a:r>
            <a:endParaRPr lang="zh-CN" altLang="en-US" sz="1400"/>
          </a:p>
        </p:txBody>
      </p:sp>
      <p:sp>
        <p:nvSpPr>
          <p:cNvPr id="19" name="文本框 18"/>
          <p:cNvSpPr txBox="1"/>
          <p:nvPr/>
        </p:nvSpPr>
        <p:spPr>
          <a:xfrm>
            <a:off x="6339840" y="9452610"/>
            <a:ext cx="1136650" cy="306705"/>
          </a:xfrm>
          <a:prstGeom prst="rect">
            <a:avLst/>
          </a:prstGeom>
          <a:noFill/>
        </p:spPr>
        <p:txBody>
          <a:bodyPr wrap="square" rtlCol="0">
            <a:spAutoFit/>
          </a:bodyPr>
          <a:p>
            <a:r>
              <a:rPr lang="zh-CN" altLang="en-US" sz="1400"/>
              <a:t>管控区域</a:t>
            </a:r>
            <a:endParaRPr lang="zh-CN" altLang="en-US" sz="1400"/>
          </a:p>
        </p:txBody>
      </p:sp>
      <p:sp>
        <p:nvSpPr>
          <p:cNvPr id="20" name="矩形 19"/>
          <p:cNvSpPr/>
          <p:nvPr/>
        </p:nvSpPr>
        <p:spPr>
          <a:xfrm>
            <a:off x="5555615" y="7882890"/>
            <a:ext cx="2270760" cy="2306955"/>
          </a:xfrm>
          <a:prstGeom prst="rect">
            <a:avLst/>
          </a:prstGeom>
          <a:noFill/>
          <a:ln>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 name="矩形 6"/>
          <p:cNvSpPr/>
          <p:nvPr/>
        </p:nvSpPr>
        <p:spPr>
          <a:xfrm>
            <a:off x="5614670" y="9806305"/>
            <a:ext cx="702310" cy="225425"/>
          </a:xfrm>
          <a:prstGeom prst="rect">
            <a:avLst/>
          </a:prstGeom>
          <a:solidFill>
            <a:srgbClr val="F6F7C4"/>
          </a:solidFill>
          <a:extLst>
            <a:ext uri="{909E8E84-426E-40DD-AFC4-6F175D3DCCD1}">
              <a14:hiddenFill xmlns:a14="http://schemas.microsoft.com/office/drawing/2010/main">
                <a:solidFill>
                  <a:srgbClr val="FFD37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3" name="文本框 12"/>
          <p:cNvSpPr txBox="1"/>
          <p:nvPr/>
        </p:nvSpPr>
        <p:spPr>
          <a:xfrm>
            <a:off x="6348730" y="9750425"/>
            <a:ext cx="1136650" cy="306705"/>
          </a:xfrm>
          <a:prstGeom prst="rect">
            <a:avLst/>
          </a:prstGeom>
          <a:noFill/>
        </p:spPr>
        <p:txBody>
          <a:bodyPr wrap="square" rtlCol="0">
            <a:spAutoFit/>
          </a:bodyPr>
          <a:p>
            <a:r>
              <a:rPr lang="zh-CN" altLang="en-US" sz="1400"/>
              <a:t>弹性发展区</a:t>
            </a:r>
            <a:endParaRPr lang="zh-CN" altLang="en-US" sz="140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 name="文本占位符 1"/>
          <p:cNvSpPr txBox="1"/>
          <p:nvPr/>
        </p:nvSpPr>
        <p:spPr>
          <a:xfrm>
            <a:off x="12338685" y="167640"/>
            <a:ext cx="2047875" cy="34226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zh-CN" altLang="zh-CN" sz="1800" b="1" dirty="0">
                <a:solidFill>
                  <a:schemeClr val="accent6">
                    <a:lumMod val="75000"/>
                  </a:schemeClr>
                </a:solidFill>
                <a:latin typeface="微软雅黑" panose="020B0503020204020204" pitchFamily="34" charset="-122"/>
                <a:ea typeface="微软雅黑" panose="020B0503020204020204" pitchFamily="34" charset="-122"/>
                <a:cs typeface="华文黑体" pitchFamily="2" charset="-122"/>
                <a:sym typeface="+mn-ea"/>
              </a:rPr>
              <a:t>土地利用规划图</a:t>
            </a:r>
            <a:endParaRPr lang="zh-CN" altLang="zh-CN" sz="1800" b="1" dirty="0">
              <a:solidFill>
                <a:schemeClr val="accent6">
                  <a:lumMod val="75000"/>
                </a:schemeClr>
              </a:solidFill>
              <a:latin typeface="微软雅黑" panose="020B0503020204020204" pitchFamily="34" charset="-122"/>
              <a:ea typeface="微软雅黑" panose="020B0503020204020204" pitchFamily="34" charset="-122"/>
              <a:cs typeface="华文黑体" pitchFamily="2" charset="-122"/>
              <a:sym typeface="+mn-ea"/>
            </a:endParaRPr>
          </a:p>
        </p:txBody>
      </p:sp>
      <p:pic>
        <p:nvPicPr>
          <p:cNvPr id="6" name="图片 5" descr="息烽县土地利用总体规划图"/>
          <p:cNvPicPr>
            <a:picLocks noChangeAspect="1"/>
          </p:cNvPicPr>
          <p:nvPr/>
        </p:nvPicPr>
        <p:blipFill>
          <a:blip r:embed="rId1"/>
          <a:stretch>
            <a:fillRect/>
          </a:stretch>
        </p:blipFill>
        <p:spPr>
          <a:xfrm>
            <a:off x="9481820" y="5840730"/>
            <a:ext cx="5062220" cy="4295140"/>
          </a:xfrm>
          <a:prstGeom prst="rect">
            <a:avLst/>
          </a:prstGeom>
        </p:spPr>
      </p:pic>
      <p:pic>
        <p:nvPicPr>
          <p:cNvPr id="5" name="图片 4" descr="土规"/>
          <p:cNvPicPr>
            <a:picLocks noChangeAspect="1"/>
          </p:cNvPicPr>
          <p:nvPr/>
        </p:nvPicPr>
        <p:blipFill>
          <a:blip r:embed="rId2"/>
          <a:stretch>
            <a:fillRect/>
          </a:stretch>
        </p:blipFill>
        <p:spPr>
          <a:xfrm>
            <a:off x="3028950" y="696595"/>
            <a:ext cx="6437630" cy="9460865"/>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61" name="图片 60" descr="第一居民点"/>
          <p:cNvPicPr>
            <a:picLocks noChangeAspect="1"/>
          </p:cNvPicPr>
          <p:nvPr/>
        </p:nvPicPr>
        <p:blipFill>
          <a:blip r:embed="rId1"/>
          <a:srcRect l="13100" r="15473"/>
          <a:stretch>
            <a:fillRect/>
          </a:stretch>
        </p:blipFill>
        <p:spPr>
          <a:xfrm>
            <a:off x="685800" y="812800"/>
            <a:ext cx="9175115" cy="9072245"/>
          </a:xfrm>
          <a:prstGeom prst="rect">
            <a:avLst/>
          </a:prstGeom>
        </p:spPr>
      </p:pic>
      <p:pic>
        <p:nvPicPr>
          <p:cNvPr id="25" name="图片 24" descr="潮水村现状"/>
          <p:cNvPicPr>
            <a:picLocks noChangeAspect="1"/>
          </p:cNvPicPr>
          <p:nvPr/>
        </p:nvPicPr>
        <p:blipFill>
          <a:blip r:embed="rId2"/>
          <a:srcRect l="25828" t="2233" r="25597" b="1673"/>
          <a:stretch>
            <a:fillRect/>
          </a:stretch>
        </p:blipFill>
        <p:spPr>
          <a:xfrm>
            <a:off x="11321415" y="724535"/>
            <a:ext cx="1655445" cy="2313940"/>
          </a:xfrm>
          <a:prstGeom prst="rect">
            <a:avLst/>
          </a:prstGeom>
          <a:ln>
            <a:solidFill>
              <a:schemeClr val="tx2">
                <a:lumMod val="60000"/>
                <a:lumOff val="40000"/>
              </a:schemeClr>
            </a:solidFill>
          </a:ln>
        </p:spPr>
      </p:pic>
      <p:sp>
        <p:nvSpPr>
          <p:cNvPr id="14" name="椭圆 13"/>
          <p:cNvSpPr/>
          <p:nvPr/>
        </p:nvSpPr>
        <p:spPr>
          <a:xfrm>
            <a:off x="11879580" y="1871345"/>
            <a:ext cx="120650" cy="120650"/>
          </a:xfrm>
          <a:prstGeom prst="ellipse">
            <a:avLst/>
          </a:prstGeom>
          <a:solidFill>
            <a:srgbClr val="FF0000"/>
          </a:solidFill>
          <a:ln w="12700" cmpd="sng">
            <a:solidFill>
              <a:srgbClr val="FF0000"/>
            </a:solidFill>
            <a:prstDash val="dash"/>
          </a:ln>
        </p:spPr>
        <p:style>
          <a:lnRef idx="2">
            <a:schemeClr val="dk1">
              <a:shade val="50000"/>
            </a:schemeClr>
          </a:lnRef>
          <a:fillRef idx="1">
            <a:schemeClr val="dk1"/>
          </a:fillRef>
          <a:effectRef idx="0">
            <a:schemeClr val="dk1"/>
          </a:effectRef>
          <a:fontRef idx="minor">
            <a:schemeClr val="lt1"/>
          </a:fontRef>
        </p:style>
        <p:txBody>
          <a:bodyPr rtlCol="0" anchor="ctr"/>
          <a:p>
            <a:pPr algn="ctr"/>
            <a:endParaRPr lang="zh-CN" altLang="en-US"/>
          </a:p>
        </p:txBody>
      </p:sp>
      <p:sp>
        <p:nvSpPr>
          <p:cNvPr id="15" name="文本框 14"/>
          <p:cNvSpPr txBox="1"/>
          <p:nvPr/>
        </p:nvSpPr>
        <p:spPr>
          <a:xfrm>
            <a:off x="11533505" y="3112770"/>
            <a:ext cx="2103755" cy="306705"/>
          </a:xfrm>
          <a:prstGeom prst="rect">
            <a:avLst/>
          </a:prstGeom>
          <a:noFill/>
        </p:spPr>
        <p:txBody>
          <a:bodyPr wrap="square" rtlCol="0">
            <a:spAutoFit/>
          </a:bodyPr>
          <a:p>
            <a:r>
              <a:rPr lang="zh-CN" altLang="en-US" sz="1400" b="1"/>
              <a:t>居民点区位图</a:t>
            </a:r>
            <a:endParaRPr lang="zh-CN" altLang="en-US" sz="1400" b="1"/>
          </a:p>
        </p:txBody>
      </p:sp>
      <p:graphicFrame>
        <p:nvGraphicFramePr>
          <p:cNvPr id="17" name="表格 16"/>
          <p:cNvGraphicFramePr/>
          <p:nvPr>
            <p:custDataLst>
              <p:tags r:id="rId3"/>
            </p:custDataLst>
          </p:nvPr>
        </p:nvGraphicFramePr>
        <p:xfrm>
          <a:off x="10377170" y="5028565"/>
          <a:ext cx="4382770" cy="2404745"/>
        </p:xfrm>
        <a:graphic>
          <a:graphicData uri="http://schemas.openxmlformats.org/drawingml/2006/table">
            <a:tbl>
              <a:tblPr firstRow="1" bandRow="1">
                <a:tableStyleId>{5C22544A-7EE6-4342-B048-85BDC9FD1C3A}</a:tableStyleId>
              </a:tblPr>
              <a:tblGrid>
                <a:gridCol w="1704975"/>
                <a:gridCol w="2677795"/>
              </a:tblGrid>
              <a:tr h="436245">
                <a:tc>
                  <a:txBody>
                    <a:bodyPr/>
                    <a:p>
                      <a:pPr indent="0" algn="ctr">
                        <a:buNone/>
                      </a:pPr>
                      <a:r>
                        <a:rPr lang="zh-CN" sz="1100" b="0">
                          <a:solidFill>
                            <a:srgbClr val="000000"/>
                          </a:solidFill>
                          <a:latin typeface="Arial" panose="020B0604020202020204" pitchFamily="34" charset="0"/>
                          <a:ea typeface="宋体" panose="02010600030101010101" pitchFamily="2" charset="-122"/>
                        </a:rPr>
                        <a:t>第一居民点</a:t>
                      </a:r>
                      <a:endParaRPr lang="en-US" altLang="en-US" sz="11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zh-CN" sz="1100" b="0">
                          <a:solidFill>
                            <a:srgbClr val="000000"/>
                          </a:solidFill>
                          <a:latin typeface="Arial" panose="020B0604020202020204" pitchFamily="34" charset="0"/>
                          <a:ea typeface="宋体" panose="02010600030101010101" pitchFamily="2" charset="-122"/>
                          <a:sym typeface="+mn-ea"/>
                        </a:rPr>
                        <a:t>上街（</a:t>
                      </a:r>
                      <a:r>
                        <a:rPr lang="zh-CN" altLang="en-US" sz="1100" b="0">
                          <a:solidFill>
                            <a:srgbClr val="000000"/>
                          </a:solidFill>
                          <a:latin typeface="Arial" panose="020B0604020202020204" pitchFamily="34" charset="0"/>
                          <a:ea typeface="宋体" panose="02010600030101010101" pitchFamily="2" charset="-122"/>
                          <a:sym typeface="+mn-ea"/>
                        </a:rPr>
                        <a:t>街一、街二）组、下街（街三、街四）组、石盆组、小桥组</a:t>
                      </a:r>
                      <a:endParaRPr lang="en-US" altLang="en-US" sz="11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382905">
                <a:tc>
                  <a:txBody>
                    <a:bodyPr/>
                    <a:p>
                      <a:pPr indent="0" algn="ctr">
                        <a:buNone/>
                      </a:pPr>
                      <a:r>
                        <a:rPr lang="zh-CN" sz="1100" b="0">
                          <a:solidFill>
                            <a:srgbClr val="000000"/>
                          </a:solidFill>
                          <a:latin typeface="Arial" panose="020B0604020202020204" pitchFamily="34" charset="0"/>
                          <a:ea typeface="宋体" panose="02010600030101010101" pitchFamily="2" charset="-122"/>
                        </a:rPr>
                        <a:t>需要宅基地面积（平方米）</a:t>
                      </a:r>
                      <a:endParaRPr lang="en-US" altLang="en-US" sz="11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100" b="0">
                          <a:solidFill>
                            <a:srgbClr val="000000"/>
                          </a:solidFill>
                          <a:latin typeface="宋体" panose="02010600030101010101" pitchFamily="2" charset="-122"/>
                        </a:rPr>
                        <a:t>13200</a:t>
                      </a:r>
                      <a:endParaRPr lang="en-US" altLang="en-US" sz="11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299085">
                <a:tc>
                  <a:txBody>
                    <a:bodyPr/>
                    <a:p>
                      <a:pPr indent="0" algn="ctr">
                        <a:buNone/>
                      </a:pPr>
                      <a:r>
                        <a:rPr lang="zh-CN" sz="1100" b="0">
                          <a:solidFill>
                            <a:srgbClr val="000000"/>
                          </a:solidFill>
                          <a:latin typeface="Arial" panose="020B0604020202020204" pitchFamily="34" charset="0"/>
                          <a:ea typeface="宋体" panose="02010600030101010101" pitchFamily="2" charset="-122"/>
                        </a:rPr>
                        <a:t>需要新增户数（户）</a:t>
                      </a:r>
                      <a:endParaRPr lang="en-US" altLang="en-US" sz="11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100" b="0">
                          <a:solidFill>
                            <a:srgbClr val="000000"/>
                          </a:solidFill>
                          <a:latin typeface="宋体" panose="02010600030101010101" pitchFamily="2" charset="-122"/>
                        </a:rPr>
                        <a:t>66</a:t>
                      </a:r>
                      <a:endParaRPr lang="en-US" altLang="en-US" sz="11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435610">
                <a:tc>
                  <a:txBody>
                    <a:bodyPr/>
                    <a:p>
                      <a:pPr indent="0" algn="ctr">
                        <a:buNone/>
                      </a:pPr>
                      <a:r>
                        <a:rPr lang="zh-CN" sz="1100" b="0">
                          <a:solidFill>
                            <a:srgbClr val="000000"/>
                          </a:solidFill>
                          <a:latin typeface="Arial" panose="020B0604020202020204" pitchFamily="34" charset="0"/>
                          <a:ea typeface="宋体" panose="02010600030101010101" pitchFamily="2" charset="-122"/>
                        </a:rPr>
                        <a:t>实际布置宅基地个数（个）</a:t>
                      </a:r>
                      <a:endParaRPr lang="en-US" altLang="en-US" sz="11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100" b="0">
                          <a:solidFill>
                            <a:srgbClr val="000000"/>
                          </a:solidFill>
                          <a:latin typeface="宋体" panose="02010600030101010101" pitchFamily="2" charset="-122"/>
                        </a:rPr>
                        <a:t>84</a:t>
                      </a:r>
                      <a:endParaRPr lang="en-US" altLang="en-US" sz="11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250190">
                <a:tc>
                  <a:txBody>
                    <a:bodyPr/>
                    <a:p>
                      <a:pPr indent="0" algn="ctr">
                        <a:buNone/>
                      </a:pPr>
                      <a:r>
                        <a:rPr lang="zh-CN" sz="1100" b="0">
                          <a:solidFill>
                            <a:srgbClr val="000000"/>
                          </a:solidFill>
                          <a:latin typeface="Arial" panose="020B0604020202020204" pitchFamily="34" charset="0"/>
                          <a:ea typeface="宋体" panose="02010600030101010101" pitchFamily="2" charset="-122"/>
                        </a:rPr>
                        <a:t>消防设施</a:t>
                      </a:r>
                      <a:endParaRPr lang="en-US" altLang="en-US" sz="11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100" b="0">
                          <a:solidFill>
                            <a:srgbClr val="000000"/>
                          </a:solidFill>
                          <a:latin typeface="宋体" panose="02010600030101010101" pitchFamily="2" charset="-122"/>
                        </a:rPr>
                        <a:t>3</a:t>
                      </a:r>
                      <a:endParaRPr lang="en-US" altLang="en-US" sz="11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350520">
                <a:tc>
                  <a:txBody>
                    <a:bodyPr/>
                    <a:p>
                      <a:pPr indent="0" algn="ctr">
                        <a:buNone/>
                      </a:pPr>
                      <a:r>
                        <a:rPr lang="zh-CN" sz="1100" b="0">
                          <a:solidFill>
                            <a:srgbClr val="000000"/>
                          </a:solidFill>
                          <a:latin typeface="Arial" panose="020B0604020202020204" pitchFamily="34" charset="0"/>
                          <a:ea typeface="宋体" panose="02010600030101010101" pitchFamily="2" charset="-122"/>
                        </a:rPr>
                        <a:t>垃圾分类收集亭</a:t>
                      </a:r>
                      <a:endParaRPr lang="en-US" altLang="en-US" sz="11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100" b="0">
                          <a:solidFill>
                            <a:srgbClr val="000000"/>
                          </a:solidFill>
                          <a:latin typeface="宋体" panose="02010600030101010101" pitchFamily="2" charset="-122"/>
                        </a:rPr>
                        <a:t>2</a:t>
                      </a:r>
                      <a:endParaRPr lang="en-US" altLang="en-US" sz="11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bl>
          </a:graphicData>
        </a:graphic>
      </p:graphicFrame>
      <p:sp>
        <p:nvSpPr>
          <p:cNvPr id="18" name="文本占位符 1"/>
          <p:cNvSpPr txBox="1"/>
          <p:nvPr/>
        </p:nvSpPr>
        <p:spPr>
          <a:xfrm>
            <a:off x="8490585" y="271780"/>
            <a:ext cx="6630670" cy="23495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zh-CN" sz="1400" b="1">
                <a:solidFill>
                  <a:schemeClr val="accent6">
                    <a:lumMod val="75000"/>
                  </a:schemeClr>
                </a:solidFill>
                <a:latin typeface="微软雅黑" panose="020B0503020204020204" pitchFamily="34" charset="-122"/>
                <a:ea typeface="微软雅黑" panose="020B0503020204020204" pitchFamily="34" charset="-122"/>
                <a:sym typeface="+mn-ea"/>
              </a:rPr>
              <a:t>上街（</a:t>
            </a:r>
            <a:r>
              <a:rPr lang="zh-CN" altLang="en-US" sz="1400" b="1">
                <a:solidFill>
                  <a:schemeClr val="accent6">
                    <a:lumMod val="75000"/>
                  </a:schemeClr>
                </a:solidFill>
                <a:latin typeface="微软雅黑" panose="020B0503020204020204" pitchFamily="34" charset="-122"/>
                <a:ea typeface="微软雅黑" panose="020B0503020204020204" pitchFamily="34" charset="-122"/>
                <a:sym typeface="+mn-ea"/>
              </a:rPr>
              <a:t>街一、街二）组、下街（街三、街四）组、石盆组、小桥组宅基地布置图</a:t>
            </a:r>
            <a:endParaRPr lang="en-US" altLang="en-US" sz="1400" b="1">
              <a:solidFill>
                <a:schemeClr val="accent6">
                  <a:lumMod val="75000"/>
                </a:schemeClr>
              </a:solidFill>
              <a:latin typeface="微软雅黑" panose="020B0503020204020204" pitchFamily="34" charset="-122"/>
              <a:ea typeface="微软雅黑" panose="020B0503020204020204" pitchFamily="34" charset="-122"/>
            </a:endParaRPr>
          </a:p>
          <a:p>
            <a:pPr marL="0" indent="0">
              <a:buNone/>
            </a:pPr>
            <a:endParaRPr lang="zh-CN" altLang="zh-CN" sz="1400" b="1" dirty="0">
              <a:solidFill>
                <a:schemeClr val="accent6">
                  <a:lumMod val="75000"/>
                </a:schemeClr>
              </a:solidFill>
              <a:latin typeface="微软雅黑" panose="020B0503020204020204" pitchFamily="34" charset="-122"/>
              <a:ea typeface="微软雅黑" panose="020B0503020204020204" pitchFamily="34" charset="-122"/>
              <a:cs typeface="华文黑体" pitchFamily="2" charset="-122"/>
              <a:sym typeface="+mn-ea"/>
            </a:endParaRPr>
          </a:p>
        </p:txBody>
      </p:sp>
      <p:pic>
        <p:nvPicPr>
          <p:cNvPr id="2" name="图片 1" descr="规划垃圾收集点"/>
          <p:cNvPicPr>
            <a:picLocks noChangeAspect="1"/>
          </p:cNvPicPr>
          <p:nvPr/>
        </p:nvPicPr>
        <p:blipFill>
          <a:blip r:embed="rId4"/>
          <a:stretch>
            <a:fillRect/>
          </a:stretch>
        </p:blipFill>
        <p:spPr>
          <a:xfrm>
            <a:off x="2769235" y="4476115"/>
            <a:ext cx="718185" cy="574675"/>
          </a:xfrm>
          <a:prstGeom prst="rect">
            <a:avLst/>
          </a:prstGeom>
        </p:spPr>
      </p:pic>
      <p:pic>
        <p:nvPicPr>
          <p:cNvPr id="7" name="图片 6" descr="规划垃圾收集点"/>
          <p:cNvPicPr>
            <a:picLocks noChangeAspect="1"/>
          </p:cNvPicPr>
          <p:nvPr/>
        </p:nvPicPr>
        <p:blipFill>
          <a:blip r:embed="rId4"/>
          <a:stretch>
            <a:fillRect/>
          </a:stretch>
        </p:blipFill>
        <p:spPr>
          <a:xfrm>
            <a:off x="1788795" y="7874635"/>
            <a:ext cx="718185" cy="574675"/>
          </a:xfrm>
          <a:prstGeom prst="rect">
            <a:avLst/>
          </a:prstGeom>
        </p:spPr>
      </p:pic>
      <p:pic>
        <p:nvPicPr>
          <p:cNvPr id="10" name="图片 9" descr="规划消防设施"/>
          <p:cNvPicPr>
            <a:picLocks noChangeAspect="1"/>
          </p:cNvPicPr>
          <p:nvPr/>
        </p:nvPicPr>
        <p:blipFill>
          <a:blip r:embed="rId5"/>
          <a:stretch>
            <a:fillRect/>
          </a:stretch>
        </p:blipFill>
        <p:spPr>
          <a:xfrm>
            <a:off x="2741930" y="7533005"/>
            <a:ext cx="745490" cy="596265"/>
          </a:xfrm>
          <a:prstGeom prst="rect">
            <a:avLst/>
          </a:prstGeom>
        </p:spPr>
      </p:pic>
      <p:pic>
        <p:nvPicPr>
          <p:cNvPr id="13" name="图片 12" descr="规划消防设施"/>
          <p:cNvPicPr>
            <a:picLocks noChangeAspect="1"/>
          </p:cNvPicPr>
          <p:nvPr/>
        </p:nvPicPr>
        <p:blipFill>
          <a:blip r:embed="rId5"/>
          <a:stretch>
            <a:fillRect/>
          </a:stretch>
        </p:blipFill>
        <p:spPr>
          <a:xfrm>
            <a:off x="3735070" y="5050790"/>
            <a:ext cx="745490" cy="596265"/>
          </a:xfrm>
          <a:prstGeom prst="rect">
            <a:avLst/>
          </a:prstGeom>
        </p:spPr>
      </p:pic>
      <p:pic>
        <p:nvPicPr>
          <p:cNvPr id="16" name="图片 15" descr="规划消防设施"/>
          <p:cNvPicPr>
            <a:picLocks noChangeAspect="1"/>
          </p:cNvPicPr>
          <p:nvPr/>
        </p:nvPicPr>
        <p:blipFill>
          <a:blip r:embed="rId5"/>
          <a:stretch>
            <a:fillRect/>
          </a:stretch>
        </p:blipFill>
        <p:spPr>
          <a:xfrm>
            <a:off x="6217285" y="3500120"/>
            <a:ext cx="745490" cy="596265"/>
          </a:xfrm>
          <a:prstGeom prst="rect">
            <a:avLst/>
          </a:prstGeom>
        </p:spPr>
      </p:pic>
      <p:pic>
        <p:nvPicPr>
          <p:cNvPr id="26" name="图片 25" descr="规划污水处理厂"/>
          <p:cNvPicPr>
            <a:picLocks noChangeAspect="1"/>
          </p:cNvPicPr>
          <p:nvPr/>
        </p:nvPicPr>
        <p:blipFill>
          <a:blip r:embed="rId6"/>
          <a:stretch>
            <a:fillRect/>
          </a:stretch>
        </p:blipFill>
        <p:spPr>
          <a:xfrm>
            <a:off x="1713865" y="6259830"/>
            <a:ext cx="793115" cy="634365"/>
          </a:xfrm>
          <a:prstGeom prst="rect">
            <a:avLst/>
          </a:prstGeom>
        </p:spPr>
      </p:pic>
      <p:sp>
        <p:nvSpPr>
          <p:cNvPr id="34" name="矩形 33"/>
          <p:cNvSpPr/>
          <p:nvPr/>
        </p:nvSpPr>
        <p:spPr>
          <a:xfrm>
            <a:off x="10523855" y="8486775"/>
            <a:ext cx="702310" cy="225425"/>
          </a:xfrm>
          <a:prstGeom prst="rect">
            <a:avLst/>
          </a:prstGeom>
          <a:solidFill>
            <a:srgbClr val="FFD37F"/>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5" name="矩形 34"/>
          <p:cNvSpPr/>
          <p:nvPr/>
        </p:nvSpPr>
        <p:spPr>
          <a:xfrm>
            <a:off x="10518775" y="8766810"/>
            <a:ext cx="702310" cy="225425"/>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cxnSp>
        <p:nvCxnSpPr>
          <p:cNvPr id="36" name="直接连接符 35"/>
          <p:cNvCxnSpPr>
            <a:endCxn id="35" idx="3"/>
          </p:cNvCxnSpPr>
          <p:nvPr/>
        </p:nvCxnSpPr>
        <p:spPr>
          <a:xfrm>
            <a:off x="10531475" y="8874760"/>
            <a:ext cx="689610" cy="5080"/>
          </a:xfrm>
          <a:prstGeom prst="line">
            <a:avLst/>
          </a:prstGeom>
          <a:ln w="28575">
            <a:solidFill>
              <a:srgbClr val="FF0000"/>
            </a:solidFill>
            <a:prstDash val="dashDot"/>
          </a:ln>
        </p:spPr>
        <p:style>
          <a:lnRef idx="1">
            <a:schemeClr val="accent1"/>
          </a:lnRef>
          <a:fillRef idx="0">
            <a:schemeClr val="accent1"/>
          </a:fillRef>
          <a:effectRef idx="0">
            <a:schemeClr val="accent1"/>
          </a:effectRef>
          <a:fontRef idx="minor">
            <a:schemeClr val="tx1"/>
          </a:fontRef>
        </p:style>
      </p:cxnSp>
      <p:sp>
        <p:nvSpPr>
          <p:cNvPr id="37" name="文本框 36"/>
          <p:cNvSpPr txBox="1"/>
          <p:nvPr/>
        </p:nvSpPr>
        <p:spPr>
          <a:xfrm>
            <a:off x="10531475" y="7468235"/>
            <a:ext cx="742950" cy="368300"/>
          </a:xfrm>
          <a:prstGeom prst="rect">
            <a:avLst/>
          </a:prstGeom>
          <a:noFill/>
        </p:spPr>
        <p:txBody>
          <a:bodyPr wrap="square" rtlCol="0">
            <a:spAutoFit/>
          </a:bodyPr>
          <a:p>
            <a:r>
              <a:rPr lang="zh-CN" altLang="en-US"/>
              <a:t>图例：</a:t>
            </a:r>
            <a:endParaRPr lang="zh-CN" altLang="en-US"/>
          </a:p>
        </p:txBody>
      </p:sp>
      <p:sp>
        <p:nvSpPr>
          <p:cNvPr id="38" name="文本框 37"/>
          <p:cNvSpPr txBox="1"/>
          <p:nvPr/>
        </p:nvSpPr>
        <p:spPr>
          <a:xfrm>
            <a:off x="11237595" y="8435975"/>
            <a:ext cx="1136650" cy="306705"/>
          </a:xfrm>
          <a:prstGeom prst="rect">
            <a:avLst/>
          </a:prstGeom>
          <a:noFill/>
        </p:spPr>
        <p:txBody>
          <a:bodyPr wrap="square" rtlCol="0">
            <a:spAutoFit/>
          </a:bodyPr>
          <a:p>
            <a:r>
              <a:rPr lang="zh-CN" altLang="en-US" sz="1400"/>
              <a:t>现状宅基地</a:t>
            </a:r>
            <a:endParaRPr lang="zh-CN" altLang="en-US" sz="1400"/>
          </a:p>
        </p:txBody>
      </p:sp>
      <p:sp>
        <p:nvSpPr>
          <p:cNvPr id="39" name="文本框 38"/>
          <p:cNvSpPr txBox="1"/>
          <p:nvPr/>
        </p:nvSpPr>
        <p:spPr>
          <a:xfrm>
            <a:off x="11235055" y="8731250"/>
            <a:ext cx="1136650" cy="306705"/>
          </a:xfrm>
          <a:prstGeom prst="rect">
            <a:avLst/>
          </a:prstGeom>
          <a:noFill/>
        </p:spPr>
        <p:txBody>
          <a:bodyPr wrap="square" rtlCol="0">
            <a:spAutoFit/>
          </a:bodyPr>
          <a:p>
            <a:r>
              <a:rPr lang="zh-CN" altLang="en-US" sz="1400"/>
              <a:t>宅基地红线</a:t>
            </a:r>
            <a:endParaRPr lang="zh-CN" altLang="en-US" sz="1400"/>
          </a:p>
        </p:txBody>
      </p:sp>
      <p:sp>
        <p:nvSpPr>
          <p:cNvPr id="40" name="矩形 39"/>
          <p:cNvSpPr/>
          <p:nvPr/>
        </p:nvSpPr>
        <p:spPr>
          <a:xfrm>
            <a:off x="10511155" y="9058910"/>
            <a:ext cx="702310" cy="225425"/>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cxnSp>
        <p:nvCxnSpPr>
          <p:cNvPr id="41" name="直接连接符 40"/>
          <p:cNvCxnSpPr/>
          <p:nvPr/>
        </p:nvCxnSpPr>
        <p:spPr>
          <a:xfrm>
            <a:off x="10511155" y="9136380"/>
            <a:ext cx="689610" cy="5080"/>
          </a:xfrm>
          <a:prstGeom prst="line">
            <a:avLst/>
          </a:prstGeom>
          <a:ln w="15875">
            <a:solidFill>
              <a:srgbClr val="072D05"/>
            </a:solidFill>
            <a:prstDash val="solid"/>
          </a:ln>
        </p:spPr>
        <p:style>
          <a:lnRef idx="1">
            <a:schemeClr val="accent1"/>
          </a:lnRef>
          <a:fillRef idx="0">
            <a:schemeClr val="accent1"/>
          </a:fillRef>
          <a:effectRef idx="0">
            <a:schemeClr val="accent1"/>
          </a:effectRef>
          <a:fontRef idx="minor">
            <a:schemeClr val="tx1"/>
          </a:fontRef>
        </p:style>
      </p:cxnSp>
      <p:cxnSp>
        <p:nvCxnSpPr>
          <p:cNvPr id="42" name="直接连接符 41"/>
          <p:cNvCxnSpPr/>
          <p:nvPr/>
        </p:nvCxnSpPr>
        <p:spPr>
          <a:xfrm>
            <a:off x="10517505" y="9224645"/>
            <a:ext cx="689610" cy="5080"/>
          </a:xfrm>
          <a:prstGeom prst="line">
            <a:avLst/>
          </a:prstGeom>
          <a:ln w="15875">
            <a:solidFill>
              <a:srgbClr val="072D05"/>
            </a:solidFill>
            <a:prstDash val="solid"/>
          </a:ln>
        </p:spPr>
        <p:style>
          <a:lnRef idx="1">
            <a:schemeClr val="accent1"/>
          </a:lnRef>
          <a:fillRef idx="0">
            <a:schemeClr val="accent1"/>
          </a:fillRef>
          <a:effectRef idx="0">
            <a:schemeClr val="accent1"/>
          </a:effectRef>
          <a:fontRef idx="minor">
            <a:schemeClr val="tx1"/>
          </a:fontRef>
        </p:style>
      </p:cxnSp>
      <p:sp>
        <p:nvSpPr>
          <p:cNvPr id="43" name="文本框 42"/>
          <p:cNvSpPr txBox="1"/>
          <p:nvPr/>
        </p:nvSpPr>
        <p:spPr>
          <a:xfrm>
            <a:off x="11245215" y="9019540"/>
            <a:ext cx="1136650" cy="306705"/>
          </a:xfrm>
          <a:prstGeom prst="rect">
            <a:avLst/>
          </a:prstGeom>
          <a:noFill/>
        </p:spPr>
        <p:txBody>
          <a:bodyPr wrap="square" rtlCol="0">
            <a:spAutoFit/>
          </a:bodyPr>
          <a:p>
            <a:r>
              <a:rPr lang="zh-CN" altLang="en-US" sz="1400"/>
              <a:t>规划道路</a:t>
            </a:r>
            <a:endParaRPr lang="zh-CN" altLang="en-US" sz="1400"/>
          </a:p>
        </p:txBody>
      </p:sp>
      <p:sp>
        <p:nvSpPr>
          <p:cNvPr id="44" name="矩形 43"/>
          <p:cNvSpPr/>
          <p:nvPr/>
        </p:nvSpPr>
        <p:spPr>
          <a:xfrm>
            <a:off x="10504805" y="9378315"/>
            <a:ext cx="702310" cy="225425"/>
          </a:xfrm>
          <a:prstGeom prst="rect">
            <a:avLst/>
          </a:prstGeom>
          <a:solidFill>
            <a:srgbClr val="01C5FF"/>
          </a:solidFill>
          <a:extLst>
            <a:ext uri="{909E8E84-426E-40DD-AFC4-6F175D3DCCD1}">
              <a14:hiddenFill xmlns:a14="http://schemas.microsoft.com/office/drawing/2010/main">
                <a:solidFill>
                  <a:srgbClr val="FFD37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5" name="矩形 44"/>
          <p:cNvSpPr/>
          <p:nvPr/>
        </p:nvSpPr>
        <p:spPr>
          <a:xfrm>
            <a:off x="10495915" y="9698355"/>
            <a:ext cx="702310" cy="225425"/>
          </a:xfrm>
          <a:prstGeom prst="rect">
            <a:avLst/>
          </a:prstGeom>
          <a:solidFill>
            <a:srgbClr val="AAF328"/>
          </a:solidFill>
          <a:extLst>
            <a:ext uri="{909E8E84-426E-40DD-AFC4-6F175D3DCCD1}">
              <a14:hiddenFill xmlns:a14="http://schemas.microsoft.com/office/drawing/2010/main">
                <a:solidFill>
                  <a:srgbClr val="FFD37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6" name="文本框 45"/>
          <p:cNvSpPr txBox="1"/>
          <p:nvPr/>
        </p:nvSpPr>
        <p:spPr>
          <a:xfrm>
            <a:off x="11252835" y="9326245"/>
            <a:ext cx="1136650" cy="306705"/>
          </a:xfrm>
          <a:prstGeom prst="rect">
            <a:avLst/>
          </a:prstGeom>
          <a:noFill/>
        </p:spPr>
        <p:txBody>
          <a:bodyPr wrap="square" rtlCol="0">
            <a:spAutoFit/>
          </a:bodyPr>
          <a:p>
            <a:r>
              <a:rPr lang="zh-CN" altLang="en-US" sz="1400"/>
              <a:t>现状建筑</a:t>
            </a:r>
            <a:endParaRPr lang="zh-CN" altLang="en-US" sz="1400"/>
          </a:p>
        </p:txBody>
      </p:sp>
      <p:sp>
        <p:nvSpPr>
          <p:cNvPr id="47" name="文本框 46"/>
          <p:cNvSpPr txBox="1"/>
          <p:nvPr/>
        </p:nvSpPr>
        <p:spPr>
          <a:xfrm>
            <a:off x="11229975" y="9642475"/>
            <a:ext cx="1136650" cy="306705"/>
          </a:xfrm>
          <a:prstGeom prst="rect">
            <a:avLst/>
          </a:prstGeom>
          <a:noFill/>
        </p:spPr>
        <p:txBody>
          <a:bodyPr wrap="square" rtlCol="0">
            <a:spAutoFit/>
          </a:bodyPr>
          <a:p>
            <a:r>
              <a:rPr lang="zh-CN" altLang="en-US" sz="1400"/>
              <a:t>管控区域</a:t>
            </a:r>
            <a:endParaRPr lang="zh-CN" altLang="en-US" sz="1400"/>
          </a:p>
        </p:txBody>
      </p:sp>
      <p:sp>
        <p:nvSpPr>
          <p:cNvPr id="48" name="矩形 47"/>
          <p:cNvSpPr/>
          <p:nvPr/>
        </p:nvSpPr>
        <p:spPr>
          <a:xfrm>
            <a:off x="10526395" y="8193405"/>
            <a:ext cx="702310" cy="225425"/>
          </a:xfrm>
          <a:prstGeom prst="rect">
            <a:avLst/>
          </a:prstGeom>
          <a:solidFill>
            <a:srgbClr val="0084AA"/>
          </a:solidFill>
          <a:extLst>
            <a:ext uri="{909E8E84-426E-40DD-AFC4-6F175D3DCCD1}">
              <a14:hiddenFill xmlns:a14="http://schemas.microsoft.com/office/drawing/2010/main">
                <a:solidFill>
                  <a:srgbClr val="FFD37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9" name="文本框 48"/>
          <p:cNvSpPr txBox="1"/>
          <p:nvPr/>
        </p:nvSpPr>
        <p:spPr>
          <a:xfrm>
            <a:off x="11240135" y="8142605"/>
            <a:ext cx="1136650" cy="306705"/>
          </a:xfrm>
          <a:prstGeom prst="rect">
            <a:avLst/>
          </a:prstGeom>
          <a:noFill/>
        </p:spPr>
        <p:txBody>
          <a:bodyPr wrap="square" rtlCol="0">
            <a:spAutoFit/>
          </a:bodyPr>
          <a:p>
            <a:r>
              <a:rPr lang="zh-CN" altLang="en-US" sz="1400"/>
              <a:t>近期建设</a:t>
            </a:r>
            <a:endParaRPr lang="zh-CN" altLang="en-US" sz="1400"/>
          </a:p>
        </p:txBody>
      </p:sp>
      <p:sp>
        <p:nvSpPr>
          <p:cNvPr id="50" name="矩形 49"/>
          <p:cNvSpPr/>
          <p:nvPr/>
        </p:nvSpPr>
        <p:spPr>
          <a:xfrm>
            <a:off x="10525125" y="7903845"/>
            <a:ext cx="702310" cy="225425"/>
          </a:xfrm>
          <a:prstGeom prst="rect">
            <a:avLst/>
          </a:prstGeom>
          <a:noFill/>
          <a:extLst>
            <a:ext uri="{909E8E84-426E-40DD-AFC4-6F175D3DCCD1}">
              <a14:hiddenFill xmlns:a14="http://schemas.microsoft.com/office/drawing/2010/main">
                <a:solidFill>
                  <a:srgbClr val="0084AA"/>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1" name="文本框 50"/>
          <p:cNvSpPr txBox="1"/>
          <p:nvPr/>
        </p:nvSpPr>
        <p:spPr>
          <a:xfrm>
            <a:off x="11238865" y="7853045"/>
            <a:ext cx="1136650" cy="306705"/>
          </a:xfrm>
          <a:prstGeom prst="rect">
            <a:avLst/>
          </a:prstGeom>
          <a:noFill/>
        </p:spPr>
        <p:txBody>
          <a:bodyPr wrap="square" rtlCol="0">
            <a:spAutoFit/>
          </a:bodyPr>
          <a:p>
            <a:r>
              <a:rPr lang="zh-CN" altLang="en-US" sz="1400"/>
              <a:t>污水管道</a:t>
            </a:r>
            <a:endParaRPr lang="zh-CN" altLang="en-US" sz="1400"/>
          </a:p>
        </p:txBody>
      </p:sp>
      <p:cxnSp>
        <p:nvCxnSpPr>
          <p:cNvPr id="52" name="直接连接符 51"/>
          <p:cNvCxnSpPr/>
          <p:nvPr/>
        </p:nvCxnSpPr>
        <p:spPr>
          <a:xfrm flipV="1">
            <a:off x="10516235" y="8014970"/>
            <a:ext cx="712470" cy="1905"/>
          </a:xfrm>
          <a:prstGeom prst="line">
            <a:avLst/>
          </a:prstGeom>
          <a:ln w="22225"/>
        </p:spPr>
        <p:style>
          <a:lnRef idx="1">
            <a:schemeClr val="accent1"/>
          </a:lnRef>
          <a:fillRef idx="0">
            <a:schemeClr val="accent1"/>
          </a:fillRef>
          <a:effectRef idx="0">
            <a:schemeClr val="accent1"/>
          </a:effectRef>
          <a:fontRef idx="minor">
            <a:schemeClr val="tx1"/>
          </a:fontRef>
        </p:style>
      </p:cxnSp>
      <p:sp>
        <p:nvSpPr>
          <p:cNvPr id="53" name="矩形 52"/>
          <p:cNvSpPr/>
          <p:nvPr/>
        </p:nvSpPr>
        <p:spPr>
          <a:xfrm>
            <a:off x="10373995" y="7468235"/>
            <a:ext cx="4385310" cy="2668270"/>
          </a:xfrm>
          <a:prstGeom prst="rect">
            <a:avLst/>
          </a:prstGeom>
          <a:noFill/>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4" name="矩形 53"/>
          <p:cNvSpPr/>
          <p:nvPr/>
        </p:nvSpPr>
        <p:spPr>
          <a:xfrm>
            <a:off x="12461240" y="8486775"/>
            <a:ext cx="702310" cy="225425"/>
          </a:xfrm>
          <a:prstGeom prst="rect">
            <a:avLst/>
          </a:prstGeom>
          <a:noFill/>
          <a:extLst>
            <a:ext uri="{909E8E84-426E-40DD-AFC4-6F175D3DCCD1}">
              <a14:hiddenFill xmlns:a14="http://schemas.microsoft.com/office/drawing/2010/main">
                <a:solidFill>
                  <a:srgbClr val="FFD37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5" name="矩形 54"/>
          <p:cNvSpPr/>
          <p:nvPr/>
        </p:nvSpPr>
        <p:spPr>
          <a:xfrm>
            <a:off x="12456160" y="8766810"/>
            <a:ext cx="702310" cy="225425"/>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7" name="文本框 56"/>
          <p:cNvSpPr txBox="1"/>
          <p:nvPr/>
        </p:nvSpPr>
        <p:spPr>
          <a:xfrm>
            <a:off x="13174980" y="8435975"/>
            <a:ext cx="1136650" cy="306705"/>
          </a:xfrm>
          <a:prstGeom prst="rect">
            <a:avLst/>
          </a:prstGeom>
          <a:noFill/>
        </p:spPr>
        <p:txBody>
          <a:bodyPr wrap="square" rtlCol="0">
            <a:spAutoFit/>
          </a:bodyPr>
          <a:p>
            <a:r>
              <a:rPr lang="zh-CN" altLang="en-US" sz="1400"/>
              <a:t>消防设施</a:t>
            </a:r>
            <a:endParaRPr lang="zh-CN" altLang="en-US" sz="1400"/>
          </a:p>
        </p:txBody>
      </p:sp>
      <p:sp>
        <p:nvSpPr>
          <p:cNvPr id="58" name="文本框 57"/>
          <p:cNvSpPr txBox="1"/>
          <p:nvPr/>
        </p:nvSpPr>
        <p:spPr>
          <a:xfrm>
            <a:off x="13172440" y="8731250"/>
            <a:ext cx="1482725" cy="306705"/>
          </a:xfrm>
          <a:prstGeom prst="rect">
            <a:avLst/>
          </a:prstGeom>
          <a:noFill/>
        </p:spPr>
        <p:txBody>
          <a:bodyPr wrap="square" rtlCol="0">
            <a:spAutoFit/>
          </a:bodyPr>
          <a:p>
            <a:r>
              <a:rPr lang="zh-CN" altLang="en-US" sz="1400"/>
              <a:t>污水处理设施</a:t>
            </a:r>
            <a:endParaRPr lang="zh-CN" altLang="en-US" sz="1400"/>
          </a:p>
        </p:txBody>
      </p:sp>
      <p:sp>
        <p:nvSpPr>
          <p:cNvPr id="67" name="矩形 66"/>
          <p:cNvSpPr/>
          <p:nvPr/>
        </p:nvSpPr>
        <p:spPr>
          <a:xfrm>
            <a:off x="12463780" y="8193405"/>
            <a:ext cx="702310" cy="225425"/>
          </a:xfrm>
          <a:prstGeom prst="rect">
            <a:avLst/>
          </a:prstGeom>
          <a:noFill/>
          <a:extLst>
            <a:ext uri="{909E8E84-426E-40DD-AFC4-6F175D3DCCD1}">
              <a14:hiddenFill xmlns:a14="http://schemas.microsoft.com/office/drawing/2010/main">
                <a:solidFill>
                  <a:srgbClr val="0084AA"/>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8" name="文本框 67"/>
          <p:cNvSpPr txBox="1"/>
          <p:nvPr/>
        </p:nvSpPr>
        <p:spPr>
          <a:xfrm>
            <a:off x="13177520" y="8142605"/>
            <a:ext cx="1685290" cy="306705"/>
          </a:xfrm>
          <a:prstGeom prst="rect">
            <a:avLst/>
          </a:prstGeom>
          <a:noFill/>
        </p:spPr>
        <p:txBody>
          <a:bodyPr wrap="square" rtlCol="0">
            <a:spAutoFit/>
          </a:bodyPr>
          <a:p>
            <a:r>
              <a:rPr lang="zh-CN" altLang="en-US" sz="1400"/>
              <a:t>分类式垃圾收集亭</a:t>
            </a:r>
            <a:endParaRPr lang="zh-CN" altLang="en-US" sz="1400"/>
          </a:p>
        </p:txBody>
      </p:sp>
      <p:sp>
        <p:nvSpPr>
          <p:cNvPr id="69" name="矩形 68"/>
          <p:cNvSpPr/>
          <p:nvPr/>
        </p:nvSpPr>
        <p:spPr>
          <a:xfrm>
            <a:off x="12462510" y="7903845"/>
            <a:ext cx="702310" cy="225425"/>
          </a:xfrm>
          <a:prstGeom prst="rect">
            <a:avLst/>
          </a:prstGeom>
          <a:noFill/>
          <a:extLst>
            <a:ext uri="{909E8E84-426E-40DD-AFC4-6F175D3DCCD1}">
              <a14:hiddenFill xmlns:a14="http://schemas.microsoft.com/office/drawing/2010/main">
                <a:solidFill>
                  <a:srgbClr val="0084AA"/>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0" name="文本框 69"/>
          <p:cNvSpPr txBox="1"/>
          <p:nvPr/>
        </p:nvSpPr>
        <p:spPr>
          <a:xfrm>
            <a:off x="13176250" y="7853045"/>
            <a:ext cx="1478915" cy="306705"/>
          </a:xfrm>
          <a:prstGeom prst="rect">
            <a:avLst/>
          </a:prstGeom>
          <a:noFill/>
        </p:spPr>
        <p:txBody>
          <a:bodyPr wrap="square" rtlCol="0">
            <a:spAutoFit/>
          </a:bodyPr>
          <a:p>
            <a:r>
              <a:rPr lang="zh-CN" altLang="en-US" sz="1400"/>
              <a:t>现状宅基地范围</a:t>
            </a:r>
            <a:endParaRPr lang="zh-CN" altLang="en-US" sz="1400"/>
          </a:p>
        </p:txBody>
      </p:sp>
      <p:cxnSp>
        <p:nvCxnSpPr>
          <p:cNvPr id="71" name="直接连接符 70"/>
          <p:cNvCxnSpPr/>
          <p:nvPr/>
        </p:nvCxnSpPr>
        <p:spPr>
          <a:xfrm flipV="1">
            <a:off x="12453620" y="8014970"/>
            <a:ext cx="712470" cy="1905"/>
          </a:xfrm>
          <a:prstGeom prst="line">
            <a:avLst/>
          </a:prstGeom>
          <a:ln w="22225">
            <a:solidFill>
              <a:srgbClr val="F25F47"/>
            </a:solidFill>
          </a:ln>
        </p:spPr>
        <p:style>
          <a:lnRef idx="1">
            <a:schemeClr val="accent1"/>
          </a:lnRef>
          <a:fillRef idx="0">
            <a:schemeClr val="accent1"/>
          </a:fillRef>
          <a:effectRef idx="0">
            <a:schemeClr val="accent1"/>
          </a:effectRef>
          <a:fontRef idx="minor">
            <a:schemeClr val="tx1"/>
          </a:fontRef>
        </p:style>
      </p:cxnSp>
      <p:pic>
        <p:nvPicPr>
          <p:cNvPr id="72" name="图片 71" descr="规划垃圾收集点"/>
          <p:cNvPicPr>
            <a:picLocks noChangeAspect="1"/>
          </p:cNvPicPr>
          <p:nvPr/>
        </p:nvPicPr>
        <p:blipFill>
          <a:blip r:embed="rId4"/>
          <a:stretch>
            <a:fillRect/>
          </a:stretch>
        </p:blipFill>
        <p:spPr>
          <a:xfrm>
            <a:off x="12472035" y="8014970"/>
            <a:ext cx="718185" cy="574675"/>
          </a:xfrm>
          <a:prstGeom prst="rect">
            <a:avLst/>
          </a:prstGeom>
        </p:spPr>
      </p:pic>
      <p:pic>
        <p:nvPicPr>
          <p:cNvPr id="73" name="图片 72" descr="规划消防设施"/>
          <p:cNvPicPr>
            <a:picLocks noChangeAspect="1"/>
          </p:cNvPicPr>
          <p:nvPr/>
        </p:nvPicPr>
        <p:blipFill>
          <a:blip r:embed="rId5"/>
          <a:stretch>
            <a:fillRect/>
          </a:stretch>
        </p:blipFill>
        <p:spPr>
          <a:xfrm>
            <a:off x="12472035" y="8292465"/>
            <a:ext cx="745490" cy="596265"/>
          </a:xfrm>
          <a:prstGeom prst="rect">
            <a:avLst/>
          </a:prstGeom>
        </p:spPr>
      </p:pic>
      <p:pic>
        <p:nvPicPr>
          <p:cNvPr id="74" name="图片 73" descr="规划污水处理厂"/>
          <p:cNvPicPr>
            <a:picLocks noChangeAspect="1"/>
          </p:cNvPicPr>
          <p:nvPr/>
        </p:nvPicPr>
        <p:blipFill>
          <a:blip r:embed="rId6"/>
          <a:stretch>
            <a:fillRect/>
          </a:stretch>
        </p:blipFill>
        <p:spPr>
          <a:xfrm>
            <a:off x="12463780" y="8567420"/>
            <a:ext cx="793115" cy="634365"/>
          </a:xfrm>
          <a:prstGeom prst="rect">
            <a:avLst/>
          </a:prstGeom>
        </p:spPr>
      </p:pic>
      <p:sp>
        <p:nvSpPr>
          <p:cNvPr id="87" name="矩形 86"/>
          <p:cNvSpPr/>
          <p:nvPr/>
        </p:nvSpPr>
        <p:spPr>
          <a:xfrm>
            <a:off x="12461240" y="9100820"/>
            <a:ext cx="690245" cy="225425"/>
          </a:xfrm>
          <a:prstGeom prst="rect">
            <a:avLst/>
          </a:prstGeom>
          <a:solidFill>
            <a:srgbClr val="36987B"/>
          </a:solidFill>
          <a:extLst>
            <a:ext uri="{909E8E84-426E-40DD-AFC4-6F175D3DCCD1}">
              <a14:hiddenFill xmlns:a14="http://schemas.microsoft.com/office/drawing/2010/main">
                <a:solidFill>
                  <a:srgbClr val="FFD37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8" name="文本框 87"/>
          <p:cNvSpPr txBox="1"/>
          <p:nvPr/>
        </p:nvSpPr>
        <p:spPr>
          <a:xfrm>
            <a:off x="13190855" y="9047480"/>
            <a:ext cx="1456690" cy="306705"/>
          </a:xfrm>
          <a:prstGeom prst="rect">
            <a:avLst/>
          </a:prstGeom>
          <a:noFill/>
        </p:spPr>
        <p:txBody>
          <a:bodyPr wrap="square" rtlCol="0">
            <a:spAutoFit/>
          </a:bodyPr>
          <a:p>
            <a:r>
              <a:rPr lang="zh-CN" altLang="en-US" sz="1400"/>
              <a:t>远期建设</a:t>
            </a:r>
            <a:endParaRPr lang="zh-CN" altLang="en-US" sz="1400"/>
          </a:p>
        </p:txBody>
      </p:sp>
      <p:sp>
        <p:nvSpPr>
          <p:cNvPr id="3" name="矩形 2"/>
          <p:cNvSpPr/>
          <p:nvPr/>
        </p:nvSpPr>
        <p:spPr>
          <a:xfrm>
            <a:off x="12447905" y="9431655"/>
            <a:ext cx="690245" cy="225425"/>
          </a:xfrm>
          <a:prstGeom prst="rect">
            <a:avLst/>
          </a:prstGeom>
          <a:solidFill>
            <a:srgbClr val="F7F9C7"/>
          </a:solidFill>
          <a:extLst>
            <a:ext uri="{909E8E84-426E-40DD-AFC4-6F175D3DCCD1}">
              <a14:hiddenFill xmlns:a14="http://schemas.microsoft.com/office/drawing/2010/main">
                <a:solidFill>
                  <a:srgbClr val="FFD37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 name="文本框 3"/>
          <p:cNvSpPr txBox="1"/>
          <p:nvPr/>
        </p:nvSpPr>
        <p:spPr>
          <a:xfrm>
            <a:off x="13177520" y="9378315"/>
            <a:ext cx="1456690" cy="306705"/>
          </a:xfrm>
          <a:prstGeom prst="rect">
            <a:avLst/>
          </a:prstGeom>
          <a:noFill/>
        </p:spPr>
        <p:txBody>
          <a:bodyPr wrap="square" rtlCol="0">
            <a:spAutoFit/>
          </a:bodyPr>
          <a:p>
            <a:r>
              <a:rPr lang="zh-CN" altLang="zh-CN" sz="1400"/>
              <a:t>弹性发展区</a:t>
            </a:r>
            <a:endParaRPr lang="zh-CN" altLang="zh-CN" sz="1400"/>
          </a:p>
        </p:txBody>
      </p:sp>
      <p:sp>
        <p:nvSpPr>
          <p:cNvPr id="62" name="任意多边形 61"/>
          <p:cNvSpPr/>
          <p:nvPr/>
        </p:nvSpPr>
        <p:spPr>
          <a:xfrm>
            <a:off x="1285240" y="6661150"/>
            <a:ext cx="1325880" cy="2278380"/>
          </a:xfrm>
          <a:custGeom>
            <a:avLst/>
            <a:gdLst>
              <a:gd name="connisteX0" fmla="*/ 0 w 1325880"/>
              <a:gd name="connsiteY0" fmla="*/ 2278380 h 2278380"/>
              <a:gd name="connisteX1" fmla="*/ 586740 w 1325880"/>
              <a:gd name="connsiteY1" fmla="*/ 1653540 h 2278380"/>
              <a:gd name="connisteX2" fmla="*/ 1013460 w 1325880"/>
              <a:gd name="connsiteY2" fmla="*/ 1127760 h 2278380"/>
              <a:gd name="connisteX3" fmla="*/ 1234440 w 1325880"/>
              <a:gd name="connsiteY3" fmla="*/ 861060 h 2278380"/>
              <a:gd name="connisteX4" fmla="*/ 1287780 w 1325880"/>
              <a:gd name="connsiteY4" fmla="*/ 541020 h 2278380"/>
              <a:gd name="connisteX5" fmla="*/ 1325880 w 1325880"/>
              <a:gd name="connsiteY5" fmla="*/ 160020 h 2278380"/>
              <a:gd name="connisteX6" fmla="*/ 838200 w 1325880"/>
              <a:gd name="connsiteY6" fmla="*/ 0 h 227838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Lst>
            <a:rect l="l" t="t" r="r" b="b"/>
            <a:pathLst>
              <a:path w="1325880" h="2278380">
                <a:moveTo>
                  <a:pt x="0" y="2278380"/>
                </a:moveTo>
                <a:lnTo>
                  <a:pt x="586740" y="1653540"/>
                </a:lnTo>
                <a:lnTo>
                  <a:pt x="1013460" y="1127760"/>
                </a:lnTo>
                <a:lnTo>
                  <a:pt x="1234440" y="861060"/>
                </a:lnTo>
                <a:lnTo>
                  <a:pt x="1287780" y="541020"/>
                </a:lnTo>
                <a:lnTo>
                  <a:pt x="1325880" y="160020"/>
                </a:lnTo>
                <a:lnTo>
                  <a:pt x="838200" y="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cxnSp>
        <p:nvCxnSpPr>
          <p:cNvPr id="63" name="直接箭头连接符 62"/>
          <p:cNvCxnSpPr>
            <a:endCxn id="62" idx="6"/>
          </p:cNvCxnSpPr>
          <p:nvPr/>
        </p:nvCxnSpPr>
        <p:spPr>
          <a:xfrm flipH="1" flipV="1">
            <a:off x="2123440" y="6661150"/>
            <a:ext cx="289560" cy="9144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64" name="任意多边形 63"/>
          <p:cNvSpPr/>
          <p:nvPr/>
        </p:nvSpPr>
        <p:spPr>
          <a:xfrm>
            <a:off x="2792095" y="6837680"/>
            <a:ext cx="495300" cy="863600"/>
          </a:xfrm>
          <a:custGeom>
            <a:avLst/>
            <a:gdLst>
              <a:gd name="connisteX0" fmla="*/ 0 w 495300"/>
              <a:gd name="connsiteY0" fmla="*/ 304800 h 863600"/>
              <a:gd name="connisteX1" fmla="*/ 228600 w 495300"/>
              <a:gd name="connsiteY1" fmla="*/ 336550 h 863600"/>
              <a:gd name="connisteX2" fmla="*/ 171450 w 495300"/>
              <a:gd name="connsiteY2" fmla="*/ 844550 h 863600"/>
              <a:gd name="connisteX3" fmla="*/ 387350 w 495300"/>
              <a:gd name="connsiteY3" fmla="*/ 863600 h 863600"/>
              <a:gd name="connisteX4" fmla="*/ 495300 w 495300"/>
              <a:gd name="connsiteY4" fmla="*/ 57150 h 863600"/>
              <a:gd name="connisteX5" fmla="*/ 63500 w 495300"/>
              <a:gd name="connsiteY5" fmla="*/ 0 h 863600"/>
              <a:gd name="connisteX6" fmla="*/ 31750 w 495300"/>
              <a:gd name="connsiteY6" fmla="*/ 298450 h 8636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Lst>
            <a:rect l="l" t="t" r="r" b="b"/>
            <a:pathLst>
              <a:path w="495300" h="863600">
                <a:moveTo>
                  <a:pt x="0" y="304800"/>
                </a:moveTo>
                <a:lnTo>
                  <a:pt x="228600" y="336550"/>
                </a:lnTo>
                <a:lnTo>
                  <a:pt x="171450" y="844550"/>
                </a:lnTo>
                <a:lnTo>
                  <a:pt x="387350" y="863600"/>
                </a:lnTo>
                <a:lnTo>
                  <a:pt x="495300" y="57150"/>
                </a:lnTo>
                <a:lnTo>
                  <a:pt x="63500" y="0"/>
                </a:lnTo>
                <a:lnTo>
                  <a:pt x="31750" y="298450"/>
                </a:lnTo>
              </a:path>
            </a:pathLst>
          </a:custGeom>
          <a:solidFill>
            <a:schemeClr val="accent6">
              <a:alpha val="45000"/>
            </a:schemeClr>
          </a:solidFill>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sym typeface="+mn-ea"/>
            </a:endParaRPr>
          </a:p>
        </p:txBody>
      </p:sp>
      <p:sp>
        <p:nvSpPr>
          <p:cNvPr id="65" name="任意多边形 64"/>
          <p:cNvSpPr/>
          <p:nvPr/>
        </p:nvSpPr>
        <p:spPr>
          <a:xfrm>
            <a:off x="3388995" y="6583680"/>
            <a:ext cx="336550" cy="838200"/>
          </a:xfrm>
          <a:custGeom>
            <a:avLst/>
            <a:gdLst>
              <a:gd name="connisteX0" fmla="*/ 0 w 336550"/>
              <a:gd name="connsiteY0" fmla="*/ 812800 h 838200"/>
              <a:gd name="connisteX1" fmla="*/ 209550 w 336550"/>
              <a:gd name="connsiteY1" fmla="*/ 838200 h 838200"/>
              <a:gd name="connisteX2" fmla="*/ 336550 w 336550"/>
              <a:gd name="connsiteY2" fmla="*/ 38100 h 838200"/>
              <a:gd name="connisteX3" fmla="*/ 120650 w 336550"/>
              <a:gd name="connsiteY3" fmla="*/ 0 h 838200"/>
              <a:gd name="connisteX4" fmla="*/ 0 w 336550"/>
              <a:gd name="connsiteY4" fmla="*/ 812800 h 838200"/>
            </a:gdLst>
            <a:ahLst/>
            <a:cxnLst>
              <a:cxn ang="0">
                <a:pos x="connisteX0" y="connsiteY0"/>
              </a:cxn>
              <a:cxn ang="0">
                <a:pos x="connisteX1" y="connsiteY1"/>
              </a:cxn>
              <a:cxn ang="0">
                <a:pos x="connisteX2" y="connsiteY2"/>
              </a:cxn>
              <a:cxn ang="0">
                <a:pos x="connisteX3" y="connsiteY3"/>
              </a:cxn>
              <a:cxn ang="0">
                <a:pos x="connisteX4" y="connsiteY4"/>
              </a:cxn>
            </a:cxnLst>
            <a:rect l="l" t="t" r="r" b="b"/>
            <a:pathLst>
              <a:path w="336550" h="838200">
                <a:moveTo>
                  <a:pt x="0" y="812800"/>
                </a:moveTo>
                <a:lnTo>
                  <a:pt x="209550" y="838200"/>
                </a:lnTo>
                <a:lnTo>
                  <a:pt x="336550" y="38100"/>
                </a:lnTo>
                <a:lnTo>
                  <a:pt x="120650" y="0"/>
                </a:lnTo>
                <a:lnTo>
                  <a:pt x="0" y="812800"/>
                </a:lnTo>
                <a:close/>
              </a:path>
            </a:pathLst>
          </a:custGeom>
          <a:solidFill>
            <a:schemeClr val="accent6">
              <a:alpha val="45000"/>
            </a:schemeClr>
          </a:solidFill>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sym typeface="+mn-ea"/>
            </a:endParaRPr>
          </a:p>
        </p:txBody>
      </p:sp>
      <p:sp>
        <p:nvSpPr>
          <p:cNvPr id="66" name="任意多边形 65"/>
          <p:cNvSpPr/>
          <p:nvPr/>
        </p:nvSpPr>
        <p:spPr>
          <a:xfrm>
            <a:off x="3096895" y="5116830"/>
            <a:ext cx="508000" cy="1301750"/>
          </a:xfrm>
          <a:custGeom>
            <a:avLst/>
            <a:gdLst>
              <a:gd name="connisteX0" fmla="*/ 203200 w 508000"/>
              <a:gd name="connsiteY0" fmla="*/ 1301750 h 1301750"/>
              <a:gd name="connisteX1" fmla="*/ 317500 w 508000"/>
              <a:gd name="connsiteY1" fmla="*/ 647700 h 1301750"/>
              <a:gd name="connisteX2" fmla="*/ 393700 w 508000"/>
              <a:gd name="connsiteY2" fmla="*/ 654050 h 1301750"/>
              <a:gd name="connisteX3" fmla="*/ 508000 w 508000"/>
              <a:gd name="connsiteY3" fmla="*/ 19050 h 1301750"/>
              <a:gd name="connisteX4" fmla="*/ 304800 w 508000"/>
              <a:gd name="connsiteY4" fmla="*/ 0 h 1301750"/>
              <a:gd name="connisteX5" fmla="*/ 190500 w 508000"/>
              <a:gd name="connsiteY5" fmla="*/ 635000 h 1301750"/>
              <a:gd name="connisteX6" fmla="*/ 120650 w 508000"/>
              <a:gd name="connsiteY6" fmla="*/ 628650 h 1301750"/>
              <a:gd name="connisteX7" fmla="*/ 0 w 508000"/>
              <a:gd name="connsiteY7" fmla="*/ 1270000 h 1301750"/>
              <a:gd name="connisteX8" fmla="*/ 203200 w 508000"/>
              <a:gd name="connsiteY8" fmla="*/ 1301750 h 130175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rect l="l" t="t" r="r" b="b"/>
            <a:pathLst>
              <a:path w="508000" h="1301750">
                <a:moveTo>
                  <a:pt x="203200" y="1301750"/>
                </a:moveTo>
                <a:lnTo>
                  <a:pt x="317500" y="647700"/>
                </a:lnTo>
                <a:lnTo>
                  <a:pt x="393700" y="654050"/>
                </a:lnTo>
                <a:lnTo>
                  <a:pt x="508000" y="19050"/>
                </a:lnTo>
                <a:lnTo>
                  <a:pt x="304800" y="0"/>
                </a:lnTo>
                <a:lnTo>
                  <a:pt x="190500" y="635000"/>
                </a:lnTo>
                <a:lnTo>
                  <a:pt x="120650" y="628650"/>
                </a:lnTo>
                <a:lnTo>
                  <a:pt x="0" y="1270000"/>
                </a:lnTo>
                <a:lnTo>
                  <a:pt x="203200" y="1301750"/>
                </a:lnTo>
                <a:close/>
              </a:path>
            </a:pathLst>
          </a:custGeom>
          <a:solidFill>
            <a:schemeClr val="accent6">
              <a:alpha val="45000"/>
            </a:schemeClr>
          </a:solidFill>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sym typeface="+mn-ea"/>
            </a:endParaRPr>
          </a:p>
        </p:txBody>
      </p:sp>
      <p:sp>
        <p:nvSpPr>
          <p:cNvPr id="75" name="任意多边形 74"/>
          <p:cNvSpPr/>
          <p:nvPr/>
        </p:nvSpPr>
        <p:spPr>
          <a:xfrm>
            <a:off x="3211195" y="4691380"/>
            <a:ext cx="666750" cy="279400"/>
          </a:xfrm>
          <a:custGeom>
            <a:avLst/>
            <a:gdLst>
              <a:gd name="connisteX0" fmla="*/ 0 w 666750"/>
              <a:gd name="connsiteY0" fmla="*/ 57150 h 279400"/>
              <a:gd name="connisteX1" fmla="*/ 31750 w 666750"/>
              <a:gd name="connsiteY1" fmla="*/ 279400 h 279400"/>
              <a:gd name="connisteX2" fmla="*/ 666750 w 666750"/>
              <a:gd name="connsiteY2" fmla="*/ 203200 h 279400"/>
              <a:gd name="connisteX3" fmla="*/ 641350 w 666750"/>
              <a:gd name="connsiteY3" fmla="*/ 0 h 279400"/>
              <a:gd name="connisteX4" fmla="*/ 0 w 666750"/>
              <a:gd name="connsiteY4" fmla="*/ 57150 h 279400"/>
            </a:gdLst>
            <a:ahLst/>
            <a:cxnLst>
              <a:cxn ang="0">
                <a:pos x="connisteX0" y="connsiteY0"/>
              </a:cxn>
              <a:cxn ang="0">
                <a:pos x="connisteX1" y="connsiteY1"/>
              </a:cxn>
              <a:cxn ang="0">
                <a:pos x="connisteX2" y="connsiteY2"/>
              </a:cxn>
              <a:cxn ang="0">
                <a:pos x="connisteX3" y="connsiteY3"/>
              </a:cxn>
              <a:cxn ang="0">
                <a:pos x="connisteX4" y="connsiteY4"/>
              </a:cxn>
            </a:cxnLst>
            <a:rect l="l" t="t" r="r" b="b"/>
            <a:pathLst>
              <a:path w="666750" h="279400">
                <a:moveTo>
                  <a:pt x="0" y="57150"/>
                </a:moveTo>
                <a:lnTo>
                  <a:pt x="31750" y="279400"/>
                </a:lnTo>
                <a:lnTo>
                  <a:pt x="666750" y="203200"/>
                </a:lnTo>
                <a:lnTo>
                  <a:pt x="641350" y="0"/>
                </a:lnTo>
                <a:lnTo>
                  <a:pt x="0" y="57150"/>
                </a:lnTo>
                <a:close/>
              </a:path>
            </a:pathLst>
          </a:custGeom>
          <a:solidFill>
            <a:schemeClr val="accent6">
              <a:alpha val="45000"/>
            </a:schemeClr>
          </a:solidFill>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sym typeface="+mn-ea"/>
            </a:endParaRPr>
          </a:p>
        </p:txBody>
      </p:sp>
      <p:sp>
        <p:nvSpPr>
          <p:cNvPr id="76" name="任意多边形 75"/>
          <p:cNvSpPr/>
          <p:nvPr/>
        </p:nvSpPr>
        <p:spPr>
          <a:xfrm>
            <a:off x="3046095" y="5123180"/>
            <a:ext cx="292100" cy="495300"/>
          </a:xfrm>
          <a:custGeom>
            <a:avLst/>
            <a:gdLst>
              <a:gd name="connisteX0" fmla="*/ 76200 w 292100"/>
              <a:gd name="connsiteY0" fmla="*/ 0 h 495300"/>
              <a:gd name="connisteX1" fmla="*/ 292100 w 292100"/>
              <a:gd name="connsiteY1" fmla="*/ 31750 h 495300"/>
              <a:gd name="connisteX2" fmla="*/ 196850 w 292100"/>
              <a:gd name="connsiteY2" fmla="*/ 482600 h 495300"/>
              <a:gd name="connisteX3" fmla="*/ 190500 w 292100"/>
              <a:gd name="connsiteY3" fmla="*/ 495300 h 495300"/>
              <a:gd name="connisteX4" fmla="*/ 0 w 292100"/>
              <a:gd name="connsiteY4" fmla="*/ 444500 h 495300"/>
              <a:gd name="connisteX5" fmla="*/ 76200 w 292100"/>
              <a:gd name="connsiteY5" fmla="*/ 0 h 4953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Lst>
            <a:rect l="l" t="t" r="r" b="b"/>
            <a:pathLst>
              <a:path w="292100" h="495300">
                <a:moveTo>
                  <a:pt x="76200" y="0"/>
                </a:moveTo>
                <a:lnTo>
                  <a:pt x="292100" y="31750"/>
                </a:lnTo>
                <a:lnTo>
                  <a:pt x="196850" y="482600"/>
                </a:lnTo>
                <a:lnTo>
                  <a:pt x="190500" y="495300"/>
                </a:lnTo>
                <a:lnTo>
                  <a:pt x="0" y="444500"/>
                </a:lnTo>
                <a:lnTo>
                  <a:pt x="76200" y="0"/>
                </a:lnTo>
                <a:close/>
              </a:path>
            </a:pathLst>
          </a:custGeom>
          <a:solidFill>
            <a:schemeClr val="accent6">
              <a:alpha val="45000"/>
            </a:schemeClr>
          </a:solidFill>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sym typeface="+mn-ea"/>
            </a:endParaRPr>
          </a:p>
        </p:txBody>
      </p:sp>
      <p:sp>
        <p:nvSpPr>
          <p:cNvPr id="77" name="任意多边形 76"/>
          <p:cNvSpPr/>
          <p:nvPr/>
        </p:nvSpPr>
        <p:spPr>
          <a:xfrm>
            <a:off x="3966845" y="4526280"/>
            <a:ext cx="533400" cy="355600"/>
          </a:xfrm>
          <a:custGeom>
            <a:avLst/>
            <a:gdLst>
              <a:gd name="connisteX0" fmla="*/ 0 w 533400"/>
              <a:gd name="connsiteY0" fmla="*/ 152400 h 355600"/>
              <a:gd name="connisteX1" fmla="*/ 69850 w 533400"/>
              <a:gd name="connsiteY1" fmla="*/ 355600 h 355600"/>
              <a:gd name="connisteX2" fmla="*/ 533400 w 533400"/>
              <a:gd name="connsiteY2" fmla="*/ 222250 h 355600"/>
              <a:gd name="connisteX3" fmla="*/ 463550 w 533400"/>
              <a:gd name="connsiteY3" fmla="*/ 0 h 355600"/>
              <a:gd name="connisteX4" fmla="*/ 0 w 533400"/>
              <a:gd name="connsiteY4" fmla="*/ 152400 h 355600"/>
            </a:gdLst>
            <a:ahLst/>
            <a:cxnLst>
              <a:cxn ang="0">
                <a:pos x="connisteX0" y="connsiteY0"/>
              </a:cxn>
              <a:cxn ang="0">
                <a:pos x="connisteX1" y="connsiteY1"/>
              </a:cxn>
              <a:cxn ang="0">
                <a:pos x="connisteX2" y="connsiteY2"/>
              </a:cxn>
              <a:cxn ang="0">
                <a:pos x="connisteX3" y="connsiteY3"/>
              </a:cxn>
              <a:cxn ang="0">
                <a:pos x="connisteX4" y="connsiteY4"/>
              </a:cxn>
            </a:cxnLst>
            <a:rect l="l" t="t" r="r" b="b"/>
            <a:pathLst>
              <a:path w="533400" h="355600">
                <a:moveTo>
                  <a:pt x="0" y="152400"/>
                </a:moveTo>
                <a:lnTo>
                  <a:pt x="69850" y="355600"/>
                </a:lnTo>
                <a:lnTo>
                  <a:pt x="533400" y="222250"/>
                </a:lnTo>
                <a:lnTo>
                  <a:pt x="463550" y="0"/>
                </a:lnTo>
                <a:lnTo>
                  <a:pt x="0" y="152400"/>
                </a:lnTo>
                <a:close/>
              </a:path>
            </a:pathLst>
          </a:custGeom>
          <a:solidFill>
            <a:schemeClr val="accent6">
              <a:alpha val="45000"/>
            </a:schemeClr>
          </a:solidFill>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sym typeface="+mn-ea"/>
            </a:endParaRPr>
          </a:p>
        </p:txBody>
      </p:sp>
      <p:sp>
        <p:nvSpPr>
          <p:cNvPr id="78" name="任意多边形 77"/>
          <p:cNvSpPr/>
          <p:nvPr/>
        </p:nvSpPr>
        <p:spPr>
          <a:xfrm>
            <a:off x="3700145" y="5173980"/>
            <a:ext cx="234950" cy="438150"/>
          </a:xfrm>
          <a:custGeom>
            <a:avLst/>
            <a:gdLst>
              <a:gd name="connisteX0" fmla="*/ 69850 w 234950"/>
              <a:gd name="connsiteY0" fmla="*/ 0 h 438150"/>
              <a:gd name="connisteX1" fmla="*/ 234950 w 234950"/>
              <a:gd name="connsiteY1" fmla="*/ 25400 h 438150"/>
              <a:gd name="connisteX2" fmla="*/ 152400 w 234950"/>
              <a:gd name="connsiteY2" fmla="*/ 438150 h 438150"/>
              <a:gd name="connisteX3" fmla="*/ 0 w 234950"/>
              <a:gd name="connsiteY3" fmla="*/ 419100 h 438150"/>
              <a:gd name="connisteX4" fmla="*/ 69850 w 234950"/>
              <a:gd name="connsiteY4" fmla="*/ 0 h 438150"/>
            </a:gdLst>
            <a:ahLst/>
            <a:cxnLst>
              <a:cxn ang="0">
                <a:pos x="connisteX0" y="connsiteY0"/>
              </a:cxn>
              <a:cxn ang="0">
                <a:pos x="connisteX1" y="connsiteY1"/>
              </a:cxn>
              <a:cxn ang="0">
                <a:pos x="connisteX2" y="connsiteY2"/>
              </a:cxn>
              <a:cxn ang="0">
                <a:pos x="connisteX3" y="connsiteY3"/>
              </a:cxn>
              <a:cxn ang="0">
                <a:pos x="connisteX4" y="connsiteY4"/>
              </a:cxn>
            </a:cxnLst>
            <a:rect l="l" t="t" r="r" b="b"/>
            <a:pathLst>
              <a:path w="234950" h="438150">
                <a:moveTo>
                  <a:pt x="69850" y="0"/>
                </a:moveTo>
                <a:lnTo>
                  <a:pt x="234950" y="25400"/>
                </a:lnTo>
                <a:lnTo>
                  <a:pt x="152400" y="438150"/>
                </a:lnTo>
                <a:lnTo>
                  <a:pt x="0" y="419100"/>
                </a:lnTo>
                <a:lnTo>
                  <a:pt x="69850" y="0"/>
                </a:lnTo>
                <a:close/>
              </a:path>
            </a:pathLst>
          </a:custGeom>
          <a:solidFill>
            <a:schemeClr val="accent6">
              <a:alpha val="45000"/>
            </a:schemeClr>
          </a:solidFill>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sym typeface="+mn-ea"/>
            </a:endParaRPr>
          </a:p>
        </p:txBody>
      </p:sp>
      <p:sp>
        <p:nvSpPr>
          <p:cNvPr id="79" name="任意多边形 78"/>
          <p:cNvSpPr/>
          <p:nvPr/>
        </p:nvSpPr>
        <p:spPr>
          <a:xfrm>
            <a:off x="4589145" y="4494530"/>
            <a:ext cx="495300" cy="247650"/>
          </a:xfrm>
          <a:custGeom>
            <a:avLst/>
            <a:gdLst>
              <a:gd name="connisteX0" fmla="*/ 0 w 495300"/>
              <a:gd name="connsiteY0" fmla="*/ 44450 h 247650"/>
              <a:gd name="connisteX1" fmla="*/ 25400 w 495300"/>
              <a:gd name="connsiteY1" fmla="*/ 247650 h 247650"/>
              <a:gd name="connisteX2" fmla="*/ 495300 w 495300"/>
              <a:gd name="connsiteY2" fmla="*/ 209550 h 247650"/>
              <a:gd name="connisteX3" fmla="*/ 482600 w 495300"/>
              <a:gd name="connsiteY3" fmla="*/ 0 h 247650"/>
              <a:gd name="connisteX4" fmla="*/ 0 w 495300"/>
              <a:gd name="connsiteY4" fmla="*/ 44450 h 247650"/>
            </a:gdLst>
            <a:ahLst/>
            <a:cxnLst>
              <a:cxn ang="0">
                <a:pos x="connisteX0" y="connsiteY0"/>
              </a:cxn>
              <a:cxn ang="0">
                <a:pos x="connisteX1" y="connsiteY1"/>
              </a:cxn>
              <a:cxn ang="0">
                <a:pos x="connisteX2" y="connsiteY2"/>
              </a:cxn>
              <a:cxn ang="0">
                <a:pos x="connisteX3" y="connsiteY3"/>
              </a:cxn>
              <a:cxn ang="0">
                <a:pos x="connisteX4" y="connsiteY4"/>
              </a:cxn>
            </a:cxnLst>
            <a:rect l="l" t="t" r="r" b="b"/>
            <a:pathLst>
              <a:path w="495300" h="247650">
                <a:moveTo>
                  <a:pt x="0" y="44450"/>
                </a:moveTo>
                <a:lnTo>
                  <a:pt x="25400" y="247650"/>
                </a:lnTo>
                <a:lnTo>
                  <a:pt x="495300" y="209550"/>
                </a:lnTo>
                <a:lnTo>
                  <a:pt x="482600" y="0"/>
                </a:lnTo>
                <a:lnTo>
                  <a:pt x="0" y="44450"/>
                </a:lnTo>
                <a:close/>
              </a:path>
            </a:pathLst>
          </a:custGeom>
          <a:solidFill>
            <a:schemeClr val="accent6">
              <a:alpha val="45000"/>
            </a:schemeClr>
          </a:solidFill>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sym typeface="+mn-ea"/>
            </a:endParaRPr>
          </a:p>
        </p:txBody>
      </p:sp>
      <p:sp>
        <p:nvSpPr>
          <p:cNvPr id="80" name="任意多边形 79"/>
          <p:cNvSpPr/>
          <p:nvPr/>
        </p:nvSpPr>
        <p:spPr>
          <a:xfrm>
            <a:off x="3903345" y="4856480"/>
            <a:ext cx="692150" cy="387350"/>
          </a:xfrm>
          <a:custGeom>
            <a:avLst/>
            <a:gdLst>
              <a:gd name="connisteX0" fmla="*/ 0 w 692150"/>
              <a:gd name="connsiteY0" fmla="*/ 184150 h 387350"/>
              <a:gd name="connisteX1" fmla="*/ 615950 w 692150"/>
              <a:gd name="connsiteY1" fmla="*/ 0 h 387350"/>
              <a:gd name="connisteX2" fmla="*/ 692150 w 692150"/>
              <a:gd name="connsiteY2" fmla="*/ 203200 h 387350"/>
              <a:gd name="connisteX3" fmla="*/ 76200 w 692150"/>
              <a:gd name="connsiteY3" fmla="*/ 387350 h 387350"/>
              <a:gd name="connisteX4" fmla="*/ 0 w 692150"/>
              <a:gd name="connsiteY4" fmla="*/ 184150 h 387350"/>
            </a:gdLst>
            <a:ahLst/>
            <a:cxnLst>
              <a:cxn ang="0">
                <a:pos x="connisteX0" y="connsiteY0"/>
              </a:cxn>
              <a:cxn ang="0">
                <a:pos x="connisteX1" y="connsiteY1"/>
              </a:cxn>
              <a:cxn ang="0">
                <a:pos x="connisteX2" y="connsiteY2"/>
              </a:cxn>
              <a:cxn ang="0">
                <a:pos x="connisteX3" y="connsiteY3"/>
              </a:cxn>
              <a:cxn ang="0">
                <a:pos x="connisteX4" y="connsiteY4"/>
              </a:cxn>
            </a:cxnLst>
            <a:rect l="l" t="t" r="r" b="b"/>
            <a:pathLst>
              <a:path w="692150" h="387350">
                <a:moveTo>
                  <a:pt x="0" y="184150"/>
                </a:moveTo>
                <a:lnTo>
                  <a:pt x="615950" y="0"/>
                </a:lnTo>
                <a:lnTo>
                  <a:pt x="692150" y="203200"/>
                </a:lnTo>
                <a:lnTo>
                  <a:pt x="76200" y="387350"/>
                </a:lnTo>
                <a:lnTo>
                  <a:pt x="0" y="184150"/>
                </a:lnTo>
                <a:close/>
              </a:path>
            </a:pathLst>
          </a:custGeom>
          <a:solidFill>
            <a:schemeClr val="accent6">
              <a:alpha val="45000"/>
            </a:schemeClr>
          </a:solidFill>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sym typeface="+mn-ea"/>
            </a:endParaRPr>
          </a:p>
        </p:txBody>
      </p:sp>
      <p:sp>
        <p:nvSpPr>
          <p:cNvPr id="81" name="任意多边形 80"/>
          <p:cNvSpPr/>
          <p:nvPr/>
        </p:nvSpPr>
        <p:spPr>
          <a:xfrm>
            <a:off x="4633595" y="4805680"/>
            <a:ext cx="501650" cy="254000"/>
          </a:xfrm>
          <a:custGeom>
            <a:avLst/>
            <a:gdLst>
              <a:gd name="connisteX0" fmla="*/ 0 w 501650"/>
              <a:gd name="connsiteY0" fmla="*/ 50800 h 254000"/>
              <a:gd name="connisteX1" fmla="*/ 482600 w 501650"/>
              <a:gd name="connsiteY1" fmla="*/ 0 h 254000"/>
              <a:gd name="connisteX2" fmla="*/ 501650 w 501650"/>
              <a:gd name="connsiteY2" fmla="*/ 228600 h 254000"/>
              <a:gd name="connisteX3" fmla="*/ 31750 w 501650"/>
              <a:gd name="connsiteY3" fmla="*/ 254000 h 254000"/>
              <a:gd name="connisteX4" fmla="*/ 0 w 501650"/>
              <a:gd name="connsiteY4" fmla="*/ 50800 h 254000"/>
            </a:gdLst>
            <a:ahLst/>
            <a:cxnLst>
              <a:cxn ang="0">
                <a:pos x="connisteX0" y="connsiteY0"/>
              </a:cxn>
              <a:cxn ang="0">
                <a:pos x="connisteX1" y="connsiteY1"/>
              </a:cxn>
              <a:cxn ang="0">
                <a:pos x="connisteX2" y="connsiteY2"/>
              </a:cxn>
              <a:cxn ang="0">
                <a:pos x="connisteX3" y="connsiteY3"/>
              </a:cxn>
              <a:cxn ang="0">
                <a:pos x="connisteX4" y="connsiteY4"/>
              </a:cxn>
            </a:cxnLst>
            <a:rect l="l" t="t" r="r" b="b"/>
            <a:pathLst>
              <a:path w="501650" h="254000">
                <a:moveTo>
                  <a:pt x="0" y="50800"/>
                </a:moveTo>
                <a:lnTo>
                  <a:pt x="482600" y="0"/>
                </a:lnTo>
                <a:lnTo>
                  <a:pt x="501650" y="228600"/>
                </a:lnTo>
                <a:lnTo>
                  <a:pt x="31750" y="254000"/>
                </a:lnTo>
                <a:lnTo>
                  <a:pt x="0" y="50800"/>
                </a:lnTo>
                <a:close/>
              </a:path>
            </a:pathLst>
          </a:custGeom>
          <a:solidFill>
            <a:schemeClr val="accent6">
              <a:alpha val="45000"/>
            </a:schemeClr>
          </a:solidFill>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sym typeface="+mn-ea"/>
            </a:endParaRPr>
          </a:p>
        </p:txBody>
      </p:sp>
      <p:sp>
        <p:nvSpPr>
          <p:cNvPr id="82" name="任意多边形 81"/>
          <p:cNvSpPr/>
          <p:nvPr/>
        </p:nvSpPr>
        <p:spPr>
          <a:xfrm>
            <a:off x="5198745" y="4481830"/>
            <a:ext cx="336550" cy="222250"/>
          </a:xfrm>
          <a:custGeom>
            <a:avLst/>
            <a:gdLst>
              <a:gd name="connisteX0" fmla="*/ 6350 w 336550"/>
              <a:gd name="connsiteY0" fmla="*/ 222250 h 222250"/>
              <a:gd name="connisteX1" fmla="*/ 336550 w 336550"/>
              <a:gd name="connsiteY1" fmla="*/ 209550 h 222250"/>
              <a:gd name="connisteX2" fmla="*/ 330200 w 336550"/>
              <a:gd name="connsiteY2" fmla="*/ 0 h 222250"/>
              <a:gd name="connisteX3" fmla="*/ 0 w 336550"/>
              <a:gd name="connsiteY3" fmla="*/ 12700 h 222250"/>
              <a:gd name="connisteX4" fmla="*/ 6350 w 336550"/>
              <a:gd name="connsiteY4" fmla="*/ 222250 h 222250"/>
            </a:gdLst>
            <a:ahLst/>
            <a:cxnLst>
              <a:cxn ang="0">
                <a:pos x="connisteX0" y="connsiteY0"/>
              </a:cxn>
              <a:cxn ang="0">
                <a:pos x="connisteX1" y="connsiteY1"/>
              </a:cxn>
              <a:cxn ang="0">
                <a:pos x="connisteX2" y="connsiteY2"/>
              </a:cxn>
              <a:cxn ang="0">
                <a:pos x="connisteX3" y="connsiteY3"/>
              </a:cxn>
              <a:cxn ang="0">
                <a:pos x="connisteX4" y="connsiteY4"/>
              </a:cxn>
            </a:cxnLst>
            <a:rect l="l" t="t" r="r" b="b"/>
            <a:pathLst>
              <a:path w="336550" h="222250">
                <a:moveTo>
                  <a:pt x="6350" y="222250"/>
                </a:moveTo>
                <a:lnTo>
                  <a:pt x="336550" y="209550"/>
                </a:lnTo>
                <a:lnTo>
                  <a:pt x="330200" y="0"/>
                </a:lnTo>
                <a:lnTo>
                  <a:pt x="0" y="12700"/>
                </a:lnTo>
                <a:lnTo>
                  <a:pt x="6350" y="222250"/>
                </a:lnTo>
                <a:close/>
              </a:path>
            </a:pathLst>
          </a:custGeom>
          <a:solidFill>
            <a:schemeClr val="accent6">
              <a:alpha val="45000"/>
            </a:schemeClr>
          </a:solidFill>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sym typeface="+mn-ea"/>
            </a:endParaRPr>
          </a:p>
        </p:txBody>
      </p:sp>
      <p:sp>
        <p:nvSpPr>
          <p:cNvPr id="83" name="任意多边形 82"/>
          <p:cNvSpPr/>
          <p:nvPr/>
        </p:nvSpPr>
        <p:spPr>
          <a:xfrm>
            <a:off x="5217795" y="4818380"/>
            <a:ext cx="336550" cy="215900"/>
          </a:xfrm>
          <a:custGeom>
            <a:avLst/>
            <a:gdLst>
              <a:gd name="connisteX0" fmla="*/ 0 w 336550"/>
              <a:gd name="connsiteY0" fmla="*/ 6350 h 215900"/>
              <a:gd name="connisteX1" fmla="*/ 330200 w 336550"/>
              <a:gd name="connsiteY1" fmla="*/ 0 h 215900"/>
              <a:gd name="connisteX2" fmla="*/ 336550 w 336550"/>
              <a:gd name="connsiteY2" fmla="*/ 196850 h 215900"/>
              <a:gd name="connisteX3" fmla="*/ 0 w 336550"/>
              <a:gd name="connsiteY3" fmla="*/ 215900 h 215900"/>
              <a:gd name="connisteX4" fmla="*/ 0 w 336550"/>
              <a:gd name="connsiteY4" fmla="*/ 6350 h 215900"/>
            </a:gdLst>
            <a:ahLst/>
            <a:cxnLst>
              <a:cxn ang="0">
                <a:pos x="connisteX0" y="connsiteY0"/>
              </a:cxn>
              <a:cxn ang="0">
                <a:pos x="connisteX1" y="connsiteY1"/>
              </a:cxn>
              <a:cxn ang="0">
                <a:pos x="connisteX2" y="connsiteY2"/>
              </a:cxn>
              <a:cxn ang="0">
                <a:pos x="connisteX3" y="connsiteY3"/>
              </a:cxn>
              <a:cxn ang="0">
                <a:pos x="connisteX4" y="connsiteY4"/>
              </a:cxn>
            </a:cxnLst>
            <a:rect l="l" t="t" r="r" b="b"/>
            <a:pathLst>
              <a:path w="336550" h="215900">
                <a:moveTo>
                  <a:pt x="0" y="6350"/>
                </a:moveTo>
                <a:lnTo>
                  <a:pt x="330200" y="0"/>
                </a:lnTo>
                <a:lnTo>
                  <a:pt x="336550" y="196850"/>
                </a:lnTo>
                <a:lnTo>
                  <a:pt x="0" y="215900"/>
                </a:lnTo>
                <a:lnTo>
                  <a:pt x="0" y="6350"/>
                </a:lnTo>
                <a:close/>
              </a:path>
            </a:pathLst>
          </a:custGeom>
          <a:solidFill>
            <a:schemeClr val="accent6">
              <a:alpha val="45000"/>
            </a:schemeClr>
          </a:solidFill>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sym typeface="+mn-ea"/>
            </a:endParaRPr>
          </a:p>
        </p:txBody>
      </p:sp>
      <p:sp>
        <p:nvSpPr>
          <p:cNvPr id="84" name="任意多边形 83"/>
          <p:cNvSpPr/>
          <p:nvPr/>
        </p:nvSpPr>
        <p:spPr>
          <a:xfrm>
            <a:off x="5649595" y="4596130"/>
            <a:ext cx="501650" cy="482600"/>
          </a:xfrm>
          <a:custGeom>
            <a:avLst/>
            <a:gdLst>
              <a:gd name="connisteX0" fmla="*/ 133350 w 501650"/>
              <a:gd name="connsiteY0" fmla="*/ 0 h 482600"/>
              <a:gd name="connisteX1" fmla="*/ 501650 w 501650"/>
              <a:gd name="connsiteY1" fmla="*/ 323850 h 482600"/>
              <a:gd name="connisteX2" fmla="*/ 361950 w 501650"/>
              <a:gd name="connsiteY2" fmla="*/ 482600 h 482600"/>
              <a:gd name="connisteX3" fmla="*/ 0 w 501650"/>
              <a:gd name="connsiteY3" fmla="*/ 177800 h 482600"/>
              <a:gd name="connisteX4" fmla="*/ 133350 w 501650"/>
              <a:gd name="connsiteY4" fmla="*/ 0 h 482600"/>
            </a:gdLst>
            <a:ahLst/>
            <a:cxnLst>
              <a:cxn ang="0">
                <a:pos x="connisteX0" y="connsiteY0"/>
              </a:cxn>
              <a:cxn ang="0">
                <a:pos x="connisteX1" y="connsiteY1"/>
              </a:cxn>
              <a:cxn ang="0">
                <a:pos x="connisteX2" y="connsiteY2"/>
              </a:cxn>
              <a:cxn ang="0">
                <a:pos x="connisteX3" y="connsiteY3"/>
              </a:cxn>
              <a:cxn ang="0">
                <a:pos x="connisteX4" y="connsiteY4"/>
              </a:cxn>
            </a:cxnLst>
            <a:rect l="l" t="t" r="r" b="b"/>
            <a:pathLst>
              <a:path w="501650" h="482600">
                <a:moveTo>
                  <a:pt x="133350" y="0"/>
                </a:moveTo>
                <a:lnTo>
                  <a:pt x="501650" y="323850"/>
                </a:lnTo>
                <a:lnTo>
                  <a:pt x="361950" y="482600"/>
                </a:lnTo>
                <a:lnTo>
                  <a:pt x="0" y="177800"/>
                </a:lnTo>
                <a:lnTo>
                  <a:pt x="133350" y="0"/>
                </a:lnTo>
                <a:close/>
              </a:path>
            </a:pathLst>
          </a:custGeom>
          <a:solidFill>
            <a:schemeClr val="accent6">
              <a:alpha val="45000"/>
            </a:schemeClr>
          </a:solidFill>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sym typeface="+mn-ea"/>
            </a:endParaRPr>
          </a:p>
        </p:txBody>
      </p:sp>
      <p:sp>
        <p:nvSpPr>
          <p:cNvPr id="85" name="任意多边形 84"/>
          <p:cNvSpPr/>
          <p:nvPr/>
        </p:nvSpPr>
        <p:spPr>
          <a:xfrm>
            <a:off x="5598795" y="4932680"/>
            <a:ext cx="292100" cy="279400"/>
          </a:xfrm>
          <a:custGeom>
            <a:avLst/>
            <a:gdLst>
              <a:gd name="connisteX0" fmla="*/ 107950 w 292100"/>
              <a:gd name="connsiteY0" fmla="*/ 0 h 279400"/>
              <a:gd name="connisteX1" fmla="*/ 292100 w 292100"/>
              <a:gd name="connsiteY1" fmla="*/ 152400 h 279400"/>
              <a:gd name="connisteX2" fmla="*/ 158750 w 292100"/>
              <a:gd name="connsiteY2" fmla="*/ 279400 h 279400"/>
              <a:gd name="connisteX3" fmla="*/ 0 w 292100"/>
              <a:gd name="connsiteY3" fmla="*/ 101600 h 279400"/>
              <a:gd name="connisteX4" fmla="*/ 107950 w 292100"/>
              <a:gd name="connsiteY4" fmla="*/ 0 h 279400"/>
            </a:gdLst>
            <a:ahLst/>
            <a:cxnLst>
              <a:cxn ang="0">
                <a:pos x="connisteX0" y="connsiteY0"/>
              </a:cxn>
              <a:cxn ang="0">
                <a:pos x="connisteX1" y="connsiteY1"/>
              </a:cxn>
              <a:cxn ang="0">
                <a:pos x="connisteX2" y="connsiteY2"/>
              </a:cxn>
              <a:cxn ang="0">
                <a:pos x="connisteX3" y="connsiteY3"/>
              </a:cxn>
              <a:cxn ang="0">
                <a:pos x="connisteX4" y="connsiteY4"/>
              </a:cxn>
            </a:cxnLst>
            <a:rect l="l" t="t" r="r" b="b"/>
            <a:pathLst>
              <a:path w="292100" h="279400">
                <a:moveTo>
                  <a:pt x="107950" y="0"/>
                </a:moveTo>
                <a:lnTo>
                  <a:pt x="292100" y="152400"/>
                </a:lnTo>
                <a:lnTo>
                  <a:pt x="158750" y="279400"/>
                </a:lnTo>
                <a:lnTo>
                  <a:pt x="0" y="101600"/>
                </a:lnTo>
                <a:lnTo>
                  <a:pt x="107950" y="0"/>
                </a:lnTo>
                <a:close/>
              </a:path>
            </a:pathLst>
          </a:custGeom>
          <a:solidFill>
            <a:schemeClr val="accent6">
              <a:alpha val="45000"/>
            </a:schemeClr>
          </a:solidFill>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sym typeface="+mn-ea"/>
            </a:endParaRPr>
          </a:p>
        </p:txBody>
      </p:sp>
      <p:sp>
        <p:nvSpPr>
          <p:cNvPr id="86" name="任意多边形 85"/>
          <p:cNvSpPr/>
          <p:nvPr/>
        </p:nvSpPr>
        <p:spPr>
          <a:xfrm>
            <a:off x="3693795" y="5396230"/>
            <a:ext cx="768350" cy="654050"/>
          </a:xfrm>
          <a:custGeom>
            <a:avLst/>
            <a:gdLst>
              <a:gd name="connisteX0" fmla="*/ 0 w 768350"/>
              <a:gd name="connsiteY0" fmla="*/ 463550 h 654050"/>
              <a:gd name="connisteX1" fmla="*/ 450850 w 768350"/>
              <a:gd name="connsiteY1" fmla="*/ 298450 h 654050"/>
              <a:gd name="connisteX2" fmla="*/ 450850 w 768350"/>
              <a:gd name="connsiteY2" fmla="*/ 247650 h 654050"/>
              <a:gd name="connisteX3" fmla="*/ 400050 w 768350"/>
              <a:gd name="connsiteY3" fmla="*/ 146050 h 654050"/>
              <a:gd name="connisteX4" fmla="*/ 673100 w 768350"/>
              <a:gd name="connsiteY4" fmla="*/ 0 h 654050"/>
              <a:gd name="connisteX5" fmla="*/ 768350 w 768350"/>
              <a:gd name="connsiteY5" fmla="*/ 177800 h 654050"/>
              <a:gd name="connisteX6" fmla="*/ 463550 w 768350"/>
              <a:gd name="connsiteY6" fmla="*/ 336550 h 654050"/>
              <a:gd name="connisteX7" fmla="*/ 520700 w 768350"/>
              <a:gd name="connsiteY7" fmla="*/ 476250 h 654050"/>
              <a:gd name="connisteX8" fmla="*/ 88900 w 768350"/>
              <a:gd name="connsiteY8" fmla="*/ 654050 h 654050"/>
              <a:gd name="connisteX9" fmla="*/ 0 w 768350"/>
              <a:gd name="connsiteY9" fmla="*/ 463550 h 65405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Lst>
            <a:rect l="l" t="t" r="r" b="b"/>
            <a:pathLst>
              <a:path w="768350" h="654050">
                <a:moveTo>
                  <a:pt x="0" y="463550"/>
                </a:moveTo>
                <a:lnTo>
                  <a:pt x="450850" y="298450"/>
                </a:lnTo>
                <a:lnTo>
                  <a:pt x="450850" y="247650"/>
                </a:lnTo>
                <a:lnTo>
                  <a:pt x="400050" y="146050"/>
                </a:lnTo>
                <a:lnTo>
                  <a:pt x="673100" y="0"/>
                </a:lnTo>
                <a:lnTo>
                  <a:pt x="768350" y="177800"/>
                </a:lnTo>
                <a:lnTo>
                  <a:pt x="463550" y="336550"/>
                </a:lnTo>
                <a:lnTo>
                  <a:pt x="520700" y="476250"/>
                </a:lnTo>
                <a:lnTo>
                  <a:pt x="88900" y="654050"/>
                </a:lnTo>
                <a:lnTo>
                  <a:pt x="0" y="463550"/>
                </a:lnTo>
                <a:close/>
              </a:path>
            </a:pathLst>
          </a:custGeom>
          <a:solidFill>
            <a:schemeClr val="accent6">
              <a:alpha val="45000"/>
            </a:schemeClr>
          </a:solidFill>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sym typeface="+mn-ea"/>
            </a:endParaRPr>
          </a:p>
        </p:txBody>
      </p:sp>
      <p:sp>
        <p:nvSpPr>
          <p:cNvPr id="89" name="任意多边形 88"/>
          <p:cNvSpPr/>
          <p:nvPr/>
        </p:nvSpPr>
        <p:spPr>
          <a:xfrm>
            <a:off x="4924425" y="3787140"/>
            <a:ext cx="1516380" cy="396240"/>
          </a:xfrm>
          <a:custGeom>
            <a:avLst/>
            <a:gdLst>
              <a:gd name="connisteX0" fmla="*/ 0 w 1516380"/>
              <a:gd name="connsiteY0" fmla="*/ 175260 h 396240"/>
              <a:gd name="connisteX1" fmla="*/ 38100 w 1516380"/>
              <a:gd name="connsiteY1" fmla="*/ 396240 h 396240"/>
              <a:gd name="connisteX2" fmla="*/ 1516380 w 1516380"/>
              <a:gd name="connsiteY2" fmla="*/ 228600 h 396240"/>
              <a:gd name="connisteX3" fmla="*/ 1501140 w 1516380"/>
              <a:gd name="connsiteY3" fmla="*/ 0 h 396240"/>
              <a:gd name="connisteX4" fmla="*/ 0 w 1516380"/>
              <a:gd name="connsiteY4" fmla="*/ 175260 h 396240"/>
            </a:gdLst>
            <a:ahLst/>
            <a:cxnLst>
              <a:cxn ang="0">
                <a:pos x="connisteX0" y="connsiteY0"/>
              </a:cxn>
              <a:cxn ang="0">
                <a:pos x="connisteX1" y="connsiteY1"/>
              </a:cxn>
              <a:cxn ang="0">
                <a:pos x="connisteX2" y="connsiteY2"/>
              </a:cxn>
              <a:cxn ang="0">
                <a:pos x="connisteX3" y="connsiteY3"/>
              </a:cxn>
              <a:cxn ang="0">
                <a:pos x="connisteX4" y="connsiteY4"/>
              </a:cxn>
            </a:cxnLst>
            <a:rect l="l" t="t" r="r" b="b"/>
            <a:pathLst>
              <a:path w="1516380" h="396240">
                <a:moveTo>
                  <a:pt x="0" y="175260"/>
                </a:moveTo>
                <a:lnTo>
                  <a:pt x="38100" y="396240"/>
                </a:lnTo>
                <a:lnTo>
                  <a:pt x="1516380" y="228600"/>
                </a:lnTo>
                <a:lnTo>
                  <a:pt x="1501140" y="0"/>
                </a:lnTo>
                <a:lnTo>
                  <a:pt x="0" y="175260"/>
                </a:lnTo>
                <a:close/>
              </a:path>
            </a:pathLst>
          </a:custGeom>
          <a:solidFill>
            <a:schemeClr val="accent6">
              <a:alpha val="45000"/>
            </a:schemeClr>
          </a:solidFill>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sym typeface="+mn-ea"/>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 name="文本占位符 1"/>
          <p:cNvSpPr txBox="1"/>
          <p:nvPr/>
        </p:nvSpPr>
        <p:spPr>
          <a:xfrm>
            <a:off x="11256645" y="227965"/>
            <a:ext cx="3159760" cy="38163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zh-CN" altLang="zh-CN" sz="1800" b="1" dirty="0">
                <a:solidFill>
                  <a:schemeClr val="accent6">
                    <a:lumMod val="75000"/>
                  </a:schemeClr>
                </a:solidFill>
                <a:latin typeface="微软雅黑" panose="020B0503020204020204" pitchFamily="34" charset="-122"/>
                <a:ea typeface="微软雅黑" panose="020B0503020204020204" pitchFamily="34" charset="-122"/>
                <a:cs typeface="华文黑体" pitchFamily="2" charset="-122"/>
                <a:sym typeface="+mn-ea"/>
              </a:rPr>
              <a:t>第一居民点宅基地定位图</a:t>
            </a:r>
            <a:endParaRPr lang="zh-CN" altLang="zh-CN" sz="1800" b="1" dirty="0">
              <a:solidFill>
                <a:schemeClr val="accent6">
                  <a:lumMod val="75000"/>
                </a:schemeClr>
              </a:solidFill>
              <a:latin typeface="微软雅黑" panose="020B0503020204020204" pitchFamily="34" charset="-122"/>
              <a:ea typeface="微软雅黑" panose="020B0503020204020204" pitchFamily="34" charset="-122"/>
              <a:cs typeface="华文黑体" pitchFamily="2" charset="-122"/>
              <a:sym typeface="+mn-ea"/>
            </a:endParaRPr>
          </a:p>
        </p:txBody>
      </p:sp>
      <p:pic>
        <p:nvPicPr>
          <p:cNvPr id="3" name="图片 2" descr="第一点定位"/>
          <p:cNvPicPr>
            <a:picLocks noChangeAspect="1"/>
          </p:cNvPicPr>
          <p:nvPr/>
        </p:nvPicPr>
        <p:blipFill>
          <a:blip r:embed="rId1"/>
          <a:stretch>
            <a:fillRect/>
          </a:stretch>
        </p:blipFill>
        <p:spPr>
          <a:xfrm>
            <a:off x="1875155" y="774700"/>
            <a:ext cx="10561320" cy="9422765"/>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1" name="图片 10" descr="第二点"/>
          <p:cNvPicPr>
            <a:picLocks noChangeAspect="1"/>
          </p:cNvPicPr>
          <p:nvPr/>
        </p:nvPicPr>
        <p:blipFill>
          <a:blip r:embed="rId1"/>
          <a:srcRect l="14759" r="14902"/>
          <a:stretch>
            <a:fillRect/>
          </a:stretch>
        </p:blipFill>
        <p:spPr>
          <a:xfrm>
            <a:off x="735965" y="735965"/>
            <a:ext cx="9362440" cy="9401175"/>
          </a:xfrm>
          <a:prstGeom prst="rect">
            <a:avLst/>
          </a:prstGeom>
        </p:spPr>
      </p:pic>
      <p:pic>
        <p:nvPicPr>
          <p:cNvPr id="25" name="图片 24" descr="潮水村现状"/>
          <p:cNvPicPr>
            <a:picLocks noChangeAspect="1"/>
          </p:cNvPicPr>
          <p:nvPr/>
        </p:nvPicPr>
        <p:blipFill>
          <a:blip r:embed="rId2"/>
          <a:srcRect l="25828" t="2233" r="25597" b="1673"/>
          <a:stretch>
            <a:fillRect/>
          </a:stretch>
        </p:blipFill>
        <p:spPr>
          <a:xfrm>
            <a:off x="11745595" y="724535"/>
            <a:ext cx="1655445" cy="2313940"/>
          </a:xfrm>
          <a:prstGeom prst="rect">
            <a:avLst/>
          </a:prstGeom>
          <a:ln>
            <a:solidFill>
              <a:schemeClr val="tx1"/>
            </a:solidFill>
          </a:ln>
        </p:spPr>
      </p:pic>
      <p:sp>
        <p:nvSpPr>
          <p:cNvPr id="14" name="椭圆 13"/>
          <p:cNvSpPr/>
          <p:nvPr/>
        </p:nvSpPr>
        <p:spPr>
          <a:xfrm>
            <a:off x="12430760" y="2011045"/>
            <a:ext cx="120650" cy="120650"/>
          </a:xfrm>
          <a:prstGeom prst="ellipse">
            <a:avLst/>
          </a:prstGeom>
          <a:solidFill>
            <a:srgbClr val="FF0000"/>
          </a:solidFill>
          <a:ln w="12700" cmpd="sng">
            <a:solidFill>
              <a:srgbClr val="FF0000"/>
            </a:solidFill>
            <a:prstDash val="dash"/>
          </a:ln>
        </p:spPr>
        <p:style>
          <a:lnRef idx="2">
            <a:schemeClr val="dk1">
              <a:shade val="50000"/>
            </a:schemeClr>
          </a:lnRef>
          <a:fillRef idx="1">
            <a:schemeClr val="dk1"/>
          </a:fillRef>
          <a:effectRef idx="0">
            <a:schemeClr val="dk1"/>
          </a:effectRef>
          <a:fontRef idx="minor">
            <a:schemeClr val="lt1"/>
          </a:fontRef>
        </p:style>
        <p:txBody>
          <a:bodyPr rtlCol="0" anchor="ctr"/>
          <a:p>
            <a:pPr algn="ctr"/>
            <a:endParaRPr lang="zh-CN" altLang="en-US"/>
          </a:p>
        </p:txBody>
      </p:sp>
      <p:sp>
        <p:nvSpPr>
          <p:cNvPr id="15" name="文本框 14"/>
          <p:cNvSpPr txBox="1"/>
          <p:nvPr/>
        </p:nvSpPr>
        <p:spPr>
          <a:xfrm>
            <a:off x="11927205" y="3112770"/>
            <a:ext cx="2103755" cy="306705"/>
          </a:xfrm>
          <a:prstGeom prst="rect">
            <a:avLst/>
          </a:prstGeom>
          <a:noFill/>
        </p:spPr>
        <p:txBody>
          <a:bodyPr wrap="square" rtlCol="0">
            <a:spAutoFit/>
          </a:bodyPr>
          <a:p>
            <a:r>
              <a:rPr lang="zh-CN" altLang="en-US" sz="1400" b="1"/>
              <a:t>居民点区位图</a:t>
            </a:r>
            <a:endParaRPr lang="zh-CN" altLang="en-US" sz="1400" b="1"/>
          </a:p>
        </p:txBody>
      </p:sp>
      <p:graphicFrame>
        <p:nvGraphicFramePr>
          <p:cNvPr id="17" name="表格 16"/>
          <p:cNvGraphicFramePr/>
          <p:nvPr>
            <p:custDataLst>
              <p:tags r:id="rId3"/>
            </p:custDataLst>
          </p:nvPr>
        </p:nvGraphicFramePr>
        <p:xfrm>
          <a:off x="10367645" y="4898390"/>
          <a:ext cx="4476115" cy="2502535"/>
        </p:xfrm>
        <a:graphic>
          <a:graphicData uri="http://schemas.openxmlformats.org/drawingml/2006/table">
            <a:tbl>
              <a:tblPr firstRow="1" bandRow="1">
                <a:tableStyleId>{5C22544A-7EE6-4342-B048-85BDC9FD1C3A}</a:tableStyleId>
              </a:tblPr>
              <a:tblGrid>
                <a:gridCol w="1943735"/>
                <a:gridCol w="2532380"/>
              </a:tblGrid>
              <a:tr h="453390">
                <a:tc>
                  <a:txBody>
                    <a:bodyPr/>
                    <a:p>
                      <a:pPr indent="0" algn="ctr">
                        <a:buNone/>
                      </a:pPr>
                      <a:r>
                        <a:rPr lang="zh-CN" sz="1100" b="0">
                          <a:solidFill>
                            <a:srgbClr val="000000"/>
                          </a:solidFill>
                          <a:latin typeface="Arial" panose="020B0604020202020204" pitchFamily="34" charset="0"/>
                          <a:ea typeface="宋体" panose="02010600030101010101" pitchFamily="2" charset="-122"/>
                        </a:rPr>
                        <a:t>第二居民点</a:t>
                      </a:r>
                      <a:endParaRPr lang="en-US" altLang="en-US" sz="11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zh-CN" altLang="en-US" sz="1100" b="0">
                          <a:solidFill>
                            <a:srgbClr val="000000"/>
                          </a:solidFill>
                          <a:latin typeface="宋体" panose="02010600030101010101" pitchFamily="2" charset="-122"/>
                        </a:rPr>
                        <a:t>蔡家寨组</a:t>
                      </a:r>
                      <a:endParaRPr lang="zh-CN" altLang="en-US" sz="11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398780">
                <a:tc>
                  <a:txBody>
                    <a:bodyPr/>
                    <a:p>
                      <a:pPr indent="0" algn="ctr">
                        <a:buNone/>
                      </a:pPr>
                      <a:r>
                        <a:rPr lang="zh-CN" sz="1100" b="0">
                          <a:solidFill>
                            <a:srgbClr val="000000"/>
                          </a:solidFill>
                          <a:latin typeface="Arial" panose="020B0604020202020204" pitchFamily="34" charset="0"/>
                          <a:ea typeface="宋体" panose="02010600030101010101" pitchFamily="2" charset="-122"/>
                        </a:rPr>
                        <a:t>需要宅基地面积（平方米）</a:t>
                      </a:r>
                      <a:endParaRPr lang="en-US" altLang="en-US" sz="11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100" b="0">
                          <a:solidFill>
                            <a:srgbClr val="000000"/>
                          </a:solidFill>
                          <a:latin typeface="宋体" panose="02010600030101010101" pitchFamily="2" charset="-122"/>
                        </a:rPr>
                        <a:t>4200</a:t>
                      </a:r>
                      <a:endParaRPr lang="en-US" altLang="en-US" sz="11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311150">
                <a:tc>
                  <a:txBody>
                    <a:bodyPr/>
                    <a:p>
                      <a:pPr indent="0" algn="ctr">
                        <a:buNone/>
                      </a:pPr>
                      <a:r>
                        <a:rPr lang="zh-CN" sz="1100" b="0">
                          <a:solidFill>
                            <a:srgbClr val="000000"/>
                          </a:solidFill>
                          <a:latin typeface="Arial" panose="020B0604020202020204" pitchFamily="34" charset="0"/>
                          <a:ea typeface="宋体" panose="02010600030101010101" pitchFamily="2" charset="-122"/>
                        </a:rPr>
                        <a:t>需要新增户数（户）</a:t>
                      </a:r>
                      <a:endParaRPr lang="en-US" altLang="en-US" sz="11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100" b="0">
                          <a:solidFill>
                            <a:srgbClr val="000000"/>
                          </a:solidFill>
                          <a:latin typeface="宋体" panose="02010600030101010101" pitchFamily="2" charset="-122"/>
                        </a:rPr>
                        <a:t>21</a:t>
                      </a:r>
                      <a:endParaRPr lang="en-US" altLang="en-US" sz="11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454025">
                <a:tc>
                  <a:txBody>
                    <a:bodyPr/>
                    <a:p>
                      <a:pPr indent="0" algn="ctr">
                        <a:buNone/>
                      </a:pPr>
                      <a:r>
                        <a:rPr lang="zh-CN" sz="1100" b="0">
                          <a:solidFill>
                            <a:srgbClr val="000000"/>
                          </a:solidFill>
                          <a:latin typeface="Arial" panose="020B0604020202020204" pitchFamily="34" charset="0"/>
                          <a:ea typeface="宋体" panose="02010600030101010101" pitchFamily="2" charset="-122"/>
                        </a:rPr>
                        <a:t>实际布置宅基地个数（个）</a:t>
                      </a:r>
                      <a:endParaRPr lang="en-US" altLang="en-US" sz="11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100" b="0">
                          <a:solidFill>
                            <a:srgbClr val="000000"/>
                          </a:solidFill>
                          <a:latin typeface="宋体" panose="02010600030101010101" pitchFamily="2" charset="-122"/>
                        </a:rPr>
                        <a:t>13</a:t>
                      </a:r>
                      <a:endParaRPr lang="en-US" altLang="en-US" sz="11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260350">
                <a:tc>
                  <a:txBody>
                    <a:bodyPr/>
                    <a:p>
                      <a:pPr indent="0" algn="ctr">
                        <a:buNone/>
                      </a:pPr>
                      <a:r>
                        <a:rPr lang="zh-CN" sz="1100" b="0">
                          <a:solidFill>
                            <a:srgbClr val="000000"/>
                          </a:solidFill>
                          <a:latin typeface="Arial" panose="020B0604020202020204" pitchFamily="34" charset="0"/>
                          <a:ea typeface="宋体" panose="02010600030101010101" pitchFamily="2" charset="-122"/>
                        </a:rPr>
                        <a:t>消防设施</a:t>
                      </a:r>
                      <a:endParaRPr lang="en-US" altLang="en-US" sz="11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100" b="0">
                          <a:solidFill>
                            <a:srgbClr val="000000"/>
                          </a:solidFill>
                          <a:latin typeface="宋体" panose="02010600030101010101" pitchFamily="2" charset="-122"/>
                        </a:rPr>
                        <a:t>1</a:t>
                      </a:r>
                      <a:endParaRPr lang="en-US" altLang="en-US" sz="11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364490">
                <a:tc>
                  <a:txBody>
                    <a:bodyPr/>
                    <a:p>
                      <a:pPr indent="0" algn="ctr">
                        <a:buNone/>
                      </a:pPr>
                      <a:r>
                        <a:rPr lang="zh-CN" sz="1100" b="0">
                          <a:solidFill>
                            <a:srgbClr val="000000"/>
                          </a:solidFill>
                          <a:latin typeface="Arial" panose="020B0604020202020204" pitchFamily="34" charset="0"/>
                          <a:ea typeface="宋体" panose="02010600030101010101" pitchFamily="2" charset="-122"/>
                        </a:rPr>
                        <a:t>垃圾分类收集亭</a:t>
                      </a:r>
                      <a:endParaRPr lang="en-US" altLang="en-US" sz="11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100" b="0">
                          <a:solidFill>
                            <a:srgbClr val="000000"/>
                          </a:solidFill>
                          <a:latin typeface="宋体" panose="02010600030101010101" pitchFamily="2" charset="-122"/>
                        </a:rPr>
                        <a:t>2</a:t>
                      </a:r>
                      <a:endParaRPr lang="en-US" altLang="en-US" sz="11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bl>
          </a:graphicData>
        </a:graphic>
      </p:graphicFrame>
      <p:sp>
        <p:nvSpPr>
          <p:cNvPr id="18" name="文本占位符 1"/>
          <p:cNvSpPr txBox="1"/>
          <p:nvPr/>
        </p:nvSpPr>
        <p:spPr>
          <a:xfrm>
            <a:off x="7842885" y="220980"/>
            <a:ext cx="6630670" cy="23495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zh-CN" altLang="en-US" sz="1800" b="1">
                <a:solidFill>
                  <a:schemeClr val="accent6">
                    <a:lumMod val="75000"/>
                  </a:schemeClr>
                </a:solidFill>
                <a:latin typeface="微软雅黑" panose="020B0503020204020204" pitchFamily="34" charset="-122"/>
                <a:ea typeface="微软雅黑" panose="020B0503020204020204" pitchFamily="34" charset="-122"/>
                <a:sym typeface="+mn-ea"/>
              </a:rPr>
              <a:t>蔡家寨组宅基地布置图</a:t>
            </a:r>
            <a:endParaRPr lang="en-US" altLang="en-US" sz="1400" b="1">
              <a:solidFill>
                <a:schemeClr val="accent6">
                  <a:lumMod val="75000"/>
                </a:schemeClr>
              </a:solidFill>
              <a:latin typeface="微软雅黑" panose="020B0503020204020204" pitchFamily="34" charset="-122"/>
              <a:ea typeface="微软雅黑" panose="020B0503020204020204" pitchFamily="34" charset="-122"/>
            </a:endParaRPr>
          </a:p>
          <a:p>
            <a:pPr marL="0" indent="0" algn="r">
              <a:buNone/>
            </a:pPr>
            <a:endParaRPr lang="zh-CN" altLang="zh-CN" sz="1400" b="1" dirty="0">
              <a:solidFill>
                <a:schemeClr val="accent6">
                  <a:lumMod val="75000"/>
                </a:schemeClr>
              </a:solidFill>
              <a:latin typeface="微软雅黑" panose="020B0503020204020204" pitchFamily="34" charset="-122"/>
              <a:ea typeface="微软雅黑" panose="020B0503020204020204" pitchFamily="34" charset="-122"/>
              <a:cs typeface="华文黑体" pitchFamily="2" charset="-122"/>
              <a:sym typeface="+mn-ea"/>
            </a:endParaRPr>
          </a:p>
        </p:txBody>
      </p:sp>
      <p:pic>
        <p:nvPicPr>
          <p:cNvPr id="3" name="图片 2" descr="规划污水处理厂"/>
          <p:cNvPicPr>
            <a:picLocks noChangeAspect="1"/>
          </p:cNvPicPr>
          <p:nvPr/>
        </p:nvPicPr>
        <p:blipFill>
          <a:blip r:embed="rId4"/>
          <a:stretch>
            <a:fillRect/>
          </a:stretch>
        </p:blipFill>
        <p:spPr>
          <a:xfrm>
            <a:off x="3374390" y="5980430"/>
            <a:ext cx="1036320" cy="829310"/>
          </a:xfrm>
          <a:prstGeom prst="rect">
            <a:avLst/>
          </a:prstGeom>
        </p:spPr>
      </p:pic>
      <p:pic>
        <p:nvPicPr>
          <p:cNvPr id="4" name="图片 3" descr="规划消防设施"/>
          <p:cNvPicPr>
            <a:picLocks noChangeAspect="1"/>
          </p:cNvPicPr>
          <p:nvPr/>
        </p:nvPicPr>
        <p:blipFill>
          <a:blip r:embed="rId5"/>
          <a:stretch>
            <a:fillRect/>
          </a:stretch>
        </p:blipFill>
        <p:spPr>
          <a:xfrm>
            <a:off x="5547995" y="5502910"/>
            <a:ext cx="1033145" cy="826770"/>
          </a:xfrm>
          <a:prstGeom prst="rect">
            <a:avLst/>
          </a:prstGeom>
        </p:spPr>
      </p:pic>
      <p:pic>
        <p:nvPicPr>
          <p:cNvPr id="5" name="图片 4" descr="规划垃圾收集点"/>
          <p:cNvPicPr>
            <a:picLocks noChangeAspect="1"/>
          </p:cNvPicPr>
          <p:nvPr/>
        </p:nvPicPr>
        <p:blipFill>
          <a:blip r:embed="rId6"/>
          <a:stretch>
            <a:fillRect/>
          </a:stretch>
        </p:blipFill>
        <p:spPr>
          <a:xfrm>
            <a:off x="3951605" y="955040"/>
            <a:ext cx="987425" cy="789940"/>
          </a:xfrm>
          <a:prstGeom prst="rect">
            <a:avLst/>
          </a:prstGeom>
        </p:spPr>
      </p:pic>
      <p:pic>
        <p:nvPicPr>
          <p:cNvPr id="6" name="图片 5" descr="规划垃圾收集点"/>
          <p:cNvPicPr>
            <a:picLocks noChangeAspect="1"/>
          </p:cNvPicPr>
          <p:nvPr/>
        </p:nvPicPr>
        <p:blipFill>
          <a:blip r:embed="rId6"/>
          <a:stretch>
            <a:fillRect/>
          </a:stretch>
        </p:blipFill>
        <p:spPr>
          <a:xfrm>
            <a:off x="4410710" y="6203950"/>
            <a:ext cx="987425" cy="789940"/>
          </a:xfrm>
          <a:prstGeom prst="rect">
            <a:avLst/>
          </a:prstGeom>
        </p:spPr>
      </p:pic>
      <p:sp>
        <p:nvSpPr>
          <p:cNvPr id="34" name="矩形 33"/>
          <p:cNvSpPr/>
          <p:nvPr/>
        </p:nvSpPr>
        <p:spPr>
          <a:xfrm>
            <a:off x="10523855" y="8486775"/>
            <a:ext cx="702310" cy="225425"/>
          </a:xfrm>
          <a:prstGeom prst="rect">
            <a:avLst/>
          </a:prstGeom>
          <a:solidFill>
            <a:srgbClr val="FFD37F"/>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5" name="矩形 34"/>
          <p:cNvSpPr/>
          <p:nvPr/>
        </p:nvSpPr>
        <p:spPr>
          <a:xfrm>
            <a:off x="10518775" y="8766810"/>
            <a:ext cx="702310" cy="225425"/>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cxnSp>
        <p:nvCxnSpPr>
          <p:cNvPr id="36" name="直接连接符 35"/>
          <p:cNvCxnSpPr>
            <a:endCxn id="35" idx="3"/>
          </p:cNvCxnSpPr>
          <p:nvPr/>
        </p:nvCxnSpPr>
        <p:spPr>
          <a:xfrm>
            <a:off x="10531475" y="8874760"/>
            <a:ext cx="689610" cy="5080"/>
          </a:xfrm>
          <a:prstGeom prst="line">
            <a:avLst/>
          </a:prstGeom>
          <a:ln w="28575">
            <a:solidFill>
              <a:srgbClr val="FF0000"/>
            </a:solidFill>
            <a:prstDash val="dashDot"/>
          </a:ln>
        </p:spPr>
        <p:style>
          <a:lnRef idx="1">
            <a:schemeClr val="accent1"/>
          </a:lnRef>
          <a:fillRef idx="0">
            <a:schemeClr val="accent1"/>
          </a:fillRef>
          <a:effectRef idx="0">
            <a:schemeClr val="accent1"/>
          </a:effectRef>
          <a:fontRef idx="minor">
            <a:schemeClr val="tx1"/>
          </a:fontRef>
        </p:style>
      </p:cxnSp>
      <p:sp>
        <p:nvSpPr>
          <p:cNvPr id="37" name="文本框 36"/>
          <p:cNvSpPr txBox="1"/>
          <p:nvPr/>
        </p:nvSpPr>
        <p:spPr>
          <a:xfrm>
            <a:off x="10531475" y="7468235"/>
            <a:ext cx="742950" cy="368300"/>
          </a:xfrm>
          <a:prstGeom prst="rect">
            <a:avLst/>
          </a:prstGeom>
          <a:noFill/>
        </p:spPr>
        <p:txBody>
          <a:bodyPr wrap="square" rtlCol="0">
            <a:spAutoFit/>
          </a:bodyPr>
          <a:p>
            <a:r>
              <a:rPr lang="zh-CN" altLang="en-US"/>
              <a:t>图例：</a:t>
            </a:r>
            <a:endParaRPr lang="zh-CN" altLang="en-US"/>
          </a:p>
        </p:txBody>
      </p:sp>
      <p:sp>
        <p:nvSpPr>
          <p:cNvPr id="38" name="文本框 37"/>
          <p:cNvSpPr txBox="1"/>
          <p:nvPr/>
        </p:nvSpPr>
        <p:spPr>
          <a:xfrm>
            <a:off x="11237595" y="8435975"/>
            <a:ext cx="1136650" cy="306705"/>
          </a:xfrm>
          <a:prstGeom prst="rect">
            <a:avLst/>
          </a:prstGeom>
          <a:noFill/>
        </p:spPr>
        <p:txBody>
          <a:bodyPr wrap="square" rtlCol="0">
            <a:spAutoFit/>
          </a:bodyPr>
          <a:p>
            <a:r>
              <a:rPr lang="zh-CN" altLang="en-US" sz="1400"/>
              <a:t>现状宅基地</a:t>
            </a:r>
            <a:endParaRPr lang="zh-CN" altLang="en-US" sz="1400"/>
          </a:p>
        </p:txBody>
      </p:sp>
      <p:sp>
        <p:nvSpPr>
          <p:cNvPr id="39" name="文本框 38"/>
          <p:cNvSpPr txBox="1"/>
          <p:nvPr/>
        </p:nvSpPr>
        <p:spPr>
          <a:xfrm>
            <a:off x="11235055" y="8731250"/>
            <a:ext cx="1136650" cy="306705"/>
          </a:xfrm>
          <a:prstGeom prst="rect">
            <a:avLst/>
          </a:prstGeom>
          <a:noFill/>
        </p:spPr>
        <p:txBody>
          <a:bodyPr wrap="square" rtlCol="0">
            <a:spAutoFit/>
          </a:bodyPr>
          <a:p>
            <a:r>
              <a:rPr lang="zh-CN" altLang="en-US" sz="1400"/>
              <a:t>宅基地红线</a:t>
            </a:r>
            <a:endParaRPr lang="zh-CN" altLang="en-US" sz="1400"/>
          </a:p>
        </p:txBody>
      </p:sp>
      <p:sp>
        <p:nvSpPr>
          <p:cNvPr id="40" name="矩形 39"/>
          <p:cNvSpPr/>
          <p:nvPr/>
        </p:nvSpPr>
        <p:spPr>
          <a:xfrm>
            <a:off x="10511155" y="9058910"/>
            <a:ext cx="702310" cy="225425"/>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cxnSp>
        <p:nvCxnSpPr>
          <p:cNvPr id="41" name="直接连接符 40"/>
          <p:cNvCxnSpPr/>
          <p:nvPr/>
        </p:nvCxnSpPr>
        <p:spPr>
          <a:xfrm>
            <a:off x="10511155" y="9136380"/>
            <a:ext cx="689610" cy="5080"/>
          </a:xfrm>
          <a:prstGeom prst="line">
            <a:avLst/>
          </a:prstGeom>
          <a:ln w="15875">
            <a:solidFill>
              <a:srgbClr val="072D05"/>
            </a:solidFill>
            <a:prstDash val="solid"/>
          </a:ln>
        </p:spPr>
        <p:style>
          <a:lnRef idx="1">
            <a:schemeClr val="accent1"/>
          </a:lnRef>
          <a:fillRef idx="0">
            <a:schemeClr val="accent1"/>
          </a:fillRef>
          <a:effectRef idx="0">
            <a:schemeClr val="accent1"/>
          </a:effectRef>
          <a:fontRef idx="minor">
            <a:schemeClr val="tx1"/>
          </a:fontRef>
        </p:style>
      </p:cxnSp>
      <p:cxnSp>
        <p:nvCxnSpPr>
          <p:cNvPr id="42" name="直接连接符 41"/>
          <p:cNvCxnSpPr/>
          <p:nvPr/>
        </p:nvCxnSpPr>
        <p:spPr>
          <a:xfrm>
            <a:off x="10517505" y="9224645"/>
            <a:ext cx="689610" cy="5080"/>
          </a:xfrm>
          <a:prstGeom prst="line">
            <a:avLst/>
          </a:prstGeom>
          <a:ln w="15875">
            <a:solidFill>
              <a:srgbClr val="072D05"/>
            </a:solidFill>
            <a:prstDash val="solid"/>
          </a:ln>
        </p:spPr>
        <p:style>
          <a:lnRef idx="1">
            <a:schemeClr val="accent1"/>
          </a:lnRef>
          <a:fillRef idx="0">
            <a:schemeClr val="accent1"/>
          </a:fillRef>
          <a:effectRef idx="0">
            <a:schemeClr val="accent1"/>
          </a:effectRef>
          <a:fontRef idx="minor">
            <a:schemeClr val="tx1"/>
          </a:fontRef>
        </p:style>
      </p:cxnSp>
      <p:sp>
        <p:nvSpPr>
          <p:cNvPr id="43" name="文本框 42"/>
          <p:cNvSpPr txBox="1"/>
          <p:nvPr/>
        </p:nvSpPr>
        <p:spPr>
          <a:xfrm>
            <a:off x="11245215" y="9019540"/>
            <a:ext cx="1136650" cy="306705"/>
          </a:xfrm>
          <a:prstGeom prst="rect">
            <a:avLst/>
          </a:prstGeom>
          <a:noFill/>
        </p:spPr>
        <p:txBody>
          <a:bodyPr wrap="square" rtlCol="0">
            <a:spAutoFit/>
          </a:bodyPr>
          <a:p>
            <a:r>
              <a:rPr lang="zh-CN" altLang="en-US" sz="1400"/>
              <a:t>规划道路</a:t>
            </a:r>
            <a:endParaRPr lang="zh-CN" altLang="en-US" sz="1400"/>
          </a:p>
        </p:txBody>
      </p:sp>
      <p:sp>
        <p:nvSpPr>
          <p:cNvPr id="44" name="矩形 43"/>
          <p:cNvSpPr/>
          <p:nvPr/>
        </p:nvSpPr>
        <p:spPr>
          <a:xfrm>
            <a:off x="10504805" y="9378315"/>
            <a:ext cx="702310" cy="225425"/>
          </a:xfrm>
          <a:prstGeom prst="rect">
            <a:avLst/>
          </a:prstGeom>
          <a:solidFill>
            <a:srgbClr val="01C5FF"/>
          </a:solidFill>
          <a:extLst>
            <a:ext uri="{909E8E84-426E-40DD-AFC4-6F175D3DCCD1}">
              <a14:hiddenFill xmlns:a14="http://schemas.microsoft.com/office/drawing/2010/main">
                <a:solidFill>
                  <a:srgbClr val="FFD37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5" name="矩形 44"/>
          <p:cNvSpPr/>
          <p:nvPr/>
        </p:nvSpPr>
        <p:spPr>
          <a:xfrm>
            <a:off x="10495915" y="9698355"/>
            <a:ext cx="702310" cy="225425"/>
          </a:xfrm>
          <a:prstGeom prst="rect">
            <a:avLst/>
          </a:prstGeom>
          <a:solidFill>
            <a:srgbClr val="AAF328"/>
          </a:solidFill>
          <a:extLst>
            <a:ext uri="{909E8E84-426E-40DD-AFC4-6F175D3DCCD1}">
              <a14:hiddenFill xmlns:a14="http://schemas.microsoft.com/office/drawing/2010/main">
                <a:solidFill>
                  <a:srgbClr val="FFD37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6" name="文本框 45"/>
          <p:cNvSpPr txBox="1"/>
          <p:nvPr/>
        </p:nvSpPr>
        <p:spPr>
          <a:xfrm>
            <a:off x="11252835" y="9326245"/>
            <a:ext cx="1136650" cy="306705"/>
          </a:xfrm>
          <a:prstGeom prst="rect">
            <a:avLst/>
          </a:prstGeom>
          <a:noFill/>
        </p:spPr>
        <p:txBody>
          <a:bodyPr wrap="square" rtlCol="0">
            <a:spAutoFit/>
          </a:bodyPr>
          <a:p>
            <a:r>
              <a:rPr lang="zh-CN" altLang="en-US" sz="1400"/>
              <a:t>现状建筑</a:t>
            </a:r>
            <a:endParaRPr lang="zh-CN" altLang="en-US" sz="1400"/>
          </a:p>
        </p:txBody>
      </p:sp>
      <p:sp>
        <p:nvSpPr>
          <p:cNvPr id="47" name="文本框 46"/>
          <p:cNvSpPr txBox="1"/>
          <p:nvPr/>
        </p:nvSpPr>
        <p:spPr>
          <a:xfrm>
            <a:off x="11229975" y="9642475"/>
            <a:ext cx="1136650" cy="306705"/>
          </a:xfrm>
          <a:prstGeom prst="rect">
            <a:avLst/>
          </a:prstGeom>
          <a:noFill/>
        </p:spPr>
        <p:txBody>
          <a:bodyPr wrap="square" rtlCol="0">
            <a:spAutoFit/>
          </a:bodyPr>
          <a:p>
            <a:r>
              <a:rPr lang="zh-CN" altLang="en-US" sz="1400"/>
              <a:t>管控区域</a:t>
            </a:r>
            <a:endParaRPr lang="zh-CN" altLang="en-US" sz="1400"/>
          </a:p>
        </p:txBody>
      </p:sp>
      <p:sp>
        <p:nvSpPr>
          <p:cNvPr id="48" name="矩形 47"/>
          <p:cNvSpPr/>
          <p:nvPr/>
        </p:nvSpPr>
        <p:spPr>
          <a:xfrm>
            <a:off x="10526395" y="8193405"/>
            <a:ext cx="702310" cy="225425"/>
          </a:xfrm>
          <a:prstGeom prst="rect">
            <a:avLst/>
          </a:prstGeom>
          <a:solidFill>
            <a:srgbClr val="0084AA"/>
          </a:solidFill>
          <a:extLst>
            <a:ext uri="{909E8E84-426E-40DD-AFC4-6F175D3DCCD1}">
              <a14:hiddenFill xmlns:a14="http://schemas.microsoft.com/office/drawing/2010/main">
                <a:solidFill>
                  <a:srgbClr val="FFD37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9" name="文本框 48"/>
          <p:cNvSpPr txBox="1"/>
          <p:nvPr/>
        </p:nvSpPr>
        <p:spPr>
          <a:xfrm>
            <a:off x="11240135" y="8142605"/>
            <a:ext cx="1136650" cy="306705"/>
          </a:xfrm>
          <a:prstGeom prst="rect">
            <a:avLst/>
          </a:prstGeom>
          <a:noFill/>
        </p:spPr>
        <p:txBody>
          <a:bodyPr wrap="square" rtlCol="0">
            <a:spAutoFit/>
          </a:bodyPr>
          <a:p>
            <a:r>
              <a:rPr lang="zh-CN" altLang="en-US" sz="1400"/>
              <a:t>近期建设</a:t>
            </a:r>
            <a:endParaRPr lang="zh-CN" altLang="en-US" sz="1400"/>
          </a:p>
        </p:txBody>
      </p:sp>
      <p:sp>
        <p:nvSpPr>
          <p:cNvPr id="50" name="矩形 49"/>
          <p:cNvSpPr/>
          <p:nvPr/>
        </p:nvSpPr>
        <p:spPr>
          <a:xfrm>
            <a:off x="10525125" y="7903845"/>
            <a:ext cx="702310" cy="225425"/>
          </a:xfrm>
          <a:prstGeom prst="rect">
            <a:avLst/>
          </a:prstGeom>
          <a:noFill/>
          <a:extLst>
            <a:ext uri="{909E8E84-426E-40DD-AFC4-6F175D3DCCD1}">
              <a14:hiddenFill xmlns:a14="http://schemas.microsoft.com/office/drawing/2010/main">
                <a:solidFill>
                  <a:srgbClr val="0084AA"/>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1" name="文本框 50"/>
          <p:cNvSpPr txBox="1"/>
          <p:nvPr/>
        </p:nvSpPr>
        <p:spPr>
          <a:xfrm>
            <a:off x="11238865" y="7853045"/>
            <a:ext cx="1136650" cy="306705"/>
          </a:xfrm>
          <a:prstGeom prst="rect">
            <a:avLst/>
          </a:prstGeom>
          <a:noFill/>
        </p:spPr>
        <p:txBody>
          <a:bodyPr wrap="square" rtlCol="0">
            <a:spAutoFit/>
          </a:bodyPr>
          <a:p>
            <a:r>
              <a:rPr lang="zh-CN" altLang="en-US" sz="1400"/>
              <a:t>污水管道</a:t>
            </a:r>
            <a:endParaRPr lang="zh-CN" altLang="en-US" sz="1400"/>
          </a:p>
        </p:txBody>
      </p:sp>
      <p:cxnSp>
        <p:nvCxnSpPr>
          <p:cNvPr id="52" name="直接连接符 51"/>
          <p:cNvCxnSpPr/>
          <p:nvPr/>
        </p:nvCxnSpPr>
        <p:spPr>
          <a:xfrm flipV="1">
            <a:off x="10516235" y="8014970"/>
            <a:ext cx="712470" cy="1905"/>
          </a:xfrm>
          <a:prstGeom prst="line">
            <a:avLst/>
          </a:prstGeom>
          <a:ln w="22225"/>
        </p:spPr>
        <p:style>
          <a:lnRef idx="1">
            <a:schemeClr val="accent1"/>
          </a:lnRef>
          <a:fillRef idx="0">
            <a:schemeClr val="accent1"/>
          </a:fillRef>
          <a:effectRef idx="0">
            <a:schemeClr val="accent1"/>
          </a:effectRef>
          <a:fontRef idx="minor">
            <a:schemeClr val="tx1"/>
          </a:fontRef>
        </p:style>
      </p:cxnSp>
      <p:sp>
        <p:nvSpPr>
          <p:cNvPr id="53" name="矩形 52"/>
          <p:cNvSpPr/>
          <p:nvPr/>
        </p:nvSpPr>
        <p:spPr>
          <a:xfrm>
            <a:off x="10373995" y="7468235"/>
            <a:ext cx="4488180" cy="2668270"/>
          </a:xfrm>
          <a:prstGeom prst="rect">
            <a:avLst/>
          </a:prstGeom>
          <a:noFill/>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4" name="矩形 53"/>
          <p:cNvSpPr/>
          <p:nvPr/>
        </p:nvSpPr>
        <p:spPr>
          <a:xfrm>
            <a:off x="12461240" y="8486775"/>
            <a:ext cx="702310" cy="225425"/>
          </a:xfrm>
          <a:prstGeom prst="rect">
            <a:avLst/>
          </a:prstGeom>
          <a:noFill/>
          <a:extLst>
            <a:ext uri="{909E8E84-426E-40DD-AFC4-6F175D3DCCD1}">
              <a14:hiddenFill xmlns:a14="http://schemas.microsoft.com/office/drawing/2010/main">
                <a:solidFill>
                  <a:srgbClr val="FFD37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5" name="矩形 54"/>
          <p:cNvSpPr/>
          <p:nvPr/>
        </p:nvSpPr>
        <p:spPr>
          <a:xfrm>
            <a:off x="12456160" y="8766810"/>
            <a:ext cx="702310" cy="225425"/>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7" name="文本框 56"/>
          <p:cNvSpPr txBox="1"/>
          <p:nvPr/>
        </p:nvSpPr>
        <p:spPr>
          <a:xfrm>
            <a:off x="13174980" y="8435975"/>
            <a:ext cx="1136650" cy="306705"/>
          </a:xfrm>
          <a:prstGeom prst="rect">
            <a:avLst/>
          </a:prstGeom>
          <a:noFill/>
        </p:spPr>
        <p:txBody>
          <a:bodyPr wrap="square" rtlCol="0">
            <a:spAutoFit/>
          </a:bodyPr>
          <a:p>
            <a:r>
              <a:rPr lang="zh-CN" altLang="en-US" sz="1400"/>
              <a:t>消防设施</a:t>
            </a:r>
            <a:endParaRPr lang="zh-CN" altLang="en-US" sz="1400"/>
          </a:p>
        </p:txBody>
      </p:sp>
      <p:sp>
        <p:nvSpPr>
          <p:cNvPr id="58" name="文本框 57"/>
          <p:cNvSpPr txBox="1"/>
          <p:nvPr/>
        </p:nvSpPr>
        <p:spPr>
          <a:xfrm>
            <a:off x="13172440" y="8731250"/>
            <a:ext cx="1482725" cy="306705"/>
          </a:xfrm>
          <a:prstGeom prst="rect">
            <a:avLst/>
          </a:prstGeom>
          <a:noFill/>
        </p:spPr>
        <p:txBody>
          <a:bodyPr wrap="square" rtlCol="0">
            <a:spAutoFit/>
          </a:bodyPr>
          <a:p>
            <a:r>
              <a:rPr lang="zh-CN" altLang="en-US" sz="1400"/>
              <a:t>污水处理设施</a:t>
            </a:r>
            <a:endParaRPr lang="zh-CN" altLang="en-US" sz="1400"/>
          </a:p>
        </p:txBody>
      </p:sp>
      <p:sp>
        <p:nvSpPr>
          <p:cNvPr id="67" name="矩形 66"/>
          <p:cNvSpPr/>
          <p:nvPr/>
        </p:nvSpPr>
        <p:spPr>
          <a:xfrm>
            <a:off x="12463780" y="8193405"/>
            <a:ext cx="702310" cy="225425"/>
          </a:xfrm>
          <a:prstGeom prst="rect">
            <a:avLst/>
          </a:prstGeom>
          <a:noFill/>
          <a:extLst>
            <a:ext uri="{909E8E84-426E-40DD-AFC4-6F175D3DCCD1}">
              <a14:hiddenFill xmlns:a14="http://schemas.microsoft.com/office/drawing/2010/main">
                <a:solidFill>
                  <a:srgbClr val="0084AA"/>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8" name="文本框 67"/>
          <p:cNvSpPr txBox="1"/>
          <p:nvPr/>
        </p:nvSpPr>
        <p:spPr>
          <a:xfrm>
            <a:off x="13177520" y="8142605"/>
            <a:ext cx="1685290" cy="306705"/>
          </a:xfrm>
          <a:prstGeom prst="rect">
            <a:avLst/>
          </a:prstGeom>
          <a:noFill/>
        </p:spPr>
        <p:txBody>
          <a:bodyPr wrap="square" rtlCol="0">
            <a:spAutoFit/>
          </a:bodyPr>
          <a:p>
            <a:r>
              <a:rPr lang="zh-CN" altLang="en-US" sz="1400"/>
              <a:t>分类式垃圾收集亭</a:t>
            </a:r>
            <a:endParaRPr lang="zh-CN" altLang="en-US" sz="1400"/>
          </a:p>
        </p:txBody>
      </p:sp>
      <p:sp>
        <p:nvSpPr>
          <p:cNvPr id="69" name="矩形 68"/>
          <p:cNvSpPr/>
          <p:nvPr/>
        </p:nvSpPr>
        <p:spPr>
          <a:xfrm>
            <a:off x="12462510" y="7903845"/>
            <a:ext cx="702310" cy="225425"/>
          </a:xfrm>
          <a:prstGeom prst="rect">
            <a:avLst/>
          </a:prstGeom>
          <a:noFill/>
          <a:extLst>
            <a:ext uri="{909E8E84-426E-40DD-AFC4-6F175D3DCCD1}">
              <a14:hiddenFill xmlns:a14="http://schemas.microsoft.com/office/drawing/2010/main">
                <a:solidFill>
                  <a:srgbClr val="0084AA"/>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0" name="文本框 69"/>
          <p:cNvSpPr txBox="1"/>
          <p:nvPr/>
        </p:nvSpPr>
        <p:spPr>
          <a:xfrm>
            <a:off x="13176250" y="7853045"/>
            <a:ext cx="1478915" cy="306705"/>
          </a:xfrm>
          <a:prstGeom prst="rect">
            <a:avLst/>
          </a:prstGeom>
          <a:noFill/>
        </p:spPr>
        <p:txBody>
          <a:bodyPr wrap="square" rtlCol="0">
            <a:spAutoFit/>
          </a:bodyPr>
          <a:p>
            <a:r>
              <a:rPr lang="zh-CN" altLang="en-US" sz="1400"/>
              <a:t>现状宅基地范围</a:t>
            </a:r>
            <a:endParaRPr lang="zh-CN" altLang="en-US" sz="1400"/>
          </a:p>
        </p:txBody>
      </p:sp>
      <p:cxnSp>
        <p:nvCxnSpPr>
          <p:cNvPr id="71" name="直接连接符 70"/>
          <p:cNvCxnSpPr/>
          <p:nvPr/>
        </p:nvCxnSpPr>
        <p:spPr>
          <a:xfrm flipV="1">
            <a:off x="12453620" y="8014970"/>
            <a:ext cx="712470" cy="1905"/>
          </a:xfrm>
          <a:prstGeom prst="line">
            <a:avLst/>
          </a:prstGeom>
          <a:ln w="22225">
            <a:solidFill>
              <a:srgbClr val="F25F47"/>
            </a:solidFill>
          </a:ln>
        </p:spPr>
        <p:style>
          <a:lnRef idx="1">
            <a:schemeClr val="accent1"/>
          </a:lnRef>
          <a:fillRef idx="0">
            <a:schemeClr val="accent1"/>
          </a:fillRef>
          <a:effectRef idx="0">
            <a:schemeClr val="accent1"/>
          </a:effectRef>
          <a:fontRef idx="minor">
            <a:schemeClr val="tx1"/>
          </a:fontRef>
        </p:style>
      </p:cxnSp>
      <p:pic>
        <p:nvPicPr>
          <p:cNvPr id="72" name="图片 71" descr="规划垃圾收集点"/>
          <p:cNvPicPr>
            <a:picLocks noChangeAspect="1"/>
          </p:cNvPicPr>
          <p:nvPr/>
        </p:nvPicPr>
        <p:blipFill>
          <a:blip r:embed="rId6"/>
          <a:stretch>
            <a:fillRect/>
          </a:stretch>
        </p:blipFill>
        <p:spPr>
          <a:xfrm>
            <a:off x="12472035" y="8014970"/>
            <a:ext cx="718185" cy="574675"/>
          </a:xfrm>
          <a:prstGeom prst="rect">
            <a:avLst/>
          </a:prstGeom>
        </p:spPr>
      </p:pic>
      <p:pic>
        <p:nvPicPr>
          <p:cNvPr id="73" name="图片 72" descr="规划消防设施"/>
          <p:cNvPicPr>
            <a:picLocks noChangeAspect="1"/>
          </p:cNvPicPr>
          <p:nvPr/>
        </p:nvPicPr>
        <p:blipFill>
          <a:blip r:embed="rId5"/>
          <a:stretch>
            <a:fillRect/>
          </a:stretch>
        </p:blipFill>
        <p:spPr>
          <a:xfrm>
            <a:off x="12472035" y="8292465"/>
            <a:ext cx="745490" cy="596265"/>
          </a:xfrm>
          <a:prstGeom prst="rect">
            <a:avLst/>
          </a:prstGeom>
        </p:spPr>
      </p:pic>
      <p:pic>
        <p:nvPicPr>
          <p:cNvPr id="74" name="图片 73" descr="规划污水处理厂"/>
          <p:cNvPicPr>
            <a:picLocks noChangeAspect="1"/>
          </p:cNvPicPr>
          <p:nvPr/>
        </p:nvPicPr>
        <p:blipFill>
          <a:blip r:embed="rId4"/>
          <a:stretch>
            <a:fillRect/>
          </a:stretch>
        </p:blipFill>
        <p:spPr>
          <a:xfrm>
            <a:off x="12463780" y="8567420"/>
            <a:ext cx="793115" cy="634365"/>
          </a:xfrm>
          <a:prstGeom prst="rect">
            <a:avLst/>
          </a:prstGeom>
        </p:spPr>
      </p:pic>
      <p:sp>
        <p:nvSpPr>
          <p:cNvPr id="21" name="矩形 20"/>
          <p:cNvSpPr/>
          <p:nvPr/>
        </p:nvSpPr>
        <p:spPr>
          <a:xfrm>
            <a:off x="12461240" y="9100820"/>
            <a:ext cx="690245" cy="225425"/>
          </a:xfrm>
          <a:prstGeom prst="rect">
            <a:avLst/>
          </a:prstGeom>
          <a:solidFill>
            <a:srgbClr val="36987B"/>
          </a:solidFill>
          <a:extLst>
            <a:ext uri="{909E8E84-426E-40DD-AFC4-6F175D3DCCD1}">
              <a14:hiddenFill xmlns:a14="http://schemas.microsoft.com/office/drawing/2010/main">
                <a:solidFill>
                  <a:srgbClr val="FFD37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2" name="文本框 21"/>
          <p:cNvSpPr txBox="1"/>
          <p:nvPr/>
        </p:nvSpPr>
        <p:spPr>
          <a:xfrm>
            <a:off x="13190855" y="9047480"/>
            <a:ext cx="1456690" cy="306705"/>
          </a:xfrm>
          <a:prstGeom prst="rect">
            <a:avLst/>
          </a:prstGeom>
          <a:noFill/>
        </p:spPr>
        <p:txBody>
          <a:bodyPr wrap="square" rtlCol="0">
            <a:spAutoFit/>
          </a:bodyPr>
          <a:p>
            <a:r>
              <a:rPr lang="zh-CN" altLang="en-US" sz="1400"/>
              <a:t>远期建设</a:t>
            </a:r>
            <a:endParaRPr lang="zh-CN" altLang="en-US" sz="1400"/>
          </a:p>
        </p:txBody>
      </p:sp>
      <p:cxnSp>
        <p:nvCxnSpPr>
          <p:cNvPr id="12" name="直接箭头连接符 11"/>
          <p:cNvCxnSpPr/>
          <p:nvPr/>
        </p:nvCxnSpPr>
        <p:spPr>
          <a:xfrm flipH="1">
            <a:off x="3963035" y="6160135"/>
            <a:ext cx="764540" cy="17335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3" name="任意多边形 12"/>
          <p:cNvSpPr/>
          <p:nvPr/>
        </p:nvSpPr>
        <p:spPr>
          <a:xfrm>
            <a:off x="5204460" y="5311775"/>
            <a:ext cx="581025" cy="700405"/>
          </a:xfrm>
          <a:custGeom>
            <a:avLst/>
            <a:gdLst>
              <a:gd name="connisteX0" fmla="*/ 371475 w 581025"/>
              <a:gd name="connsiteY0" fmla="*/ 700405 h 700405"/>
              <a:gd name="connisteX1" fmla="*/ 0 w 581025"/>
              <a:gd name="connsiteY1" fmla="*/ 133350 h 700405"/>
              <a:gd name="connisteX2" fmla="*/ 205105 w 581025"/>
              <a:gd name="connsiteY2" fmla="*/ 0 h 700405"/>
              <a:gd name="connisteX3" fmla="*/ 581025 w 581025"/>
              <a:gd name="connsiteY3" fmla="*/ 586105 h 700405"/>
              <a:gd name="connisteX4" fmla="*/ 371475 w 581025"/>
              <a:gd name="connsiteY4" fmla="*/ 700405 h 700405"/>
            </a:gdLst>
            <a:ahLst/>
            <a:cxnLst>
              <a:cxn ang="0">
                <a:pos x="connisteX0" y="connsiteY0"/>
              </a:cxn>
              <a:cxn ang="0">
                <a:pos x="connisteX1" y="connsiteY1"/>
              </a:cxn>
              <a:cxn ang="0">
                <a:pos x="connisteX2" y="connsiteY2"/>
              </a:cxn>
              <a:cxn ang="0">
                <a:pos x="connisteX3" y="connsiteY3"/>
              </a:cxn>
              <a:cxn ang="0">
                <a:pos x="connisteX4" y="connsiteY4"/>
              </a:cxn>
            </a:cxnLst>
            <a:rect l="l" t="t" r="r" b="b"/>
            <a:pathLst>
              <a:path w="581025" h="700405">
                <a:moveTo>
                  <a:pt x="371475" y="700405"/>
                </a:moveTo>
                <a:lnTo>
                  <a:pt x="0" y="133350"/>
                </a:lnTo>
                <a:lnTo>
                  <a:pt x="205105" y="0"/>
                </a:lnTo>
                <a:lnTo>
                  <a:pt x="581025" y="586105"/>
                </a:lnTo>
                <a:lnTo>
                  <a:pt x="371475" y="700405"/>
                </a:lnTo>
                <a:close/>
              </a:path>
            </a:pathLst>
          </a:custGeom>
          <a:solidFill>
            <a:schemeClr val="accent6">
              <a:alpha val="45000"/>
            </a:schemeClr>
          </a:solidFill>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sym typeface="+mn-ea"/>
            </a:endParaRPr>
          </a:p>
        </p:txBody>
      </p:sp>
      <p:sp>
        <p:nvSpPr>
          <p:cNvPr id="16" name="任意多边形 15"/>
          <p:cNvSpPr/>
          <p:nvPr/>
        </p:nvSpPr>
        <p:spPr>
          <a:xfrm>
            <a:off x="6466205" y="1066800"/>
            <a:ext cx="594360" cy="1524000"/>
          </a:xfrm>
          <a:custGeom>
            <a:avLst/>
            <a:gdLst>
              <a:gd name="connisteX0" fmla="*/ 0 w 594360"/>
              <a:gd name="connsiteY0" fmla="*/ 106680 h 1524000"/>
              <a:gd name="connisteX1" fmla="*/ 243840 w 594360"/>
              <a:gd name="connsiteY1" fmla="*/ 800100 h 1524000"/>
              <a:gd name="connisteX2" fmla="*/ 266700 w 594360"/>
              <a:gd name="connsiteY2" fmla="*/ 853440 h 1524000"/>
              <a:gd name="connisteX3" fmla="*/ 243840 w 594360"/>
              <a:gd name="connsiteY3" fmla="*/ 1127760 h 1524000"/>
              <a:gd name="connisteX4" fmla="*/ 83820 w 594360"/>
              <a:gd name="connsiteY4" fmla="*/ 1318260 h 1524000"/>
              <a:gd name="connisteX5" fmla="*/ 342900 w 594360"/>
              <a:gd name="connsiteY5" fmla="*/ 1524000 h 1524000"/>
              <a:gd name="connisteX6" fmla="*/ 502920 w 594360"/>
              <a:gd name="connsiteY6" fmla="*/ 1325880 h 1524000"/>
              <a:gd name="connisteX7" fmla="*/ 571500 w 594360"/>
              <a:gd name="connsiteY7" fmla="*/ 1112520 h 1524000"/>
              <a:gd name="connisteX8" fmla="*/ 594360 w 594360"/>
              <a:gd name="connsiteY8" fmla="*/ 883920 h 1524000"/>
              <a:gd name="connisteX9" fmla="*/ 571500 w 594360"/>
              <a:gd name="connsiteY9" fmla="*/ 701040 h 1524000"/>
              <a:gd name="connisteX10" fmla="*/ 327660 w 594360"/>
              <a:gd name="connsiteY10" fmla="*/ 0 h 1524000"/>
              <a:gd name="connisteX11" fmla="*/ 0 w 594360"/>
              <a:gd name="connsiteY11" fmla="*/ 106680 h 15240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Lst>
            <a:rect l="l" t="t" r="r" b="b"/>
            <a:pathLst>
              <a:path w="594360" h="1524000">
                <a:moveTo>
                  <a:pt x="0" y="106680"/>
                </a:moveTo>
                <a:lnTo>
                  <a:pt x="243840" y="800100"/>
                </a:lnTo>
                <a:lnTo>
                  <a:pt x="266700" y="853440"/>
                </a:lnTo>
                <a:lnTo>
                  <a:pt x="243840" y="1127760"/>
                </a:lnTo>
                <a:lnTo>
                  <a:pt x="83820" y="1318260"/>
                </a:lnTo>
                <a:lnTo>
                  <a:pt x="342900" y="1524000"/>
                </a:lnTo>
                <a:lnTo>
                  <a:pt x="502920" y="1325880"/>
                </a:lnTo>
                <a:lnTo>
                  <a:pt x="571500" y="1112520"/>
                </a:lnTo>
                <a:lnTo>
                  <a:pt x="594360" y="883920"/>
                </a:lnTo>
                <a:lnTo>
                  <a:pt x="571500" y="701040"/>
                </a:lnTo>
                <a:lnTo>
                  <a:pt x="327660" y="0"/>
                </a:lnTo>
                <a:lnTo>
                  <a:pt x="0" y="106680"/>
                </a:lnTo>
                <a:close/>
              </a:path>
            </a:pathLst>
          </a:custGeom>
          <a:solidFill>
            <a:schemeClr val="accent6">
              <a:alpha val="45000"/>
            </a:schemeClr>
          </a:solidFill>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sym typeface="+mn-ea"/>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8" name="文本占位符 1"/>
          <p:cNvSpPr txBox="1"/>
          <p:nvPr/>
        </p:nvSpPr>
        <p:spPr>
          <a:xfrm>
            <a:off x="7842885" y="220980"/>
            <a:ext cx="6630670" cy="23495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zh-CN" altLang="zh-CN" sz="1800" b="1" dirty="0">
                <a:solidFill>
                  <a:schemeClr val="accent6">
                    <a:lumMod val="75000"/>
                  </a:schemeClr>
                </a:solidFill>
                <a:latin typeface="微软雅黑" panose="020B0503020204020204" pitchFamily="34" charset="-122"/>
                <a:ea typeface="微软雅黑" panose="020B0503020204020204" pitchFamily="34" charset="-122"/>
                <a:cs typeface="华文黑体" pitchFamily="2" charset="-122"/>
                <a:sym typeface="+mn-ea"/>
              </a:rPr>
              <a:t>第二居民点宅基地定位图</a:t>
            </a:r>
            <a:endParaRPr lang="zh-CN" altLang="zh-CN" sz="1800" b="1" dirty="0">
              <a:solidFill>
                <a:schemeClr val="accent6">
                  <a:lumMod val="75000"/>
                </a:schemeClr>
              </a:solidFill>
              <a:latin typeface="微软雅黑" panose="020B0503020204020204" pitchFamily="34" charset="-122"/>
              <a:ea typeface="微软雅黑" panose="020B0503020204020204" pitchFamily="34" charset="-122"/>
              <a:cs typeface="华文黑体" pitchFamily="2" charset="-122"/>
              <a:sym typeface="+mn-ea"/>
            </a:endParaRPr>
          </a:p>
          <a:p>
            <a:pPr marL="0" indent="0" algn="r">
              <a:buNone/>
            </a:pPr>
            <a:endParaRPr lang="zh-CN" altLang="zh-CN" sz="1400" b="1" dirty="0">
              <a:solidFill>
                <a:schemeClr val="accent6">
                  <a:lumMod val="75000"/>
                </a:schemeClr>
              </a:solidFill>
              <a:latin typeface="微软雅黑" panose="020B0503020204020204" pitchFamily="34" charset="-122"/>
              <a:ea typeface="微软雅黑" panose="020B0503020204020204" pitchFamily="34" charset="-122"/>
              <a:cs typeface="华文黑体" pitchFamily="2" charset="-122"/>
              <a:sym typeface="+mn-ea"/>
            </a:endParaRPr>
          </a:p>
        </p:txBody>
      </p:sp>
      <p:pic>
        <p:nvPicPr>
          <p:cNvPr id="2" name="图片 1" descr="第二点定位"/>
          <p:cNvPicPr>
            <a:picLocks noChangeAspect="1"/>
          </p:cNvPicPr>
          <p:nvPr/>
        </p:nvPicPr>
        <p:blipFill>
          <a:blip r:embed="rId1"/>
          <a:stretch>
            <a:fillRect/>
          </a:stretch>
        </p:blipFill>
        <p:spPr>
          <a:xfrm>
            <a:off x="4681855" y="857250"/>
            <a:ext cx="5894705" cy="9194165"/>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0" name="图片 9" descr="第三居民点"/>
          <p:cNvPicPr>
            <a:picLocks noChangeAspect="1"/>
          </p:cNvPicPr>
          <p:nvPr/>
        </p:nvPicPr>
        <p:blipFill>
          <a:blip r:embed="rId1"/>
          <a:srcRect l="11950" r="10093"/>
          <a:stretch>
            <a:fillRect/>
          </a:stretch>
        </p:blipFill>
        <p:spPr>
          <a:xfrm>
            <a:off x="111760" y="858520"/>
            <a:ext cx="10241915" cy="9278620"/>
          </a:xfrm>
          <a:prstGeom prst="rect">
            <a:avLst/>
          </a:prstGeom>
        </p:spPr>
      </p:pic>
      <p:sp>
        <p:nvSpPr>
          <p:cNvPr id="18" name="文本占位符 1"/>
          <p:cNvSpPr txBox="1"/>
          <p:nvPr/>
        </p:nvSpPr>
        <p:spPr>
          <a:xfrm>
            <a:off x="7842885" y="220980"/>
            <a:ext cx="6630670" cy="23495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zh-CN" altLang="en-US" sz="1800" b="1">
                <a:solidFill>
                  <a:schemeClr val="accent6">
                    <a:lumMod val="75000"/>
                  </a:schemeClr>
                </a:solidFill>
                <a:latin typeface="微软雅黑" panose="020B0503020204020204" pitchFamily="34" charset="-122"/>
                <a:ea typeface="微软雅黑" panose="020B0503020204020204" pitchFamily="34" charset="-122"/>
                <a:sym typeface="+mn-ea"/>
              </a:rPr>
              <a:t>水流洞组宅基地布置图</a:t>
            </a:r>
            <a:endParaRPr lang="en-US" altLang="en-US" sz="1400" b="1">
              <a:solidFill>
                <a:schemeClr val="accent6">
                  <a:lumMod val="75000"/>
                </a:schemeClr>
              </a:solidFill>
              <a:latin typeface="微软雅黑" panose="020B0503020204020204" pitchFamily="34" charset="-122"/>
              <a:ea typeface="微软雅黑" panose="020B0503020204020204" pitchFamily="34" charset="-122"/>
            </a:endParaRPr>
          </a:p>
          <a:p>
            <a:pPr marL="0" indent="0" algn="r">
              <a:buNone/>
            </a:pPr>
            <a:endParaRPr lang="zh-CN" altLang="zh-CN" sz="1400" b="1" dirty="0">
              <a:solidFill>
                <a:schemeClr val="accent6">
                  <a:lumMod val="75000"/>
                </a:schemeClr>
              </a:solidFill>
              <a:latin typeface="微软雅黑" panose="020B0503020204020204" pitchFamily="34" charset="-122"/>
              <a:ea typeface="微软雅黑" panose="020B0503020204020204" pitchFamily="34" charset="-122"/>
              <a:cs typeface="华文黑体" pitchFamily="2" charset="-122"/>
              <a:sym typeface="+mn-ea"/>
            </a:endParaRPr>
          </a:p>
        </p:txBody>
      </p:sp>
      <p:graphicFrame>
        <p:nvGraphicFramePr>
          <p:cNvPr id="17" name="表格 16"/>
          <p:cNvGraphicFramePr/>
          <p:nvPr>
            <p:custDataLst>
              <p:tags r:id="rId2"/>
            </p:custDataLst>
          </p:nvPr>
        </p:nvGraphicFramePr>
        <p:xfrm>
          <a:off x="10500360" y="5110480"/>
          <a:ext cx="4396740" cy="2303780"/>
        </p:xfrm>
        <a:graphic>
          <a:graphicData uri="http://schemas.openxmlformats.org/drawingml/2006/table">
            <a:tbl>
              <a:tblPr firstRow="1" bandRow="1">
                <a:tableStyleId>{5C22544A-7EE6-4342-B048-85BDC9FD1C3A}</a:tableStyleId>
              </a:tblPr>
              <a:tblGrid>
                <a:gridCol w="1909445"/>
                <a:gridCol w="2487295"/>
              </a:tblGrid>
              <a:tr h="417830">
                <a:tc>
                  <a:txBody>
                    <a:bodyPr/>
                    <a:p>
                      <a:pPr indent="0" algn="ctr">
                        <a:buNone/>
                      </a:pPr>
                      <a:r>
                        <a:rPr lang="zh-CN" sz="1100" b="0">
                          <a:solidFill>
                            <a:srgbClr val="000000"/>
                          </a:solidFill>
                          <a:latin typeface="Arial" panose="020B0604020202020204" pitchFamily="34" charset="0"/>
                          <a:ea typeface="宋体" panose="02010600030101010101" pitchFamily="2" charset="-122"/>
                        </a:rPr>
                        <a:t>第三居民点</a:t>
                      </a:r>
                      <a:endParaRPr lang="en-US" altLang="en-US" sz="11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zh-CN" altLang="en-US" sz="1100" b="0">
                          <a:solidFill>
                            <a:srgbClr val="000000"/>
                          </a:solidFill>
                          <a:latin typeface="宋体" panose="02010600030101010101" pitchFamily="2" charset="-122"/>
                        </a:rPr>
                        <a:t>水流洞组</a:t>
                      </a:r>
                      <a:endParaRPr lang="zh-CN" altLang="en-US" sz="11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367030">
                <a:tc>
                  <a:txBody>
                    <a:bodyPr/>
                    <a:p>
                      <a:pPr indent="0" algn="ctr">
                        <a:buNone/>
                      </a:pPr>
                      <a:r>
                        <a:rPr lang="zh-CN" sz="1100" b="0">
                          <a:solidFill>
                            <a:srgbClr val="000000"/>
                          </a:solidFill>
                          <a:latin typeface="Arial" panose="020B0604020202020204" pitchFamily="34" charset="0"/>
                          <a:ea typeface="宋体" panose="02010600030101010101" pitchFamily="2" charset="-122"/>
                        </a:rPr>
                        <a:t>需要宅基地面积（平方米）</a:t>
                      </a:r>
                      <a:endParaRPr lang="en-US" altLang="en-US" sz="11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100" b="0">
                          <a:solidFill>
                            <a:srgbClr val="000000"/>
                          </a:solidFill>
                          <a:latin typeface="宋体" panose="02010600030101010101" pitchFamily="2" charset="-122"/>
                        </a:rPr>
                        <a:t>1600</a:t>
                      </a:r>
                      <a:endParaRPr lang="en-US" altLang="en-US" sz="11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286385">
                <a:tc>
                  <a:txBody>
                    <a:bodyPr/>
                    <a:p>
                      <a:pPr indent="0" algn="ctr">
                        <a:buNone/>
                      </a:pPr>
                      <a:r>
                        <a:rPr lang="zh-CN" sz="1100" b="0">
                          <a:solidFill>
                            <a:srgbClr val="000000"/>
                          </a:solidFill>
                          <a:latin typeface="Arial" panose="020B0604020202020204" pitchFamily="34" charset="0"/>
                          <a:ea typeface="宋体" panose="02010600030101010101" pitchFamily="2" charset="-122"/>
                        </a:rPr>
                        <a:t>需要新增户数（户）</a:t>
                      </a:r>
                      <a:endParaRPr lang="en-US" altLang="en-US" sz="11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100" b="0">
                          <a:solidFill>
                            <a:srgbClr val="000000"/>
                          </a:solidFill>
                          <a:latin typeface="宋体" panose="02010600030101010101" pitchFamily="2" charset="-122"/>
                        </a:rPr>
                        <a:t>8</a:t>
                      </a:r>
                      <a:endParaRPr lang="en-US" altLang="en-US" sz="11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417195">
                <a:tc>
                  <a:txBody>
                    <a:bodyPr/>
                    <a:p>
                      <a:pPr indent="0" algn="ctr">
                        <a:buNone/>
                      </a:pPr>
                      <a:r>
                        <a:rPr lang="zh-CN" sz="1100" b="0">
                          <a:solidFill>
                            <a:srgbClr val="000000"/>
                          </a:solidFill>
                          <a:latin typeface="Arial" panose="020B0604020202020204" pitchFamily="34" charset="0"/>
                          <a:ea typeface="宋体" panose="02010600030101010101" pitchFamily="2" charset="-122"/>
                        </a:rPr>
                        <a:t>实际布置宅基地个数（个）</a:t>
                      </a:r>
                      <a:endParaRPr lang="en-US" altLang="en-US" sz="11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100" b="0">
                          <a:solidFill>
                            <a:srgbClr val="000000"/>
                          </a:solidFill>
                          <a:latin typeface="宋体" panose="02010600030101010101" pitchFamily="2" charset="-122"/>
                        </a:rPr>
                        <a:t>14</a:t>
                      </a:r>
                      <a:endParaRPr lang="en-US" altLang="en-US" sz="11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240030">
                <a:tc>
                  <a:txBody>
                    <a:bodyPr/>
                    <a:p>
                      <a:pPr indent="0" algn="ctr">
                        <a:buNone/>
                      </a:pPr>
                      <a:r>
                        <a:rPr lang="zh-CN" sz="1100" b="0">
                          <a:solidFill>
                            <a:srgbClr val="000000"/>
                          </a:solidFill>
                          <a:latin typeface="Arial" panose="020B0604020202020204" pitchFamily="34" charset="0"/>
                          <a:ea typeface="宋体" panose="02010600030101010101" pitchFamily="2" charset="-122"/>
                        </a:rPr>
                        <a:t>消防设施</a:t>
                      </a:r>
                      <a:endParaRPr lang="en-US" altLang="en-US" sz="11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100" b="0">
                          <a:solidFill>
                            <a:srgbClr val="000000"/>
                          </a:solidFill>
                          <a:latin typeface="宋体" panose="02010600030101010101" pitchFamily="2" charset="-122"/>
                        </a:rPr>
                        <a:t>1</a:t>
                      </a:r>
                      <a:endParaRPr lang="en-US" altLang="en-US" sz="11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335280">
                <a:tc>
                  <a:txBody>
                    <a:bodyPr/>
                    <a:p>
                      <a:pPr indent="0" algn="ctr">
                        <a:buNone/>
                      </a:pPr>
                      <a:r>
                        <a:rPr lang="zh-CN" sz="1100" b="0">
                          <a:solidFill>
                            <a:srgbClr val="000000"/>
                          </a:solidFill>
                          <a:latin typeface="Arial" panose="020B0604020202020204" pitchFamily="34" charset="0"/>
                          <a:ea typeface="宋体" panose="02010600030101010101" pitchFamily="2" charset="-122"/>
                        </a:rPr>
                        <a:t>垃圾分类收集亭</a:t>
                      </a:r>
                      <a:endParaRPr lang="en-US" altLang="en-US" sz="11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100" b="0">
                          <a:solidFill>
                            <a:srgbClr val="000000"/>
                          </a:solidFill>
                          <a:latin typeface="宋体" panose="02010600030101010101" pitchFamily="2" charset="-122"/>
                        </a:rPr>
                        <a:t>1</a:t>
                      </a:r>
                      <a:endParaRPr lang="en-US" altLang="en-US" sz="11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bl>
          </a:graphicData>
        </a:graphic>
      </p:graphicFrame>
      <p:pic>
        <p:nvPicPr>
          <p:cNvPr id="25" name="图片 24" descr="潮水村现状"/>
          <p:cNvPicPr>
            <a:picLocks noChangeAspect="1"/>
          </p:cNvPicPr>
          <p:nvPr/>
        </p:nvPicPr>
        <p:blipFill>
          <a:blip r:embed="rId3"/>
          <a:srcRect l="25828" t="2233" r="25597" b="1673"/>
          <a:stretch>
            <a:fillRect/>
          </a:stretch>
        </p:blipFill>
        <p:spPr>
          <a:xfrm>
            <a:off x="11745595" y="724535"/>
            <a:ext cx="1655445" cy="2313940"/>
          </a:xfrm>
          <a:prstGeom prst="rect">
            <a:avLst/>
          </a:prstGeom>
          <a:ln>
            <a:solidFill>
              <a:schemeClr val="tx1"/>
            </a:solidFill>
          </a:ln>
        </p:spPr>
      </p:pic>
      <p:sp>
        <p:nvSpPr>
          <p:cNvPr id="14" name="椭圆 13"/>
          <p:cNvSpPr/>
          <p:nvPr/>
        </p:nvSpPr>
        <p:spPr>
          <a:xfrm>
            <a:off x="12390120" y="2668270"/>
            <a:ext cx="120650" cy="120650"/>
          </a:xfrm>
          <a:prstGeom prst="ellipse">
            <a:avLst/>
          </a:prstGeom>
          <a:solidFill>
            <a:srgbClr val="FF0000"/>
          </a:solidFill>
          <a:ln w="12700" cmpd="sng">
            <a:solidFill>
              <a:srgbClr val="FF0000"/>
            </a:solidFill>
            <a:prstDash val="dash"/>
          </a:ln>
        </p:spPr>
        <p:style>
          <a:lnRef idx="2">
            <a:schemeClr val="dk1">
              <a:shade val="50000"/>
            </a:schemeClr>
          </a:lnRef>
          <a:fillRef idx="1">
            <a:schemeClr val="dk1"/>
          </a:fillRef>
          <a:effectRef idx="0">
            <a:schemeClr val="dk1"/>
          </a:effectRef>
          <a:fontRef idx="minor">
            <a:schemeClr val="lt1"/>
          </a:fontRef>
        </p:style>
        <p:txBody>
          <a:bodyPr rtlCol="0" anchor="ctr"/>
          <a:p>
            <a:pPr algn="ctr"/>
            <a:endParaRPr lang="zh-CN" altLang="en-US"/>
          </a:p>
        </p:txBody>
      </p:sp>
      <p:pic>
        <p:nvPicPr>
          <p:cNvPr id="3" name="图片 2" descr="规划垃圾收集点"/>
          <p:cNvPicPr>
            <a:picLocks noChangeAspect="1"/>
          </p:cNvPicPr>
          <p:nvPr/>
        </p:nvPicPr>
        <p:blipFill>
          <a:blip r:embed="rId4"/>
          <a:stretch>
            <a:fillRect/>
          </a:stretch>
        </p:blipFill>
        <p:spPr>
          <a:xfrm>
            <a:off x="6013450" y="7640320"/>
            <a:ext cx="1129665" cy="903605"/>
          </a:xfrm>
          <a:prstGeom prst="rect">
            <a:avLst/>
          </a:prstGeom>
        </p:spPr>
      </p:pic>
      <p:pic>
        <p:nvPicPr>
          <p:cNvPr id="4" name="图片 3" descr="规划消防设施"/>
          <p:cNvPicPr>
            <a:picLocks noChangeAspect="1"/>
          </p:cNvPicPr>
          <p:nvPr/>
        </p:nvPicPr>
        <p:blipFill>
          <a:blip r:embed="rId5"/>
          <a:stretch>
            <a:fillRect/>
          </a:stretch>
        </p:blipFill>
        <p:spPr>
          <a:xfrm>
            <a:off x="3510280" y="7903845"/>
            <a:ext cx="1102360" cy="882015"/>
          </a:xfrm>
          <a:prstGeom prst="rect">
            <a:avLst/>
          </a:prstGeom>
        </p:spPr>
      </p:pic>
      <p:pic>
        <p:nvPicPr>
          <p:cNvPr id="5" name="图片 4" descr="规划污水处理厂"/>
          <p:cNvPicPr>
            <a:picLocks noChangeAspect="1"/>
          </p:cNvPicPr>
          <p:nvPr/>
        </p:nvPicPr>
        <p:blipFill>
          <a:blip r:embed="rId6"/>
          <a:stretch>
            <a:fillRect/>
          </a:stretch>
        </p:blipFill>
        <p:spPr>
          <a:xfrm>
            <a:off x="353695" y="6918960"/>
            <a:ext cx="1146810" cy="917575"/>
          </a:xfrm>
          <a:prstGeom prst="rect">
            <a:avLst/>
          </a:prstGeom>
        </p:spPr>
      </p:pic>
      <p:sp>
        <p:nvSpPr>
          <p:cNvPr id="15" name="文本框 14"/>
          <p:cNvSpPr txBox="1"/>
          <p:nvPr/>
        </p:nvSpPr>
        <p:spPr>
          <a:xfrm>
            <a:off x="11901805" y="3112770"/>
            <a:ext cx="2103755" cy="306705"/>
          </a:xfrm>
          <a:prstGeom prst="rect">
            <a:avLst/>
          </a:prstGeom>
          <a:noFill/>
        </p:spPr>
        <p:txBody>
          <a:bodyPr wrap="square" rtlCol="0">
            <a:spAutoFit/>
          </a:bodyPr>
          <a:p>
            <a:r>
              <a:rPr lang="zh-CN" altLang="en-US" sz="1400" b="1"/>
              <a:t>居民点区位图</a:t>
            </a:r>
            <a:endParaRPr lang="zh-CN" altLang="en-US" sz="1400" b="1"/>
          </a:p>
        </p:txBody>
      </p:sp>
      <p:sp>
        <p:nvSpPr>
          <p:cNvPr id="34" name="矩形 33"/>
          <p:cNvSpPr/>
          <p:nvPr/>
        </p:nvSpPr>
        <p:spPr>
          <a:xfrm>
            <a:off x="10663555" y="8486775"/>
            <a:ext cx="702310" cy="225425"/>
          </a:xfrm>
          <a:prstGeom prst="rect">
            <a:avLst/>
          </a:prstGeom>
          <a:solidFill>
            <a:srgbClr val="FFD37F"/>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5" name="矩形 34"/>
          <p:cNvSpPr/>
          <p:nvPr/>
        </p:nvSpPr>
        <p:spPr>
          <a:xfrm>
            <a:off x="10658475" y="8766810"/>
            <a:ext cx="702310" cy="225425"/>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cxnSp>
        <p:nvCxnSpPr>
          <p:cNvPr id="36" name="直接连接符 35"/>
          <p:cNvCxnSpPr>
            <a:endCxn id="35" idx="3"/>
          </p:cNvCxnSpPr>
          <p:nvPr/>
        </p:nvCxnSpPr>
        <p:spPr>
          <a:xfrm>
            <a:off x="10683875" y="8874760"/>
            <a:ext cx="689610" cy="5080"/>
          </a:xfrm>
          <a:prstGeom prst="line">
            <a:avLst/>
          </a:prstGeom>
          <a:ln w="28575">
            <a:solidFill>
              <a:srgbClr val="FF0000"/>
            </a:solidFill>
            <a:prstDash val="dashDot"/>
          </a:ln>
        </p:spPr>
        <p:style>
          <a:lnRef idx="1">
            <a:schemeClr val="accent1"/>
          </a:lnRef>
          <a:fillRef idx="0">
            <a:schemeClr val="accent1"/>
          </a:fillRef>
          <a:effectRef idx="0">
            <a:schemeClr val="accent1"/>
          </a:effectRef>
          <a:fontRef idx="minor">
            <a:schemeClr val="tx1"/>
          </a:fontRef>
        </p:style>
      </p:cxnSp>
      <p:sp>
        <p:nvSpPr>
          <p:cNvPr id="37" name="文本框 36"/>
          <p:cNvSpPr txBox="1"/>
          <p:nvPr/>
        </p:nvSpPr>
        <p:spPr>
          <a:xfrm>
            <a:off x="10671175" y="7468235"/>
            <a:ext cx="742950" cy="368300"/>
          </a:xfrm>
          <a:prstGeom prst="rect">
            <a:avLst/>
          </a:prstGeom>
          <a:noFill/>
        </p:spPr>
        <p:txBody>
          <a:bodyPr wrap="square" rtlCol="0">
            <a:spAutoFit/>
          </a:bodyPr>
          <a:p>
            <a:r>
              <a:rPr lang="zh-CN" altLang="en-US"/>
              <a:t>图例：</a:t>
            </a:r>
            <a:endParaRPr lang="zh-CN" altLang="en-US"/>
          </a:p>
        </p:txBody>
      </p:sp>
      <p:sp>
        <p:nvSpPr>
          <p:cNvPr id="38" name="文本框 37"/>
          <p:cNvSpPr txBox="1"/>
          <p:nvPr/>
        </p:nvSpPr>
        <p:spPr>
          <a:xfrm>
            <a:off x="11377295" y="8435975"/>
            <a:ext cx="1136650" cy="306705"/>
          </a:xfrm>
          <a:prstGeom prst="rect">
            <a:avLst/>
          </a:prstGeom>
          <a:noFill/>
        </p:spPr>
        <p:txBody>
          <a:bodyPr wrap="square" rtlCol="0">
            <a:spAutoFit/>
          </a:bodyPr>
          <a:p>
            <a:r>
              <a:rPr lang="zh-CN" altLang="en-US" sz="1400"/>
              <a:t>现状宅基地</a:t>
            </a:r>
            <a:endParaRPr lang="zh-CN" altLang="en-US" sz="1400"/>
          </a:p>
        </p:txBody>
      </p:sp>
      <p:sp>
        <p:nvSpPr>
          <p:cNvPr id="39" name="文本框 38"/>
          <p:cNvSpPr txBox="1"/>
          <p:nvPr/>
        </p:nvSpPr>
        <p:spPr>
          <a:xfrm>
            <a:off x="11374755" y="8731250"/>
            <a:ext cx="1136650" cy="306705"/>
          </a:xfrm>
          <a:prstGeom prst="rect">
            <a:avLst/>
          </a:prstGeom>
          <a:noFill/>
        </p:spPr>
        <p:txBody>
          <a:bodyPr wrap="square" rtlCol="0">
            <a:spAutoFit/>
          </a:bodyPr>
          <a:p>
            <a:r>
              <a:rPr lang="zh-CN" altLang="en-US" sz="1400"/>
              <a:t>宅基地红线</a:t>
            </a:r>
            <a:endParaRPr lang="zh-CN" altLang="en-US" sz="1400"/>
          </a:p>
        </p:txBody>
      </p:sp>
      <p:sp>
        <p:nvSpPr>
          <p:cNvPr id="40" name="矩形 39"/>
          <p:cNvSpPr/>
          <p:nvPr/>
        </p:nvSpPr>
        <p:spPr>
          <a:xfrm>
            <a:off x="10650855" y="9058910"/>
            <a:ext cx="702310" cy="225425"/>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cxnSp>
        <p:nvCxnSpPr>
          <p:cNvPr id="41" name="直接连接符 40"/>
          <p:cNvCxnSpPr/>
          <p:nvPr/>
        </p:nvCxnSpPr>
        <p:spPr>
          <a:xfrm>
            <a:off x="10650855" y="9136380"/>
            <a:ext cx="689610" cy="5080"/>
          </a:xfrm>
          <a:prstGeom prst="line">
            <a:avLst/>
          </a:prstGeom>
          <a:ln w="15875">
            <a:solidFill>
              <a:srgbClr val="072D05"/>
            </a:solidFill>
            <a:prstDash val="solid"/>
          </a:ln>
        </p:spPr>
        <p:style>
          <a:lnRef idx="1">
            <a:schemeClr val="accent1"/>
          </a:lnRef>
          <a:fillRef idx="0">
            <a:schemeClr val="accent1"/>
          </a:fillRef>
          <a:effectRef idx="0">
            <a:schemeClr val="accent1"/>
          </a:effectRef>
          <a:fontRef idx="minor">
            <a:schemeClr val="tx1"/>
          </a:fontRef>
        </p:style>
      </p:cxnSp>
      <p:cxnSp>
        <p:nvCxnSpPr>
          <p:cNvPr id="42" name="直接连接符 41"/>
          <p:cNvCxnSpPr/>
          <p:nvPr/>
        </p:nvCxnSpPr>
        <p:spPr>
          <a:xfrm>
            <a:off x="10657205" y="9224645"/>
            <a:ext cx="689610" cy="5080"/>
          </a:xfrm>
          <a:prstGeom prst="line">
            <a:avLst/>
          </a:prstGeom>
          <a:ln w="15875">
            <a:solidFill>
              <a:srgbClr val="072D05"/>
            </a:solidFill>
            <a:prstDash val="solid"/>
          </a:ln>
        </p:spPr>
        <p:style>
          <a:lnRef idx="1">
            <a:schemeClr val="accent1"/>
          </a:lnRef>
          <a:fillRef idx="0">
            <a:schemeClr val="accent1"/>
          </a:fillRef>
          <a:effectRef idx="0">
            <a:schemeClr val="accent1"/>
          </a:effectRef>
          <a:fontRef idx="minor">
            <a:schemeClr val="tx1"/>
          </a:fontRef>
        </p:style>
      </p:cxnSp>
      <p:sp>
        <p:nvSpPr>
          <p:cNvPr id="43" name="文本框 42"/>
          <p:cNvSpPr txBox="1"/>
          <p:nvPr/>
        </p:nvSpPr>
        <p:spPr>
          <a:xfrm>
            <a:off x="11384915" y="9019540"/>
            <a:ext cx="1136650" cy="306705"/>
          </a:xfrm>
          <a:prstGeom prst="rect">
            <a:avLst/>
          </a:prstGeom>
          <a:noFill/>
        </p:spPr>
        <p:txBody>
          <a:bodyPr wrap="square" rtlCol="0">
            <a:spAutoFit/>
          </a:bodyPr>
          <a:p>
            <a:r>
              <a:rPr lang="zh-CN" altLang="en-US" sz="1400"/>
              <a:t>规划道路</a:t>
            </a:r>
            <a:endParaRPr lang="zh-CN" altLang="en-US" sz="1400"/>
          </a:p>
        </p:txBody>
      </p:sp>
      <p:sp>
        <p:nvSpPr>
          <p:cNvPr id="44" name="矩形 43"/>
          <p:cNvSpPr/>
          <p:nvPr/>
        </p:nvSpPr>
        <p:spPr>
          <a:xfrm>
            <a:off x="10644505" y="9378315"/>
            <a:ext cx="702310" cy="225425"/>
          </a:xfrm>
          <a:prstGeom prst="rect">
            <a:avLst/>
          </a:prstGeom>
          <a:solidFill>
            <a:srgbClr val="01C5FF"/>
          </a:solidFill>
          <a:extLst>
            <a:ext uri="{909E8E84-426E-40DD-AFC4-6F175D3DCCD1}">
              <a14:hiddenFill xmlns:a14="http://schemas.microsoft.com/office/drawing/2010/main">
                <a:solidFill>
                  <a:srgbClr val="FFD37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5" name="矩形 44"/>
          <p:cNvSpPr/>
          <p:nvPr/>
        </p:nvSpPr>
        <p:spPr>
          <a:xfrm>
            <a:off x="10635615" y="9698355"/>
            <a:ext cx="702310" cy="225425"/>
          </a:xfrm>
          <a:prstGeom prst="rect">
            <a:avLst/>
          </a:prstGeom>
          <a:solidFill>
            <a:srgbClr val="AAF328"/>
          </a:solidFill>
          <a:extLst>
            <a:ext uri="{909E8E84-426E-40DD-AFC4-6F175D3DCCD1}">
              <a14:hiddenFill xmlns:a14="http://schemas.microsoft.com/office/drawing/2010/main">
                <a:solidFill>
                  <a:srgbClr val="FFD37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6" name="文本框 45"/>
          <p:cNvSpPr txBox="1"/>
          <p:nvPr/>
        </p:nvSpPr>
        <p:spPr>
          <a:xfrm>
            <a:off x="11392535" y="9326245"/>
            <a:ext cx="1136650" cy="306705"/>
          </a:xfrm>
          <a:prstGeom prst="rect">
            <a:avLst/>
          </a:prstGeom>
          <a:noFill/>
        </p:spPr>
        <p:txBody>
          <a:bodyPr wrap="square" rtlCol="0">
            <a:spAutoFit/>
          </a:bodyPr>
          <a:p>
            <a:r>
              <a:rPr lang="zh-CN" altLang="en-US" sz="1400"/>
              <a:t>现状建筑</a:t>
            </a:r>
            <a:endParaRPr lang="zh-CN" altLang="en-US" sz="1400"/>
          </a:p>
        </p:txBody>
      </p:sp>
      <p:sp>
        <p:nvSpPr>
          <p:cNvPr id="47" name="文本框 46"/>
          <p:cNvSpPr txBox="1"/>
          <p:nvPr/>
        </p:nvSpPr>
        <p:spPr>
          <a:xfrm>
            <a:off x="11369675" y="9642475"/>
            <a:ext cx="1136650" cy="306705"/>
          </a:xfrm>
          <a:prstGeom prst="rect">
            <a:avLst/>
          </a:prstGeom>
          <a:noFill/>
        </p:spPr>
        <p:txBody>
          <a:bodyPr wrap="square" rtlCol="0">
            <a:spAutoFit/>
          </a:bodyPr>
          <a:p>
            <a:r>
              <a:rPr lang="zh-CN" altLang="en-US" sz="1400"/>
              <a:t>管控区域</a:t>
            </a:r>
            <a:endParaRPr lang="zh-CN" altLang="en-US" sz="1400"/>
          </a:p>
        </p:txBody>
      </p:sp>
      <p:sp>
        <p:nvSpPr>
          <p:cNvPr id="48" name="矩形 47"/>
          <p:cNvSpPr/>
          <p:nvPr/>
        </p:nvSpPr>
        <p:spPr>
          <a:xfrm>
            <a:off x="10666095" y="8193405"/>
            <a:ext cx="702310" cy="225425"/>
          </a:xfrm>
          <a:prstGeom prst="rect">
            <a:avLst/>
          </a:prstGeom>
          <a:solidFill>
            <a:srgbClr val="0084AA"/>
          </a:solidFill>
          <a:extLst>
            <a:ext uri="{909E8E84-426E-40DD-AFC4-6F175D3DCCD1}">
              <a14:hiddenFill xmlns:a14="http://schemas.microsoft.com/office/drawing/2010/main">
                <a:solidFill>
                  <a:srgbClr val="FFD37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9" name="文本框 48"/>
          <p:cNvSpPr txBox="1"/>
          <p:nvPr/>
        </p:nvSpPr>
        <p:spPr>
          <a:xfrm>
            <a:off x="11379835" y="8142605"/>
            <a:ext cx="1136650" cy="306705"/>
          </a:xfrm>
          <a:prstGeom prst="rect">
            <a:avLst/>
          </a:prstGeom>
          <a:noFill/>
        </p:spPr>
        <p:txBody>
          <a:bodyPr wrap="square" rtlCol="0">
            <a:spAutoFit/>
          </a:bodyPr>
          <a:p>
            <a:r>
              <a:rPr lang="zh-CN" altLang="en-US" sz="1400"/>
              <a:t>近期建设</a:t>
            </a:r>
            <a:endParaRPr lang="zh-CN" altLang="en-US" sz="1400"/>
          </a:p>
        </p:txBody>
      </p:sp>
      <p:sp>
        <p:nvSpPr>
          <p:cNvPr id="50" name="矩形 49"/>
          <p:cNvSpPr/>
          <p:nvPr/>
        </p:nvSpPr>
        <p:spPr>
          <a:xfrm>
            <a:off x="10664825" y="7903845"/>
            <a:ext cx="702310" cy="225425"/>
          </a:xfrm>
          <a:prstGeom prst="rect">
            <a:avLst/>
          </a:prstGeom>
          <a:noFill/>
          <a:extLst>
            <a:ext uri="{909E8E84-426E-40DD-AFC4-6F175D3DCCD1}">
              <a14:hiddenFill xmlns:a14="http://schemas.microsoft.com/office/drawing/2010/main">
                <a:solidFill>
                  <a:srgbClr val="0084AA"/>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1" name="文本框 50"/>
          <p:cNvSpPr txBox="1"/>
          <p:nvPr/>
        </p:nvSpPr>
        <p:spPr>
          <a:xfrm>
            <a:off x="11378565" y="7853045"/>
            <a:ext cx="1136650" cy="306705"/>
          </a:xfrm>
          <a:prstGeom prst="rect">
            <a:avLst/>
          </a:prstGeom>
          <a:noFill/>
        </p:spPr>
        <p:txBody>
          <a:bodyPr wrap="square" rtlCol="0">
            <a:spAutoFit/>
          </a:bodyPr>
          <a:p>
            <a:r>
              <a:rPr lang="zh-CN" altLang="en-US" sz="1400"/>
              <a:t>污水管道</a:t>
            </a:r>
            <a:endParaRPr lang="zh-CN" altLang="en-US" sz="1400"/>
          </a:p>
        </p:txBody>
      </p:sp>
      <p:cxnSp>
        <p:nvCxnSpPr>
          <p:cNvPr id="52" name="直接连接符 51"/>
          <p:cNvCxnSpPr/>
          <p:nvPr/>
        </p:nvCxnSpPr>
        <p:spPr>
          <a:xfrm flipV="1">
            <a:off x="10655935" y="8014970"/>
            <a:ext cx="712470" cy="1905"/>
          </a:xfrm>
          <a:prstGeom prst="line">
            <a:avLst/>
          </a:prstGeom>
          <a:ln w="22225"/>
        </p:spPr>
        <p:style>
          <a:lnRef idx="1">
            <a:schemeClr val="accent1"/>
          </a:lnRef>
          <a:fillRef idx="0">
            <a:schemeClr val="accent1"/>
          </a:fillRef>
          <a:effectRef idx="0">
            <a:schemeClr val="accent1"/>
          </a:effectRef>
          <a:fontRef idx="minor">
            <a:schemeClr val="tx1"/>
          </a:fontRef>
        </p:style>
      </p:cxnSp>
      <p:sp>
        <p:nvSpPr>
          <p:cNvPr id="53" name="矩形 52"/>
          <p:cNvSpPr/>
          <p:nvPr/>
        </p:nvSpPr>
        <p:spPr>
          <a:xfrm>
            <a:off x="10513695" y="7468235"/>
            <a:ext cx="4383405" cy="2668270"/>
          </a:xfrm>
          <a:prstGeom prst="rect">
            <a:avLst/>
          </a:prstGeom>
          <a:noFill/>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4" name="矩形 53"/>
          <p:cNvSpPr/>
          <p:nvPr/>
        </p:nvSpPr>
        <p:spPr>
          <a:xfrm>
            <a:off x="12600940" y="8486775"/>
            <a:ext cx="702310" cy="225425"/>
          </a:xfrm>
          <a:prstGeom prst="rect">
            <a:avLst/>
          </a:prstGeom>
          <a:noFill/>
          <a:extLst>
            <a:ext uri="{909E8E84-426E-40DD-AFC4-6F175D3DCCD1}">
              <a14:hiddenFill xmlns:a14="http://schemas.microsoft.com/office/drawing/2010/main">
                <a:solidFill>
                  <a:srgbClr val="FFD37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5" name="矩形 54"/>
          <p:cNvSpPr/>
          <p:nvPr/>
        </p:nvSpPr>
        <p:spPr>
          <a:xfrm>
            <a:off x="12595860" y="8766810"/>
            <a:ext cx="702310" cy="225425"/>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7" name="文本框 56"/>
          <p:cNvSpPr txBox="1"/>
          <p:nvPr/>
        </p:nvSpPr>
        <p:spPr>
          <a:xfrm>
            <a:off x="13314680" y="8435975"/>
            <a:ext cx="1136650" cy="306705"/>
          </a:xfrm>
          <a:prstGeom prst="rect">
            <a:avLst/>
          </a:prstGeom>
          <a:noFill/>
        </p:spPr>
        <p:txBody>
          <a:bodyPr wrap="square" rtlCol="0">
            <a:spAutoFit/>
          </a:bodyPr>
          <a:p>
            <a:r>
              <a:rPr lang="zh-CN" altLang="en-US" sz="1400"/>
              <a:t>消防设施</a:t>
            </a:r>
            <a:endParaRPr lang="zh-CN" altLang="en-US" sz="1400"/>
          </a:p>
        </p:txBody>
      </p:sp>
      <p:sp>
        <p:nvSpPr>
          <p:cNvPr id="58" name="文本框 57"/>
          <p:cNvSpPr txBox="1"/>
          <p:nvPr/>
        </p:nvSpPr>
        <p:spPr>
          <a:xfrm>
            <a:off x="13312140" y="8731250"/>
            <a:ext cx="1482725" cy="306705"/>
          </a:xfrm>
          <a:prstGeom prst="rect">
            <a:avLst/>
          </a:prstGeom>
          <a:noFill/>
        </p:spPr>
        <p:txBody>
          <a:bodyPr wrap="square" rtlCol="0">
            <a:spAutoFit/>
          </a:bodyPr>
          <a:p>
            <a:r>
              <a:rPr lang="zh-CN" altLang="en-US" sz="1400"/>
              <a:t>污水处理设施</a:t>
            </a:r>
            <a:endParaRPr lang="zh-CN" altLang="en-US" sz="1400"/>
          </a:p>
        </p:txBody>
      </p:sp>
      <p:sp>
        <p:nvSpPr>
          <p:cNvPr id="67" name="矩形 66"/>
          <p:cNvSpPr/>
          <p:nvPr/>
        </p:nvSpPr>
        <p:spPr>
          <a:xfrm>
            <a:off x="12603480" y="8193405"/>
            <a:ext cx="702310" cy="225425"/>
          </a:xfrm>
          <a:prstGeom prst="rect">
            <a:avLst/>
          </a:prstGeom>
          <a:noFill/>
          <a:extLst>
            <a:ext uri="{909E8E84-426E-40DD-AFC4-6F175D3DCCD1}">
              <a14:hiddenFill xmlns:a14="http://schemas.microsoft.com/office/drawing/2010/main">
                <a:solidFill>
                  <a:srgbClr val="0084AA"/>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8" name="文本框 67"/>
          <p:cNvSpPr txBox="1"/>
          <p:nvPr/>
        </p:nvSpPr>
        <p:spPr>
          <a:xfrm>
            <a:off x="13317220" y="8142605"/>
            <a:ext cx="1685290" cy="306705"/>
          </a:xfrm>
          <a:prstGeom prst="rect">
            <a:avLst/>
          </a:prstGeom>
          <a:noFill/>
        </p:spPr>
        <p:txBody>
          <a:bodyPr wrap="square" rtlCol="0">
            <a:spAutoFit/>
          </a:bodyPr>
          <a:p>
            <a:r>
              <a:rPr lang="zh-CN" altLang="en-US" sz="1400"/>
              <a:t>分类式垃圾收集亭</a:t>
            </a:r>
            <a:endParaRPr lang="zh-CN" altLang="en-US" sz="1400"/>
          </a:p>
        </p:txBody>
      </p:sp>
      <p:sp>
        <p:nvSpPr>
          <p:cNvPr id="69" name="矩形 68"/>
          <p:cNvSpPr/>
          <p:nvPr/>
        </p:nvSpPr>
        <p:spPr>
          <a:xfrm>
            <a:off x="12602210" y="7903845"/>
            <a:ext cx="702310" cy="225425"/>
          </a:xfrm>
          <a:prstGeom prst="rect">
            <a:avLst/>
          </a:prstGeom>
          <a:noFill/>
          <a:extLst>
            <a:ext uri="{909E8E84-426E-40DD-AFC4-6F175D3DCCD1}">
              <a14:hiddenFill xmlns:a14="http://schemas.microsoft.com/office/drawing/2010/main">
                <a:solidFill>
                  <a:srgbClr val="0084AA"/>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0" name="文本框 69"/>
          <p:cNvSpPr txBox="1"/>
          <p:nvPr/>
        </p:nvSpPr>
        <p:spPr>
          <a:xfrm>
            <a:off x="13315950" y="7853045"/>
            <a:ext cx="1478915" cy="306705"/>
          </a:xfrm>
          <a:prstGeom prst="rect">
            <a:avLst/>
          </a:prstGeom>
          <a:noFill/>
        </p:spPr>
        <p:txBody>
          <a:bodyPr wrap="square" rtlCol="0">
            <a:spAutoFit/>
          </a:bodyPr>
          <a:p>
            <a:r>
              <a:rPr lang="zh-CN" altLang="en-US" sz="1400"/>
              <a:t>现状宅基地范围</a:t>
            </a:r>
            <a:endParaRPr lang="zh-CN" altLang="en-US" sz="1400"/>
          </a:p>
        </p:txBody>
      </p:sp>
      <p:cxnSp>
        <p:nvCxnSpPr>
          <p:cNvPr id="71" name="直接连接符 70"/>
          <p:cNvCxnSpPr/>
          <p:nvPr/>
        </p:nvCxnSpPr>
        <p:spPr>
          <a:xfrm flipV="1">
            <a:off x="12593320" y="8014970"/>
            <a:ext cx="712470" cy="1905"/>
          </a:xfrm>
          <a:prstGeom prst="line">
            <a:avLst/>
          </a:prstGeom>
          <a:ln w="22225">
            <a:solidFill>
              <a:srgbClr val="F25F47"/>
            </a:solidFill>
          </a:ln>
        </p:spPr>
        <p:style>
          <a:lnRef idx="1">
            <a:schemeClr val="accent1"/>
          </a:lnRef>
          <a:fillRef idx="0">
            <a:schemeClr val="accent1"/>
          </a:fillRef>
          <a:effectRef idx="0">
            <a:schemeClr val="accent1"/>
          </a:effectRef>
          <a:fontRef idx="minor">
            <a:schemeClr val="tx1"/>
          </a:fontRef>
        </p:style>
      </p:cxnSp>
      <p:pic>
        <p:nvPicPr>
          <p:cNvPr id="72" name="图片 71" descr="规划垃圾收集点"/>
          <p:cNvPicPr>
            <a:picLocks noChangeAspect="1"/>
          </p:cNvPicPr>
          <p:nvPr/>
        </p:nvPicPr>
        <p:blipFill>
          <a:blip r:embed="rId4"/>
          <a:stretch>
            <a:fillRect/>
          </a:stretch>
        </p:blipFill>
        <p:spPr>
          <a:xfrm>
            <a:off x="12611735" y="8014970"/>
            <a:ext cx="718185" cy="574675"/>
          </a:xfrm>
          <a:prstGeom prst="rect">
            <a:avLst/>
          </a:prstGeom>
        </p:spPr>
      </p:pic>
      <p:pic>
        <p:nvPicPr>
          <p:cNvPr id="73" name="图片 72" descr="规划消防设施"/>
          <p:cNvPicPr>
            <a:picLocks noChangeAspect="1"/>
          </p:cNvPicPr>
          <p:nvPr/>
        </p:nvPicPr>
        <p:blipFill>
          <a:blip r:embed="rId5"/>
          <a:stretch>
            <a:fillRect/>
          </a:stretch>
        </p:blipFill>
        <p:spPr>
          <a:xfrm>
            <a:off x="12611735" y="8292465"/>
            <a:ext cx="745490" cy="596265"/>
          </a:xfrm>
          <a:prstGeom prst="rect">
            <a:avLst/>
          </a:prstGeom>
        </p:spPr>
      </p:pic>
      <p:pic>
        <p:nvPicPr>
          <p:cNvPr id="74" name="图片 73" descr="规划污水处理厂"/>
          <p:cNvPicPr>
            <a:picLocks noChangeAspect="1"/>
          </p:cNvPicPr>
          <p:nvPr/>
        </p:nvPicPr>
        <p:blipFill>
          <a:blip r:embed="rId6"/>
          <a:stretch>
            <a:fillRect/>
          </a:stretch>
        </p:blipFill>
        <p:spPr>
          <a:xfrm>
            <a:off x="12603480" y="8567420"/>
            <a:ext cx="793115" cy="634365"/>
          </a:xfrm>
          <a:prstGeom prst="rect">
            <a:avLst/>
          </a:prstGeom>
        </p:spPr>
      </p:pic>
      <p:sp>
        <p:nvSpPr>
          <p:cNvPr id="21" name="矩形 20"/>
          <p:cNvSpPr/>
          <p:nvPr/>
        </p:nvSpPr>
        <p:spPr>
          <a:xfrm>
            <a:off x="12600940" y="9100820"/>
            <a:ext cx="690245" cy="225425"/>
          </a:xfrm>
          <a:prstGeom prst="rect">
            <a:avLst/>
          </a:prstGeom>
          <a:solidFill>
            <a:srgbClr val="36987B"/>
          </a:solidFill>
          <a:extLst>
            <a:ext uri="{909E8E84-426E-40DD-AFC4-6F175D3DCCD1}">
              <a14:hiddenFill xmlns:a14="http://schemas.microsoft.com/office/drawing/2010/main">
                <a:solidFill>
                  <a:srgbClr val="FFD37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2" name="文本框 21"/>
          <p:cNvSpPr txBox="1"/>
          <p:nvPr/>
        </p:nvSpPr>
        <p:spPr>
          <a:xfrm>
            <a:off x="13330555" y="9047480"/>
            <a:ext cx="1456690" cy="306705"/>
          </a:xfrm>
          <a:prstGeom prst="rect">
            <a:avLst/>
          </a:prstGeom>
          <a:noFill/>
        </p:spPr>
        <p:txBody>
          <a:bodyPr wrap="square" rtlCol="0">
            <a:spAutoFit/>
          </a:bodyPr>
          <a:p>
            <a:r>
              <a:rPr lang="zh-CN" altLang="en-US" sz="1400"/>
              <a:t>远期建设</a:t>
            </a:r>
            <a:endParaRPr lang="zh-CN" altLang="en-US" sz="1400"/>
          </a:p>
        </p:txBody>
      </p:sp>
      <p:sp>
        <p:nvSpPr>
          <p:cNvPr id="11" name="任意多边形 10"/>
          <p:cNvSpPr/>
          <p:nvPr/>
        </p:nvSpPr>
        <p:spPr>
          <a:xfrm>
            <a:off x="1219200" y="7569835"/>
            <a:ext cx="2387600" cy="927100"/>
          </a:xfrm>
          <a:custGeom>
            <a:avLst/>
            <a:gdLst>
              <a:gd name="connisteX0" fmla="*/ 50800 w 2387600"/>
              <a:gd name="connsiteY0" fmla="*/ 0 h 927100"/>
              <a:gd name="connisteX1" fmla="*/ 2387600 w 2387600"/>
              <a:gd name="connsiteY1" fmla="*/ 114300 h 927100"/>
              <a:gd name="connisteX2" fmla="*/ 2362200 w 2387600"/>
              <a:gd name="connsiteY2" fmla="*/ 927100 h 927100"/>
              <a:gd name="connisteX3" fmla="*/ 0 w 2387600"/>
              <a:gd name="connsiteY3" fmla="*/ 812800 h 927100"/>
              <a:gd name="connisteX4" fmla="*/ 50800 w 2387600"/>
              <a:gd name="connsiteY4" fmla="*/ 0 h 927100"/>
            </a:gdLst>
            <a:ahLst/>
            <a:cxnLst>
              <a:cxn ang="0">
                <a:pos x="connisteX0" y="connsiteY0"/>
              </a:cxn>
              <a:cxn ang="0">
                <a:pos x="connisteX1" y="connsiteY1"/>
              </a:cxn>
              <a:cxn ang="0">
                <a:pos x="connisteX2" y="connsiteY2"/>
              </a:cxn>
              <a:cxn ang="0">
                <a:pos x="connisteX3" y="connsiteY3"/>
              </a:cxn>
              <a:cxn ang="0">
                <a:pos x="connisteX4" y="connsiteY4"/>
              </a:cxn>
            </a:cxnLst>
            <a:rect l="l" t="t" r="r" b="b"/>
            <a:pathLst>
              <a:path w="2387600" h="927100">
                <a:moveTo>
                  <a:pt x="50800" y="0"/>
                </a:moveTo>
                <a:lnTo>
                  <a:pt x="2387600" y="114300"/>
                </a:lnTo>
                <a:lnTo>
                  <a:pt x="2362200" y="927100"/>
                </a:lnTo>
                <a:lnTo>
                  <a:pt x="0" y="812800"/>
                </a:lnTo>
                <a:lnTo>
                  <a:pt x="50800" y="0"/>
                </a:lnTo>
                <a:close/>
              </a:path>
            </a:pathLst>
          </a:custGeom>
          <a:solidFill>
            <a:schemeClr val="accent6">
              <a:alpha val="45000"/>
            </a:schemeClr>
          </a:solidFill>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sym typeface="+mn-ea"/>
            </a:endParaRPr>
          </a:p>
        </p:txBody>
      </p:sp>
      <p:sp>
        <p:nvSpPr>
          <p:cNvPr id="12" name="任意多边形 11"/>
          <p:cNvSpPr/>
          <p:nvPr/>
        </p:nvSpPr>
        <p:spPr>
          <a:xfrm>
            <a:off x="723900" y="8776335"/>
            <a:ext cx="2984500" cy="1003300"/>
          </a:xfrm>
          <a:custGeom>
            <a:avLst/>
            <a:gdLst>
              <a:gd name="connisteX0" fmla="*/ 76200 w 2984500"/>
              <a:gd name="connsiteY0" fmla="*/ 0 h 1003300"/>
              <a:gd name="connisteX1" fmla="*/ 2984500 w 2984500"/>
              <a:gd name="connsiteY1" fmla="*/ 165100 h 1003300"/>
              <a:gd name="connisteX2" fmla="*/ 2959100 w 2984500"/>
              <a:gd name="connsiteY2" fmla="*/ 1003300 h 1003300"/>
              <a:gd name="connisteX3" fmla="*/ 0 w 2984500"/>
              <a:gd name="connsiteY3" fmla="*/ 800100 h 1003300"/>
              <a:gd name="connisteX4" fmla="*/ 76200 w 2984500"/>
              <a:gd name="connsiteY4" fmla="*/ 0 h 1003300"/>
            </a:gdLst>
            <a:ahLst/>
            <a:cxnLst>
              <a:cxn ang="0">
                <a:pos x="connisteX0" y="connsiteY0"/>
              </a:cxn>
              <a:cxn ang="0">
                <a:pos x="connisteX1" y="connsiteY1"/>
              </a:cxn>
              <a:cxn ang="0">
                <a:pos x="connisteX2" y="connsiteY2"/>
              </a:cxn>
              <a:cxn ang="0">
                <a:pos x="connisteX3" y="connsiteY3"/>
              </a:cxn>
              <a:cxn ang="0">
                <a:pos x="connisteX4" y="connsiteY4"/>
              </a:cxn>
            </a:cxnLst>
            <a:rect l="l" t="t" r="r" b="b"/>
            <a:pathLst>
              <a:path w="2984500" h="1003300">
                <a:moveTo>
                  <a:pt x="76200" y="0"/>
                </a:moveTo>
                <a:lnTo>
                  <a:pt x="2984500" y="165100"/>
                </a:lnTo>
                <a:lnTo>
                  <a:pt x="2959100" y="1003300"/>
                </a:lnTo>
                <a:lnTo>
                  <a:pt x="0" y="800100"/>
                </a:lnTo>
                <a:lnTo>
                  <a:pt x="76200" y="0"/>
                </a:lnTo>
                <a:close/>
              </a:path>
            </a:pathLst>
          </a:custGeom>
          <a:solidFill>
            <a:schemeClr val="accent6">
              <a:alpha val="45000"/>
            </a:schemeClr>
          </a:solidFill>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sym typeface="+mn-ea"/>
            </a:endParaRPr>
          </a:p>
        </p:txBody>
      </p:sp>
      <p:sp>
        <p:nvSpPr>
          <p:cNvPr id="19" name="任意多边形 18"/>
          <p:cNvSpPr/>
          <p:nvPr/>
        </p:nvSpPr>
        <p:spPr>
          <a:xfrm>
            <a:off x="4305300" y="8535035"/>
            <a:ext cx="1866900" cy="1155700"/>
          </a:xfrm>
          <a:custGeom>
            <a:avLst/>
            <a:gdLst>
              <a:gd name="connisteX0" fmla="*/ 0 w 1866900"/>
              <a:gd name="connsiteY0" fmla="*/ 368300 h 1155700"/>
              <a:gd name="connisteX1" fmla="*/ 1714500 w 1866900"/>
              <a:gd name="connsiteY1" fmla="*/ 0 h 1155700"/>
              <a:gd name="connisteX2" fmla="*/ 1866900 w 1866900"/>
              <a:gd name="connsiteY2" fmla="*/ 787400 h 1155700"/>
              <a:gd name="connisteX3" fmla="*/ 177800 w 1866900"/>
              <a:gd name="connsiteY3" fmla="*/ 1155700 h 1155700"/>
              <a:gd name="connisteX4" fmla="*/ 0 w 1866900"/>
              <a:gd name="connsiteY4" fmla="*/ 368300 h 1155700"/>
            </a:gdLst>
            <a:ahLst/>
            <a:cxnLst>
              <a:cxn ang="0">
                <a:pos x="connisteX0" y="connsiteY0"/>
              </a:cxn>
              <a:cxn ang="0">
                <a:pos x="connisteX1" y="connsiteY1"/>
              </a:cxn>
              <a:cxn ang="0">
                <a:pos x="connisteX2" y="connsiteY2"/>
              </a:cxn>
              <a:cxn ang="0">
                <a:pos x="connisteX3" y="connsiteY3"/>
              </a:cxn>
              <a:cxn ang="0">
                <a:pos x="connisteX4" y="connsiteY4"/>
              </a:cxn>
            </a:cxnLst>
            <a:rect l="l" t="t" r="r" b="b"/>
            <a:pathLst>
              <a:path w="1866900" h="1155700">
                <a:moveTo>
                  <a:pt x="0" y="368300"/>
                </a:moveTo>
                <a:lnTo>
                  <a:pt x="1714500" y="0"/>
                </a:lnTo>
                <a:lnTo>
                  <a:pt x="1866900" y="787400"/>
                </a:lnTo>
                <a:lnTo>
                  <a:pt x="177800" y="1155700"/>
                </a:lnTo>
                <a:lnTo>
                  <a:pt x="0" y="368300"/>
                </a:lnTo>
                <a:close/>
              </a:path>
            </a:pathLst>
          </a:custGeom>
          <a:solidFill>
            <a:schemeClr val="accent6">
              <a:alpha val="45000"/>
            </a:schemeClr>
          </a:solidFill>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sym typeface="+mn-ea"/>
            </a:endParaRPr>
          </a:p>
        </p:txBody>
      </p:sp>
      <p:sp>
        <p:nvSpPr>
          <p:cNvPr id="20" name="任意多边形 19"/>
          <p:cNvSpPr/>
          <p:nvPr/>
        </p:nvSpPr>
        <p:spPr>
          <a:xfrm>
            <a:off x="952500" y="7696835"/>
            <a:ext cx="4660900" cy="876300"/>
          </a:xfrm>
          <a:custGeom>
            <a:avLst/>
            <a:gdLst>
              <a:gd name="connisteX0" fmla="*/ 4660900 w 4660900"/>
              <a:gd name="connsiteY0" fmla="*/ 546100 h 876300"/>
              <a:gd name="connisteX1" fmla="*/ 3136900 w 4660900"/>
              <a:gd name="connsiteY1" fmla="*/ 863600 h 876300"/>
              <a:gd name="connisteX2" fmla="*/ 2654300 w 4660900"/>
              <a:gd name="connsiteY2" fmla="*/ 876300 h 876300"/>
              <a:gd name="connisteX3" fmla="*/ 177800 w 4660900"/>
              <a:gd name="connsiteY3" fmla="*/ 736600 h 876300"/>
              <a:gd name="connisteX4" fmla="*/ 0 w 4660900"/>
              <a:gd name="connsiteY4" fmla="*/ 0 h 876300"/>
            </a:gdLst>
            <a:ahLst/>
            <a:cxnLst>
              <a:cxn ang="0">
                <a:pos x="connisteX0" y="connsiteY0"/>
              </a:cxn>
              <a:cxn ang="0">
                <a:pos x="connisteX1" y="connsiteY1"/>
              </a:cxn>
              <a:cxn ang="0">
                <a:pos x="connisteX2" y="connsiteY2"/>
              </a:cxn>
              <a:cxn ang="0">
                <a:pos x="connisteX3" y="connsiteY3"/>
              </a:cxn>
              <a:cxn ang="0">
                <a:pos x="connisteX4" y="connsiteY4"/>
              </a:cxn>
            </a:cxnLst>
            <a:rect l="l" t="t" r="r" b="b"/>
            <a:pathLst>
              <a:path w="4660900" h="876300">
                <a:moveTo>
                  <a:pt x="4660900" y="546100"/>
                </a:moveTo>
                <a:lnTo>
                  <a:pt x="3136900" y="863600"/>
                </a:lnTo>
                <a:lnTo>
                  <a:pt x="2654300" y="876300"/>
                </a:lnTo>
                <a:lnTo>
                  <a:pt x="177800" y="736600"/>
                </a:lnTo>
                <a:lnTo>
                  <a:pt x="0" y="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cxnSp>
        <p:nvCxnSpPr>
          <p:cNvPr id="23" name="直接箭头连接符 22"/>
          <p:cNvCxnSpPr/>
          <p:nvPr/>
        </p:nvCxnSpPr>
        <p:spPr>
          <a:xfrm flipH="1" flipV="1">
            <a:off x="914400" y="7493635"/>
            <a:ext cx="101600" cy="457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8" name="文本占位符 1"/>
          <p:cNvSpPr txBox="1"/>
          <p:nvPr/>
        </p:nvSpPr>
        <p:spPr>
          <a:xfrm>
            <a:off x="7842885" y="220980"/>
            <a:ext cx="6630670" cy="23495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zh-CN" altLang="zh-CN" sz="1800" b="1" dirty="0">
                <a:solidFill>
                  <a:schemeClr val="accent6">
                    <a:lumMod val="75000"/>
                  </a:schemeClr>
                </a:solidFill>
                <a:latin typeface="微软雅黑" panose="020B0503020204020204" pitchFamily="34" charset="-122"/>
                <a:ea typeface="微软雅黑" panose="020B0503020204020204" pitchFamily="34" charset="-122"/>
                <a:cs typeface="华文黑体" pitchFamily="2" charset="-122"/>
                <a:sym typeface="+mn-ea"/>
              </a:rPr>
              <a:t>第三居民点宅基地定位图</a:t>
            </a:r>
            <a:endParaRPr lang="zh-CN" altLang="zh-CN" sz="1800" b="1" dirty="0">
              <a:solidFill>
                <a:schemeClr val="accent6">
                  <a:lumMod val="75000"/>
                </a:schemeClr>
              </a:solidFill>
              <a:latin typeface="微软雅黑" panose="020B0503020204020204" pitchFamily="34" charset="-122"/>
              <a:ea typeface="微软雅黑" panose="020B0503020204020204" pitchFamily="34" charset="-122"/>
              <a:cs typeface="华文黑体" pitchFamily="2" charset="-122"/>
              <a:sym typeface="+mn-ea"/>
            </a:endParaRPr>
          </a:p>
          <a:p>
            <a:pPr marL="0" indent="0" algn="r">
              <a:buNone/>
            </a:pPr>
            <a:endParaRPr lang="zh-CN" altLang="zh-CN" sz="1400" b="1" dirty="0">
              <a:solidFill>
                <a:schemeClr val="accent6">
                  <a:lumMod val="75000"/>
                </a:schemeClr>
              </a:solidFill>
              <a:latin typeface="微软雅黑" panose="020B0503020204020204" pitchFamily="34" charset="-122"/>
              <a:ea typeface="微软雅黑" panose="020B0503020204020204" pitchFamily="34" charset="-122"/>
              <a:cs typeface="华文黑体" pitchFamily="2" charset="-122"/>
              <a:sym typeface="+mn-ea"/>
            </a:endParaRPr>
          </a:p>
        </p:txBody>
      </p:sp>
      <p:pic>
        <p:nvPicPr>
          <p:cNvPr id="2" name="图片 1" descr="第三点定位"/>
          <p:cNvPicPr>
            <a:picLocks noChangeAspect="1"/>
          </p:cNvPicPr>
          <p:nvPr/>
        </p:nvPicPr>
        <p:blipFill>
          <a:blip r:embed="rId1"/>
          <a:stretch>
            <a:fillRect/>
          </a:stretch>
        </p:blipFill>
        <p:spPr>
          <a:xfrm>
            <a:off x="307975" y="1176655"/>
            <a:ext cx="14265275" cy="7881620"/>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9" name="图片 8" descr="第四居民点"/>
          <p:cNvPicPr>
            <a:picLocks noChangeAspect="1"/>
          </p:cNvPicPr>
          <p:nvPr/>
        </p:nvPicPr>
        <p:blipFill>
          <a:blip r:embed="rId1"/>
          <a:srcRect l="10353" r="16792"/>
          <a:stretch>
            <a:fillRect/>
          </a:stretch>
        </p:blipFill>
        <p:spPr>
          <a:xfrm>
            <a:off x="198755" y="802640"/>
            <a:ext cx="9627870" cy="9333865"/>
          </a:xfrm>
          <a:prstGeom prst="rect">
            <a:avLst/>
          </a:prstGeom>
          <a:solidFill>
            <a:schemeClr val="accent6">
              <a:alpha val="45000"/>
            </a:schemeClr>
          </a:solidFill>
        </p:spPr>
      </p:pic>
      <p:sp>
        <p:nvSpPr>
          <p:cNvPr id="18" name="文本占位符 1"/>
          <p:cNvSpPr txBox="1"/>
          <p:nvPr/>
        </p:nvSpPr>
        <p:spPr>
          <a:xfrm>
            <a:off x="8016875" y="220980"/>
            <a:ext cx="6630670" cy="23495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zh-CN" altLang="zh-CN" sz="1800" b="1" dirty="0">
                <a:solidFill>
                  <a:schemeClr val="accent6">
                    <a:lumMod val="75000"/>
                  </a:schemeClr>
                </a:solidFill>
                <a:latin typeface="微软雅黑" panose="020B0503020204020204" pitchFamily="34" charset="-122"/>
                <a:ea typeface="微软雅黑" panose="020B0503020204020204" pitchFamily="34" charset="-122"/>
                <a:cs typeface="华文黑体" pitchFamily="2" charset="-122"/>
                <a:sym typeface="+mn-ea"/>
              </a:rPr>
              <a:t>何家坝组宅基地布置图</a:t>
            </a:r>
            <a:endParaRPr lang="zh-CN" altLang="zh-CN" sz="1800" b="1" dirty="0">
              <a:solidFill>
                <a:schemeClr val="accent6">
                  <a:lumMod val="75000"/>
                </a:schemeClr>
              </a:solidFill>
              <a:latin typeface="微软雅黑" panose="020B0503020204020204" pitchFamily="34" charset="-122"/>
              <a:ea typeface="微软雅黑" panose="020B0503020204020204" pitchFamily="34" charset="-122"/>
              <a:cs typeface="华文黑体" pitchFamily="2" charset="-122"/>
              <a:sym typeface="+mn-ea"/>
            </a:endParaRPr>
          </a:p>
          <a:p>
            <a:pPr marL="0" indent="0" algn="r">
              <a:buNone/>
            </a:pPr>
            <a:endParaRPr lang="zh-CN" altLang="zh-CN" sz="1400" b="1" dirty="0">
              <a:solidFill>
                <a:schemeClr val="accent6">
                  <a:lumMod val="75000"/>
                </a:schemeClr>
              </a:solidFill>
              <a:latin typeface="微软雅黑" panose="020B0503020204020204" pitchFamily="34" charset="-122"/>
              <a:ea typeface="微软雅黑" panose="020B0503020204020204" pitchFamily="34" charset="-122"/>
              <a:cs typeface="华文黑体" pitchFamily="2" charset="-122"/>
              <a:sym typeface="+mn-ea"/>
            </a:endParaRPr>
          </a:p>
        </p:txBody>
      </p:sp>
      <p:graphicFrame>
        <p:nvGraphicFramePr>
          <p:cNvPr id="17" name="表格 16"/>
          <p:cNvGraphicFramePr/>
          <p:nvPr>
            <p:custDataLst>
              <p:tags r:id="rId2"/>
            </p:custDataLst>
          </p:nvPr>
        </p:nvGraphicFramePr>
        <p:xfrm>
          <a:off x="10368915" y="5003800"/>
          <a:ext cx="4396740" cy="2357120"/>
        </p:xfrm>
        <a:graphic>
          <a:graphicData uri="http://schemas.openxmlformats.org/drawingml/2006/table">
            <a:tbl>
              <a:tblPr firstRow="1" bandRow="1">
                <a:tableStyleId>{5C22544A-7EE6-4342-B048-85BDC9FD1C3A}</a:tableStyleId>
              </a:tblPr>
              <a:tblGrid>
                <a:gridCol w="1909445"/>
                <a:gridCol w="2487295"/>
              </a:tblGrid>
              <a:tr h="427355">
                <a:tc>
                  <a:txBody>
                    <a:bodyPr/>
                    <a:p>
                      <a:pPr indent="0" algn="ctr">
                        <a:buNone/>
                      </a:pPr>
                      <a:r>
                        <a:rPr lang="zh-CN" sz="1100" b="0">
                          <a:solidFill>
                            <a:srgbClr val="000000"/>
                          </a:solidFill>
                          <a:latin typeface="Arial" panose="020B0604020202020204" pitchFamily="34" charset="0"/>
                          <a:ea typeface="宋体" panose="02010600030101010101" pitchFamily="2" charset="-122"/>
                        </a:rPr>
                        <a:t>第四居民点</a:t>
                      </a:r>
                      <a:endParaRPr lang="en-US" altLang="en-US" sz="11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zh-CN" altLang="en-US" sz="1100" b="0">
                          <a:solidFill>
                            <a:srgbClr val="000000"/>
                          </a:solidFill>
                          <a:latin typeface="宋体" panose="02010600030101010101" pitchFamily="2" charset="-122"/>
                        </a:rPr>
                        <a:t>何家坝组</a:t>
                      </a:r>
                      <a:endParaRPr lang="zh-CN" altLang="en-US" sz="11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375285">
                <a:tc>
                  <a:txBody>
                    <a:bodyPr/>
                    <a:p>
                      <a:pPr indent="0" algn="ctr">
                        <a:buNone/>
                      </a:pPr>
                      <a:r>
                        <a:rPr lang="zh-CN" sz="1100" b="0">
                          <a:solidFill>
                            <a:srgbClr val="000000"/>
                          </a:solidFill>
                          <a:latin typeface="Arial" panose="020B0604020202020204" pitchFamily="34" charset="0"/>
                          <a:ea typeface="宋体" panose="02010600030101010101" pitchFamily="2" charset="-122"/>
                        </a:rPr>
                        <a:t>需要宅基地面积（平方米）</a:t>
                      </a:r>
                      <a:endParaRPr lang="en-US" altLang="en-US" sz="11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100" b="0">
                          <a:solidFill>
                            <a:srgbClr val="000000"/>
                          </a:solidFill>
                          <a:latin typeface="宋体" panose="02010600030101010101" pitchFamily="2" charset="-122"/>
                        </a:rPr>
                        <a:t>6000</a:t>
                      </a:r>
                      <a:endParaRPr lang="en-US" altLang="en-US" sz="11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293370">
                <a:tc>
                  <a:txBody>
                    <a:bodyPr/>
                    <a:p>
                      <a:pPr indent="0" algn="ctr">
                        <a:buNone/>
                      </a:pPr>
                      <a:r>
                        <a:rPr lang="zh-CN" sz="1100" b="0">
                          <a:solidFill>
                            <a:srgbClr val="000000"/>
                          </a:solidFill>
                          <a:latin typeface="Arial" panose="020B0604020202020204" pitchFamily="34" charset="0"/>
                          <a:ea typeface="宋体" panose="02010600030101010101" pitchFamily="2" charset="-122"/>
                        </a:rPr>
                        <a:t>需要新增户数（户）</a:t>
                      </a:r>
                      <a:endParaRPr lang="en-US" altLang="en-US" sz="11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100" b="0">
                          <a:solidFill>
                            <a:srgbClr val="000000"/>
                          </a:solidFill>
                          <a:latin typeface="宋体" panose="02010600030101010101" pitchFamily="2" charset="-122"/>
                        </a:rPr>
                        <a:t>30</a:t>
                      </a:r>
                      <a:endParaRPr lang="en-US" altLang="en-US" sz="11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427355">
                <a:tc>
                  <a:txBody>
                    <a:bodyPr/>
                    <a:p>
                      <a:pPr indent="0" algn="ctr">
                        <a:buNone/>
                      </a:pPr>
                      <a:r>
                        <a:rPr lang="zh-CN" sz="1100" b="0">
                          <a:solidFill>
                            <a:srgbClr val="000000"/>
                          </a:solidFill>
                          <a:latin typeface="Arial" panose="020B0604020202020204" pitchFamily="34" charset="0"/>
                          <a:ea typeface="宋体" panose="02010600030101010101" pitchFamily="2" charset="-122"/>
                        </a:rPr>
                        <a:t>实际布置宅基地个数（个）</a:t>
                      </a:r>
                      <a:endParaRPr lang="en-US" altLang="en-US" sz="11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100" b="0">
                          <a:solidFill>
                            <a:srgbClr val="000000"/>
                          </a:solidFill>
                          <a:latin typeface="宋体" panose="02010600030101010101" pitchFamily="2" charset="-122"/>
                        </a:rPr>
                        <a:t>14</a:t>
                      </a:r>
                      <a:endParaRPr lang="en-US" altLang="en-US" sz="11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245110">
                <a:tc>
                  <a:txBody>
                    <a:bodyPr/>
                    <a:p>
                      <a:pPr indent="0" algn="ctr">
                        <a:buNone/>
                      </a:pPr>
                      <a:r>
                        <a:rPr lang="zh-CN" sz="1100" b="0">
                          <a:solidFill>
                            <a:srgbClr val="000000"/>
                          </a:solidFill>
                          <a:latin typeface="Arial" panose="020B0604020202020204" pitchFamily="34" charset="0"/>
                          <a:ea typeface="宋体" panose="02010600030101010101" pitchFamily="2" charset="-122"/>
                        </a:rPr>
                        <a:t>消防设施</a:t>
                      </a:r>
                      <a:endParaRPr lang="en-US" altLang="en-US" sz="11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100" b="0">
                          <a:solidFill>
                            <a:srgbClr val="000000"/>
                          </a:solidFill>
                          <a:latin typeface="宋体" panose="02010600030101010101" pitchFamily="2" charset="-122"/>
                        </a:rPr>
                        <a:t>1</a:t>
                      </a:r>
                      <a:endParaRPr lang="en-US" altLang="en-US" sz="11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343535">
                <a:tc>
                  <a:txBody>
                    <a:bodyPr/>
                    <a:p>
                      <a:pPr indent="0" algn="ctr">
                        <a:buNone/>
                      </a:pPr>
                      <a:r>
                        <a:rPr lang="zh-CN" sz="1100" b="0">
                          <a:solidFill>
                            <a:srgbClr val="000000"/>
                          </a:solidFill>
                          <a:latin typeface="Arial" panose="020B0604020202020204" pitchFamily="34" charset="0"/>
                          <a:ea typeface="宋体" panose="02010600030101010101" pitchFamily="2" charset="-122"/>
                        </a:rPr>
                        <a:t>垃圾分类收集亭</a:t>
                      </a:r>
                      <a:endParaRPr lang="en-US" altLang="en-US" sz="11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100" b="0">
                          <a:solidFill>
                            <a:srgbClr val="000000"/>
                          </a:solidFill>
                          <a:latin typeface="宋体" panose="02010600030101010101" pitchFamily="2" charset="-122"/>
                        </a:rPr>
                        <a:t>1</a:t>
                      </a:r>
                      <a:endParaRPr lang="en-US" altLang="en-US" sz="11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bl>
          </a:graphicData>
        </a:graphic>
      </p:graphicFrame>
      <p:pic>
        <p:nvPicPr>
          <p:cNvPr id="25" name="图片 24" descr="潮水村现状"/>
          <p:cNvPicPr>
            <a:picLocks noChangeAspect="1"/>
          </p:cNvPicPr>
          <p:nvPr/>
        </p:nvPicPr>
        <p:blipFill>
          <a:blip r:embed="rId3"/>
          <a:srcRect l="25828" t="2233" r="25597" b="1673"/>
          <a:stretch>
            <a:fillRect/>
          </a:stretch>
        </p:blipFill>
        <p:spPr>
          <a:xfrm>
            <a:off x="11567795" y="724535"/>
            <a:ext cx="1655445" cy="2313940"/>
          </a:xfrm>
          <a:prstGeom prst="rect">
            <a:avLst/>
          </a:prstGeom>
          <a:ln>
            <a:solidFill>
              <a:schemeClr val="tx1"/>
            </a:solidFill>
          </a:ln>
        </p:spPr>
      </p:pic>
      <p:sp>
        <p:nvSpPr>
          <p:cNvPr id="14" name="椭圆 13"/>
          <p:cNvSpPr/>
          <p:nvPr/>
        </p:nvSpPr>
        <p:spPr>
          <a:xfrm>
            <a:off x="12715240" y="906145"/>
            <a:ext cx="120650" cy="120650"/>
          </a:xfrm>
          <a:prstGeom prst="ellipse">
            <a:avLst/>
          </a:prstGeom>
          <a:solidFill>
            <a:srgbClr val="FF0000"/>
          </a:solidFill>
          <a:ln w="12700" cmpd="sng">
            <a:solidFill>
              <a:srgbClr val="FF0000"/>
            </a:solidFill>
            <a:prstDash val="dash"/>
          </a:ln>
        </p:spPr>
        <p:style>
          <a:lnRef idx="2">
            <a:schemeClr val="dk1">
              <a:shade val="50000"/>
            </a:schemeClr>
          </a:lnRef>
          <a:fillRef idx="1">
            <a:schemeClr val="dk1"/>
          </a:fillRef>
          <a:effectRef idx="0">
            <a:schemeClr val="dk1"/>
          </a:effectRef>
          <a:fontRef idx="minor">
            <a:schemeClr val="lt1"/>
          </a:fontRef>
        </p:style>
        <p:txBody>
          <a:bodyPr rtlCol="0" anchor="ctr"/>
          <a:p>
            <a:pPr algn="ctr"/>
            <a:endParaRPr lang="zh-CN" altLang="en-US"/>
          </a:p>
        </p:txBody>
      </p:sp>
      <p:sp>
        <p:nvSpPr>
          <p:cNvPr id="15" name="文本框 14"/>
          <p:cNvSpPr txBox="1"/>
          <p:nvPr/>
        </p:nvSpPr>
        <p:spPr>
          <a:xfrm>
            <a:off x="11724005" y="3112770"/>
            <a:ext cx="2103755" cy="306705"/>
          </a:xfrm>
          <a:prstGeom prst="rect">
            <a:avLst/>
          </a:prstGeom>
          <a:noFill/>
        </p:spPr>
        <p:txBody>
          <a:bodyPr wrap="square" rtlCol="0">
            <a:spAutoFit/>
          </a:bodyPr>
          <a:p>
            <a:r>
              <a:rPr lang="zh-CN" altLang="en-US" sz="1400" b="1"/>
              <a:t>居民点区位图</a:t>
            </a:r>
            <a:endParaRPr lang="zh-CN" altLang="en-US" sz="1400" b="1"/>
          </a:p>
        </p:txBody>
      </p:sp>
      <p:pic>
        <p:nvPicPr>
          <p:cNvPr id="3" name="图片 2" descr="规划污水处理厂"/>
          <p:cNvPicPr>
            <a:picLocks noChangeAspect="1"/>
          </p:cNvPicPr>
          <p:nvPr/>
        </p:nvPicPr>
        <p:blipFill>
          <a:blip r:embed="rId4"/>
          <a:stretch>
            <a:fillRect/>
          </a:stretch>
        </p:blipFill>
        <p:spPr>
          <a:xfrm>
            <a:off x="2774950" y="724535"/>
            <a:ext cx="1222375" cy="977900"/>
          </a:xfrm>
          <a:prstGeom prst="rect">
            <a:avLst/>
          </a:prstGeom>
        </p:spPr>
      </p:pic>
      <p:pic>
        <p:nvPicPr>
          <p:cNvPr id="4" name="图片 3" descr="规划消防设施"/>
          <p:cNvPicPr>
            <a:picLocks noChangeAspect="1"/>
          </p:cNvPicPr>
          <p:nvPr/>
        </p:nvPicPr>
        <p:blipFill>
          <a:blip r:embed="rId5"/>
          <a:stretch>
            <a:fillRect/>
          </a:stretch>
        </p:blipFill>
        <p:spPr>
          <a:xfrm>
            <a:off x="4455160" y="4380230"/>
            <a:ext cx="1115695" cy="892810"/>
          </a:xfrm>
          <a:prstGeom prst="rect">
            <a:avLst/>
          </a:prstGeom>
        </p:spPr>
      </p:pic>
      <p:pic>
        <p:nvPicPr>
          <p:cNvPr id="5" name="图片 4" descr="规划垃圾收集点"/>
          <p:cNvPicPr>
            <a:picLocks noChangeAspect="1"/>
          </p:cNvPicPr>
          <p:nvPr/>
        </p:nvPicPr>
        <p:blipFill>
          <a:blip r:embed="rId6"/>
          <a:stretch>
            <a:fillRect/>
          </a:stretch>
        </p:blipFill>
        <p:spPr>
          <a:xfrm>
            <a:off x="3997325" y="1026795"/>
            <a:ext cx="1167765" cy="934720"/>
          </a:xfrm>
          <a:prstGeom prst="rect">
            <a:avLst/>
          </a:prstGeom>
        </p:spPr>
      </p:pic>
      <p:sp>
        <p:nvSpPr>
          <p:cNvPr id="34" name="矩形 33"/>
          <p:cNvSpPr/>
          <p:nvPr/>
        </p:nvSpPr>
        <p:spPr>
          <a:xfrm>
            <a:off x="10523855" y="8486775"/>
            <a:ext cx="690245" cy="225425"/>
          </a:xfrm>
          <a:prstGeom prst="rect">
            <a:avLst/>
          </a:prstGeom>
          <a:solidFill>
            <a:srgbClr val="FFD37F"/>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5" name="矩形 34"/>
          <p:cNvSpPr/>
          <p:nvPr/>
        </p:nvSpPr>
        <p:spPr>
          <a:xfrm>
            <a:off x="10518775" y="8766810"/>
            <a:ext cx="690245" cy="225425"/>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cxnSp>
        <p:nvCxnSpPr>
          <p:cNvPr id="36" name="直接连接符 35"/>
          <p:cNvCxnSpPr>
            <a:endCxn id="35" idx="3"/>
          </p:cNvCxnSpPr>
          <p:nvPr/>
        </p:nvCxnSpPr>
        <p:spPr>
          <a:xfrm>
            <a:off x="10519410" y="8874760"/>
            <a:ext cx="677545" cy="5080"/>
          </a:xfrm>
          <a:prstGeom prst="line">
            <a:avLst/>
          </a:prstGeom>
          <a:ln w="28575">
            <a:solidFill>
              <a:srgbClr val="FF0000"/>
            </a:solidFill>
            <a:prstDash val="dashDot"/>
          </a:ln>
        </p:spPr>
        <p:style>
          <a:lnRef idx="1">
            <a:schemeClr val="accent1"/>
          </a:lnRef>
          <a:fillRef idx="0">
            <a:schemeClr val="accent1"/>
          </a:fillRef>
          <a:effectRef idx="0">
            <a:schemeClr val="accent1"/>
          </a:effectRef>
          <a:fontRef idx="minor">
            <a:schemeClr val="tx1"/>
          </a:fontRef>
        </p:style>
      </p:cxnSp>
      <p:sp>
        <p:nvSpPr>
          <p:cNvPr id="37" name="文本框 36"/>
          <p:cNvSpPr txBox="1"/>
          <p:nvPr/>
        </p:nvSpPr>
        <p:spPr>
          <a:xfrm>
            <a:off x="10531475" y="7468235"/>
            <a:ext cx="730250" cy="368300"/>
          </a:xfrm>
          <a:prstGeom prst="rect">
            <a:avLst/>
          </a:prstGeom>
          <a:noFill/>
        </p:spPr>
        <p:txBody>
          <a:bodyPr wrap="square" rtlCol="0">
            <a:spAutoFit/>
          </a:bodyPr>
          <a:p>
            <a:r>
              <a:rPr lang="zh-CN" altLang="en-US"/>
              <a:t>图例：</a:t>
            </a:r>
            <a:endParaRPr lang="zh-CN" altLang="en-US"/>
          </a:p>
        </p:txBody>
      </p:sp>
      <p:sp>
        <p:nvSpPr>
          <p:cNvPr id="38" name="文本框 37"/>
          <p:cNvSpPr txBox="1"/>
          <p:nvPr/>
        </p:nvSpPr>
        <p:spPr>
          <a:xfrm>
            <a:off x="11237595" y="8435975"/>
            <a:ext cx="1116965" cy="306705"/>
          </a:xfrm>
          <a:prstGeom prst="rect">
            <a:avLst/>
          </a:prstGeom>
          <a:noFill/>
        </p:spPr>
        <p:txBody>
          <a:bodyPr wrap="square" rtlCol="0">
            <a:spAutoFit/>
          </a:bodyPr>
          <a:p>
            <a:r>
              <a:rPr lang="zh-CN" altLang="en-US" sz="1400"/>
              <a:t>现状宅基地</a:t>
            </a:r>
            <a:endParaRPr lang="zh-CN" altLang="en-US" sz="1400"/>
          </a:p>
        </p:txBody>
      </p:sp>
      <p:sp>
        <p:nvSpPr>
          <p:cNvPr id="39" name="文本框 38"/>
          <p:cNvSpPr txBox="1"/>
          <p:nvPr/>
        </p:nvSpPr>
        <p:spPr>
          <a:xfrm>
            <a:off x="11235055" y="8731250"/>
            <a:ext cx="1116965" cy="306705"/>
          </a:xfrm>
          <a:prstGeom prst="rect">
            <a:avLst/>
          </a:prstGeom>
          <a:noFill/>
        </p:spPr>
        <p:txBody>
          <a:bodyPr wrap="square" rtlCol="0">
            <a:spAutoFit/>
          </a:bodyPr>
          <a:p>
            <a:r>
              <a:rPr lang="zh-CN" altLang="en-US" sz="1400"/>
              <a:t>宅基地红线</a:t>
            </a:r>
            <a:endParaRPr lang="zh-CN" altLang="en-US" sz="1400"/>
          </a:p>
        </p:txBody>
      </p:sp>
      <p:sp>
        <p:nvSpPr>
          <p:cNvPr id="40" name="矩形 39"/>
          <p:cNvSpPr/>
          <p:nvPr/>
        </p:nvSpPr>
        <p:spPr>
          <a:xfrm>
            <a:off x="10511155" y="9058910"/>
            <a:ext cx="690245" cy="225425"/>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cxnSp>
        <p:nvCxnSpPr>
          <p:cNvPr id="41" name="直接连接符 40"/>
          <p:cNvCxnSpPr/>
          <p:nvPr/>
        </p:nvCxnSpPr>
        <p:spPr>
          <a:xfrm>
            <a:off x="10511155" y="9136380"/>
            <a:ext cx="676910" cy="4445"/>
          </a:xfrm>
          <a:prstGeom prst="line">
            <a:avLst/>
          </a:prstGeom>
          <a:ln w="15875">
            <a:solidFill>
              <a:srgbClr val="072D05"/>
            </a:solidFill>
            <a:prstDash val="solid"/>
          </a:ln>
        </p:spPr>
        <p:style>
          <a:lnRef idx="1">
            <a:schemeClr val="accent1"/>
          </a:lnRef>
          <a:fillRef idx="0">
            <a:schemeClr val="accent1"/>
          </a:fillRef>
          <a:effectRef idx="0">
            <a:schemeClr val="accent1"/>
          </a:effectRef>
          <a:fontRef idx="minor">
            <a:schemeClr val="tx1"/>
          </a:fontRef>
        </p:style>
      </p:cxnSp>
      <p:cxnSp>
        <p:nvCxnSpPr>
          <p:cNvPr id="42" name="直接连接符 41"/>
          <p:cNvCxnSpPr/>
          <p:nvPr/>
        </p:nvCxnSpPr>
        <p:spPr>
          <a:xfrm>
            <a:off x="10517505" y="9224645"/>
            <a:ext cx="676910" cy="4445"/>
          </a:xfrm>
          <a:prstGeom prst="line">
            <a:avLst/>
          </a:prstGeom>
          <a:ln w="15875">
            <a:solidFill>
              <a:srgbClr val="072D05"/>
            </a:solidFill>
            <a:prstDash val="solid"/>
          </a:ln>
        </p:spPr>
        <p:style>
          <a:lnRef idx="1">
            <a:schemeClr val="accent1"/>
          </a:lnRef>
          <a:fillRef idx="0">
            <a:schemeClr val="accent1"/>
          </a:fillRef>
          <a:effectRef idx="0">
            <a:schemeClr val="accent1"/>
          </a:effectRef>
          <a:fontRef idx="minor">
            <a:schemeClr val="tx1"/>
          </a:fontRef>
        </p:style>
      </p:cxnSp>
      <p:sp>
        <p:nvSpPr>
          <p:cNvPr id="43" name="文本框 42"/>
          <p:cNvSpPr txBox="1"/>
          <p:nvPr/>
        </p:nvSpPr>
        <p:spPr>
          <a:xfrm>
            <a:off x="11245215" y="9019540"/>
            <a:ext cx="1116965" cy="306705"/>
          </a:xfrm>
          <a:prstGeom prst="rect">
            <a:avLst/>
          </a:prstGeom>
          <a:noFill/>
        </p:spPr>
        <p:txBody>
          <a:bodyPr wrap="square" rtlCol="0">
            <a:spAutoFit/>
          </a:bodyPr>
          <a:p>
            <a:r>
              <a:rPr lang="zh-CN" altLang="en-US" sz="1400"/>
              <a:t>规划道路</a:t>
            </a:r>
            <a:endParaRPr lang="zh-CN" altLang="en-US" sz="1400"/>
          </a:p>
        </p:txBody>
      </p:sp>
      <p:sp>
        <p:nvSpPr>
          <p:cNvPr id="44" name="矩形 43"/>
          <p:cNvSpPr/>
          <p:nvPr/>
        </p:nvSpPr>
        <p:spPr>
          <a:xfrm>
            <a:off x="10504805" y="9378315"/>
            <a:ext cx="690245" cy="225425"/>
          </a:xfrm>
          <a:prstGeom prst="rect">
            <a:avLst/>
          </a:prstGeom>
          <a:solidFill>
            <a:srgbClr val="01C5FF"/>
          </a:solidFill>
          <a:extLst>
            <a:ext uri="{909E8E84-426E-40DD-AFC4-6F175D3DCCD1}">
              <a14:hiddenFill xmlns:a14="http://schemas.microsoft.com/office/drawing/2010/main">
                <a:solidFill>
                  <a:srgbClr val="FFD37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5" name="矩形 44"/>
          <p:cNvSpPr/>
          <p:nvPr/>
        </p:nvSpPr>
        <p:spPr>
          <a:xfrm>
            <a:off x="10495915" y="9698355"/>
            <a:ext cx="690245" cy="225425"/>
          </a:xfrm>
          <a:prstGeom prst="rect">
            <a:avLst/>
          </a:prstGeom>
          <a:solidFill>
            <a:srgbClr val="AAF328"/>
          </a:solidFill>
          <a:extLst>
            <a:ext uri="{909E8E84-426E-40DD-AFC4-6F175D3DCCD1}">
              <a14:hiddenFill xmlns:a14="http://schemas.microsoft.com/office/drawing/2010/main">
                <a:solidFill>
                  <a:srgbClr val="FFD37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6" name="文本框 45"/>
          <p:cNvSpPr txBox="1"/>
          <p:nvPr/>
        </p:nvSpPr>
        <p:spPr>
          <a:xfrm>
            <a:off x="11252835" y="9326245"/>
            <a:ext cx="1116965" cy="306705"/>
          </a:xfrm>
          <a:prstGeom prst="rect">
            <a:avLst/>
          </a:prstGeom>
          <a:noFill/>
        </p:spPr>
        <p:txBody>
          <a:bodyPr wrap="square" rtlCol="0">
            <a:spAutoFit/>
          </a:bodyPr>
          <a:p>
            <a:r>
              <a:rPr lang="zh-CN" altLang="en-US" sz="1400"/>
              <a:t>现状建筑</a:t>
            </a:r>
            <a:endParaRPr lang="zh-CN" altLang="en-US" sz="1400"/>
          </a:p>
        </p:txBody>
      </p:sp>
      <p:sp>
        <p:nvSpPr>
          <p:cNvPr id="47" name="文本框 46"/>
          <p:cNvSpPr txBox="1"/>
          <p:nvPr/>
        </p:nvSpPr>
        <p:spPr>
          <a:xfrm>
            <a:off x="11229975" y="9642475"/>
            <a:ext cx="1116965" cy="306705"/>
          </a:xfrm>
          <a:prstGeom prst="rect">
            <a:avLst/>
          </a:prstGeom>
          <a:noFill/>
        </p:spPr>
        <p:txBody>
          <a:bodyPr wrap="square" rtlCol="0">
            <a:spAutoFit/>
          </a:bodyPr>
          <a:p>
            <a:r>
              <a:rPr lang="zh-CN" altLang="en-US" sz="1400"/>
              <a:t>管控区域</a:t>
            </a:r>
            <a:endParaRPr lang="zh-CN" altLang="en-US" sz="1400"/>
          </a:p>
        </p:txBody>
      </p:sp>
      <p:sp>
        <p:nvSpPr>
          <p:cNvPr id="48" name="矩形 47"/>
          <p:cNvSpPr/>
          <p:nvPr/>
        </p:nvSpPr>
        <p:spPr>
          <a:xfrm>
            <a:off x="10526395" y="8193405"/>
            <a:ext cx="690245" cy="225425"/>
          </a:xfrm>
          <a:prstGeom prst="rect">
            <a:avLst/>
          </a:prstGeom>
          <a:solidFill>
            <a:srgbClr val="0084AA"/>
          </a:solidFill>
          <a:extLst>
            <a:ext uri="{909E8E84-426E-40DD-AFC4-6F175D3DCCD1}">
              <a14:hiddenFill xmlns:a14="http://schemas.microsoft.com/office/drawing/2010/main">
                <a:solidFill>
                  <a:srgbClr val="FFD37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9" name="文本框 48"/>
          <p:cNvSpPr txBox="1"/>
          <p:nvPr/>
        </p:nvSpPr>
        <p:spPr>
          <a:xfrm>
            <a:off x="11240135" y="8142605"/>
            <a:ext cx="1116965" cy="306705"/>
          </a:xfrm>
          <a:prstGeom prst="rect">
            <a:avLst/>
          </a:prstGeom>
          <a:noFill/>
        </p:spPr>
        <p:txBody>
          <a:bodyPr wrap="square" rtlCol="0">
            <a:spAutoFit/>
          </a:bodyPr>
          <a:p>
            <a:r>
              <a:rPr lang="zh-CN" altLang="en-US" sz="1400"/>
              <a:t>近期建设</a:t>
            </a:r>
            <a:endParaRPr lang="zh-CN" altLang="en-US" sz="1400"/>
          </a:p>
        </p:txBody>
      </p:sp>
      <p:sp>
        <p:nvSpPr>
          <p:cNvPr id="50" name="矩形 49"/>
          <p:cNvSpPr/>
          <p:nvPr/>
        </p:nvSpPr>
        <p:spPr>
          <a:xfrm>
            <a:off x="10525125" y="7903845"/>
            <a:ext cx="690245" cy="225425"/>
          </a:xfrm>
          <a:prstGeom prst="rect">
            <a:avLst/>
          </a:prstGeom>
          <a:noFill/>
          <a:extLst>
            <a:ext uri="{909E8E84-426E-40DD-AFC4-6F175D3DCCD1}">
              <a14:hiddenFill xmlns:a14="http://schemas.microsoft.com/office/drawing/2010/main">
                <a:solidFill>
                  <a:srgbClr val="0084AA"/>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1" name="文本框 50"/>
          <p:cNvSpPr txBox="1"/>
          <p:nvPr/>
        </p:nvSpPr>
        <p:spPr>
          <a:xfrm>
            <a:off x="11238865" y="7853045"/>
            <a:ext cx="1116965" cy="306705"/>
          </a:xfrm>
          <a:prstGeom prst="rect">
            <a:avLst/>
          </a:prstGeom>
          <a:noFill/>
        </p:spPr>
        <p:txBody>
          <a:bodyPr wrap="square" rtlCol="0">
            <a:spAutoFit/>
          </a:bodyPr>
          <a:p>
            <a:r>
              <a:rPr lang="zh-CN" altLang="en-US" sz="1400"/>
              <a:t>污水管道</a:t>
            </a:r>
            <a:endParaRPr lang="zh-CN" altLang="en-US" sz="1400"/>
          </a:p>
        </p:txBody>
      </p:sp>
      <p:cxnSp>
        <p:nvCxnSpPr>
          <p:cNvPr id="52" name="直接连接符 51"/>
          <p:cNvCxnSpPr/>
          <p:nvPr/>
        </p:nvCxnSpPr>
        <p:spPr>
          <a:xfrm>
            <a:off x="10516235" y="8014970"/>
            <a:ext cx="699770" cy="1270"/>
          </a:xfrm>
          <a:prstGeom prst="line">
            <a:avLst/>
          </a:prstGeom>
          <a:ln w="22225"/>
        </p:spPr>
        <p:style>
          <a:lnRef idx="1">
            <a:schemeClr val="accent1"/>
          </a:lnRef>
          <a:fillRef idx="0">
            <a:schemeClr val="accent1"/>
          </a:fillRef>
          <a:effectRef idx="0">
            <a:schemeClr val="accent1"/>
          </a:effectRef>
          <a:fontRef idx="minor">
            <a:schemeClr val="tx1"/>
          </a:fontRef>
        </p:style>
      </p:cxnSp>
      <p:sp>
        <p:nvSpPr>
          <p:cNvPr id="53" name="矩形 52"/>
          <p:cNvSpPr/>
          <p:nvPr/>
        </p:nvSpPr>
        <p:spPr>
          <a:xfrm>
            <a:off x="10373995" y="7468235"/>
            <a:ext cx="4408805" cy="2668270"/>
          </a:xfrm>
          <a:prstGeom prst="rect">
            <a:avLst/>
          </a:prstGeom>
          <a:noFill/>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4" name="矩形 53"/>
          <p:cNvSpPr/>
          <p:nvPr/>
        </p:nvSpPr>
        <p:spPr>
          <a:xfrm>
            <a:off x="12461240" y="8486775"/>
            <a:ext cx="690245" cy="225425"/>
          </a:xfrm>
          <a:prstGeom prst="rect">
            <a:avLst/>
          </a:prstGeom>
          <a:noFill/>
          <a:extLst>
            <a:ext uri="{909E8E84-426E-40DD-AFC4-6F175D3DCCD1}">
              <a14:hiddenFill xmlns:a14="http://schemas.microsoft.com/office/drawing/2010/main">
                <a:solidFill>
                  <a:srgbClr val="FFD37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5" name="矩形 54"/>
          <p:cNvSpPr/>
          <p:nvPr/>
        </p:nvSpPr>
        <p:spPr>
          <a:xfrm>
            <a:off x="12456160" y="8766810"/>
            <a:ext cx="690245" cy="225425"/>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7" name="文本框 56"/>
          <p:cNvSpPr txBox="1"/>
          <p:nvPr/>
        </p:nvSpPr>
        <p:spPr>
          <a:xfrm>
            <a:off x="13174980" y="8435975"/>
            <a:ext cx="1116965" cy="306705"/>
          </a:xfrm>
          <a:prstGeom prst="rect">
            <a:avLst/>
          </a:prstGeom>
          <a:noFill/>
        </p:spPr>
        <p:txBody>
          <a:bodyPr wrap="square" rtlCol="0">
            <a:spAutoFit/>
          </a:bodyPr>
          <a:p>
            <a:r>
              <a:rPr lang="zh-CN" altLang="en-US" sz="1400"/>
              <a:t>消防设施</a:t>
            </a:r>
            <a:endParaRPr lang="zh-CN" altLang="en-US" sz="1400"/>
          </a:p>
        </p:txBody>
      </p:sp>
      <p:sp>
        <p:nvSpPr>
          <p:cNvPr id="58" name="文本框 57"/>
          <p:cNvSpPr txBox="1"/>
          <p:nvPr/>
        </p:nvSpPr>
        <p:spPr>
          <a:xfrm>
            <a:off x="13172440" y="8731250"/>
            <a:ext cx="1456690" cy="306705"/>
          </a:xfrm>
          <a:prstGeom prst="rect">
            <a:avLst/>
          </a:prstGeom>
          <a:noFill/>
        </p:spPr>
        <p:txBody>
          <a:bodyPr wrap="square" rtlCol="0">
            <a:spAutoFit/>
          </a:bodyPr>
          <a:p>
            <a:r>
              <a:rPr lang="zh-CN" altLang="en-US" sz="1400"/>
              <a:t>污水处理设施</a:t>
            </a:r>
            <a:endParaRPr lang="zh-CN" altLang="en-US" sz="1400"/>
          </a:p>
        </p:txBody>
      </p:sp>
      <p:sp>
        <p:nvSpPr>
          <p:cNvPr id="67" name="矩形 66"/>
          <p:cNvSpPr/>
          <p:nvPr/>
        </p:nvSpPr>
        <p:spPr>
          <a:xfrm>
            <a:off x="12463780" y="8193405"/>
            <a:ext cx="690245" cy="225425"/>
          </a:xfrm>
          <a:prstGeom prst="rect">
            <a:avLst/>
          </a:prstGeom>
          <a:noFill/>
          <a:extLst>
            <a:ext uri="{909E8E84-426E-40DD-AFC4-6F175D3DCCD1}">
              <a14:hiddenFill xmlns:a14="http://schemas.microsoft.com/office/drawing/2010/main">
                <a:solidFill>
                  <a:srgbClr val="0084AA"/>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8" name="文本框 67"/>
          <p:cNvSpPr txBox="1"/>
          <p:nvPr/>
        </p:nvSpPr>
        <p:spPr>
          <a:xfrm>
            <a:off x="13177520" y="8142605"/>
            <a:ext cx="1656080" cy="306705"/>
          </a:xfrm>
          <a:prstGeom prst="rect">
            <a:avLst/>
          </a:prstGeom>
          <a:noFill/>
        </p:spPr>
        <p:txBody>
          <a:bodyPr wrap="square" rtlCol="0">
            <a:spAutoFit/>
          </a:bodyPr>
          <a:p>
            <a:r>
              <a:rPr lang="zh-CN" altLang="en-US" sz="1400"/>
              <a:t>分类式垃圾收集亭</a:t>
            </a:r>
            <a:endParaRPr lang="zh-CN" altLang="en-US" sz="1400"/>
          </a:p>
        </p:txBody>
      </p:sp>
      <p:sp>
        <p:nvSpPr>
          <p:cNvPr id="69" name="矩形 68"/>
          <p:cNvSpPr/>
          <p:nvPr/>
        </p:nvSpPr>
        <p:spPr>
          <a:xfrm>
            <a:off x="12462510" y="7903845"/>
            <a:ext cx="690245" cy="225425"/>
          </a:xfrm>
          <a:prstGeom prst="rect">
            <a:avLst/>
          </a:prstGeom>
          <a:noFill/>
          <a:extLst>
            <a:ext uri="{909E8E84-426E-40DD-AFC4-6F175D3DCCD1}">
              <a14:hiddenFill xmlns:a14="http://schemas.microsoft.com/office/drawing/2010/main">
                <a:solidFill>
                  <a:srgbClr val="0084AA"/>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0" name="文本框 69"/>
          <p:cNvSpPr txBox="1"/>
          <p:nvPr/>
        </p:nvSpPr>
        <p:spPr>
          <a:xfrm>
            <a:off x="13176250" y="7853045"/>
            <a:ext cx="1452880" cy="306705"/>
          </a:xfrm>
          <a:prstGeom prst="rect">
            <a:avLst/>
          </a:prstGeom>
          <a:noFill/>
        </p:spPr>
        <p:txBody>
          <a:bodyPr wrap="square" rtlCol="0">
            <a:spAutoFit/>
          </a:bodyPr>
          <a:p>
            <a:r>
              <a:rPr lang="zh-CN" altLang="en-US" sz="1400"/>
              <a:t>现状宅基地范围</a:t>
            </a:r>
            <a:endParaRPr lang="zh-CN" altLang="en-US" sz="1400"/>
          </a:p>
        </p:txBody>
      </p:sp>
      <p:cxnSp>
        <p:nvCxnSpPr>
          <p:cNvPr id="71" name="直接连接符 70"/>
          <p:cNvCxnSpPr/>
          <p:nvPr/>
        </p:nvCxnSpPr>
        <p:spPr>
          <a:xfrm>
            <a:off x="12453620" y="8014970"/>
            <a:ext cx="699770" cy="1270"/>
          </a:xfrm>
          <a:prstGeom prst="line">
            <a:avLst/>
          </a:prstGeom>
          <a:ln w="22225">
            <a:solidFill>
              <a:srgbClr val="F25F47"/>
            </a:solidFill>
          </a:ln>
        </p:spPr>
        <p:style>
          <a:lnRef idx="1">
            <a:schemeClr val="accent1"/>
          </a:lnRef>
          <a:fillRef idx="0">
            <a:schemeClr val="accent1"/>
          </a:fillRef>
          <a:effectRef idx="0">
            <a:schemeClr val="accent1"/>
          </a:effectRef>
          <a:fontRef idx="minor">
            <a:schemeClr val="tx1"/>
          </a:fontRef>
        </p:style>
      </p:cxnSp>
      <p:pic>
        <p:nvPicPr>
          <p:cNvPr id="72" name="图片 71" descr="规划垃圾收集点"/>
          <p:cNvPicPr>
            <a:picLocks noChangeAspect="1"/>
          </p:cNvPicPr>
          <p:nvPr/>
        </p:nvPicPr>
        <p:blipFill>
          <a:blip r:embed="rId6"/>
          <a:stretch>
            <a:fillRect/>
          </a:stretch>
        </p:blipFill>
        <p:spPr>
          <a:xfrm>
            <a:off x="12472035" y="8014970"/>
            <a:ext cx="705485" cy="574675"/>
          </a:xfrm>
          <a:prstGeom prst="rect">
            <a:avLst/>
          </a:prstGeom>
        </p:spPr>
      </p:pic>
      <p:pic>
        <p:nvPicPr>
          <p:cNvPr id="73" name="图片 72" descr="规划消防设施"/>
          <p:cNvPicPr>
            <a:picLocks noChangeAspect="1"/>
          </p:cNvPicPr>
          <p:nvPr/>
        </p:nvPicPr>
        <p:blipFill>
          <a:blip r:embed="rId5"/>
          <a:stretch>
            <a:fillRect/>
          </a:stretch>
        </p:blipFill>
        <p:spPr>
          <a:xfrm>
            <a:off x="12472035" y="8292465"/>
            <a:ext cx="732790" cy="596265"/>
          </a:xfrm>
          <a:prstGeom prst="rect">
            <a:avLst/>
          </a:prstGeom>
        </p:spPr>
      </p:pic>
      <p:pic>
        <p:nvPicPr>
          <p:cNvPr id="74" name="图片 73" descr="规划污水处理厂"/>
          <p:cNvPicPr>
            <a:picLocks noChangeAspect="1"/>
          </p:cNvPicPr>
          <p:nvPr/>
        </p:nvPicPr>
        <p:blipFill>
          <a:blip r:embed="rId4"/>
          <a:stretch>
            <a:fillRect/>
          </a:stretch>
        </p:blipFill>
        <p:spPr>
          <a:xfrm>
            <a:off x="12463780" y="8567420"/>
            <a:ext cx="779145" cy="634365"/>
          </a:xfrm>
          <a:prstGeom prst="rect">
            <a:avLst/>
          </a:prstGeom>
        </p:spPr>
      </p:pic>
      <p:sp>
        <p:nvSpPr>
          <p:cNvPr id="21" name="矩形 20"/>
          <p:cNvSpPr/>
          <p:nvPr/>
        </p:nvSpPr>
        <p:spPr>
          <a:xfrm>
            <a:off x="12461240" y="9100820"/>
            <a:ext cx="690245" cy="225425"/>
          </a:xfrm>
          <a:prstGeom prst="rect">
            <a:avLst/>
          </a:prstGeom>
          <a:solidFill>
            <a:srgbClr val="36987B"/>
          </a:solidFill>
          <a:extLst>
            <a:ext uri="{909E8E84-426E-40DD-AFC4-6F175D3DCCD1}">
              <a14:hiddenFill xmlns:a14="http://schemas.microsoft.com/office/drawing/2010/main">
                <a:solidFill>
                  <a:srgbClr val="FFD37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2" name="文本框 21"/>
          <p:cNvSpPr txBox="1"/>
          <p:nvPr/>
        </p:nvSpPr>
        <p:spPr>
          <a:xfrm>
            <a:off x="13190855" y="9047480"/>
            <a:ext cx="1456690" cy="306705"/>
          </a:xfrm>
          <a:prstGeom prst="rect">
            <a:avLst/>
          </a:prstGeom>
          <a:noFill/>
        </p:spPr>
        <p:txBody>
          <a:bodyPr wrap="square" rtlCol="0">
            <a:spAutoFit/>
          </a:bodyPr>
          <a:p>
            <a:r>
              <a:rPr lang="zh-CN" altLang="en-US" sz="1400"/>
              <a:t>远期建设</a:t>
            </a:r>
            <a:endParaRPr lang="zh-CN" altLang="en-US" sz="1400"/>
          </a:p>
        </p:txBody>
      </p:sp>
      <p:sp>
        <p:nvSpPr>
          <p:cNvPr id="16" name="任意多边形 15"/>
          <p:cNvSpPr/>
          <p:nvPr/>
        </p:nvSpPr>
        <p:spPr>
          <a:xfrm>
            <a:off x="3535045" y="1499870"/>
            <a:ext cx="901700" cy="7556500"/>
          </a:xfrm>
          <a:custGeom>
            <a:avLst/>
            <a:gdLst>
              <a:gd name="connisteX0" fmla="*/ 901700 w 901700"/>
              <a:gd name="connsiteY0" fmla="*/ 7556500 h 7556500"/>
              <a:gd name="connisteX1" fmla="*/ 850900 w 901700"/>
              <a:gd name="connsiteY1" fmla="*/ 5727700 h 7556500"/>
              <a:gd name="connisteX2" fmla="*/ 850900 w 901700"/>
              <a:gd name="connsiteY2" fmla="*/ 5651500 h 7556500"/>
              <a:gd name="connisteX3" fmla="*/ 812800 w 901700"/>
              <a:gd name="connsiteY3" fmla="*/ 3937000 h 7556500"/>
              <a:gd name="connisteX4" fmla="*/ 698500 w 901700"/>
              <a:gd name="connsiteY4" fmla="*/ 2273300 h 7556500"/>
              <a:gd name="connisteX5" fmla="*/ 342900 w 901700"/>
              <a:gd name="connsiteY5" fmla="*/ 381000 h 7556500"/>
              <a:gd name="connisteX6" fmla="*/ 0 w 901700"/>
              <a:gd name="connsiteY6" fmla="*/ 0 h 75565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Lst>
            <a:rect l="l" t="t" r="r" b="b"/>
            <a:pathLst>
              <a:path w="901700" h="7556500">
                <a:moveTo>
                  <a:pt x="901700" y="7556500"/>
                </a:moveTo>
                <a:lnTo>
                  <a:pt x="850900" y="5727700"/>
                </a:lnTo>
                <a:lnTo>
                  <a:pt x="850900" y="5651500"/>
                </a:lnTo>
                <a:lnTo>
                  <a:pt x="812800" y="3937000"/>
                </a:lnTo>
                <a:lnTo>
                  <a:pt x="698500" y="2273300"/>
                </a:lnTo>
                <a:lnTo>
                  <a:pt x="342900" y="381000"/>
                </a:lnTo>
                <a:lnTo>
                  <a:pt x="0" y="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cxnSp>
        <p:nvCxnSpPr>
          <p:cNvPr id="19" name="直接箭头连接符 18"/>
          <p:cNvCxnSpPr/>
          <p:nvPr/>
        </p:nvCxnSpPr>
        <p:spPr>
          <a:xfrm flipH="1" flipV="1">
            <a:off x="3420745" y="1334770"/>
            <a:ext cx="254000" cy="3429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4" name="任意多边形 23"/>
          <p:cNvSpPr/>
          <p:nvPr/>
        </p:nvSpPr>
        <p:spPr>
          <a:xfrm>
            <a:off x="4982845" y="5132070"/>
            <a:ext cx="1333500" cy="3441700"/>
          </a:xfrm>
          <a:custGeom>
            <a:avLst/>
            <a:gdLst>
              <a:gd name="connisteX0" fmla="*/ 0 w 1333500"/>
              <a:gd name="connsiteY0" fmla="*/ 50800 h 3441700"/>
              <a:gd name="connisteX1" fmla="*/ 1193800 w 1333500"/>
              <a:gd name="connsiteY1" fmla="*/ 0 h 3441700"/>
              <a:gd name="connisteX2" fmla="*/ 1333500 w 1333500"/>
              <a:gd name="connsiteY2" fmla="*/ 3403600 h 3441700"/>
              <a:gd name="connisteX3" fmla="*/ 76200 w 1333500"/>
              <a:gd name="connsiteY3" fmla="*/ 3441700 h 3441700"/>
              <a:gd name="connisteX4" fmla="*/ 0 w 1333500"/>
              <a:gd name="connsiteY4" fmla="*/ 50800 h 3441700"/>
            </a:gdLst>
            <a:ahLst/>
            <a:cxnLst>
              <a:cxn ang="0">
                <a:pos x="connisteX0" y="connsiteY0"/>
              </a:cxn>
              <a:cxn ang="0">
                <a:pos x="connisteX1" y="connsiteY1"/>
              </a:cxn>
              <a:cxn ang="0">
                <a:pos x="connisteX2" y="connsiteY2"/>
              </a:cxn>
              <a:cxn ang="0">
                <a:pos x="connisteX3" y="connsiteY3"/>
              </a:cxn>
              <a:cxn ang="0">
                <a:pos x="connisteX4" y="connsiteY4"/>
              </a:cxn>
            </a:cxnLst>
            <a:rect l="l" t="t" r="r" b="b"/>
            <a:pathLst>
              <a:path w="1333500" h="3441700">
                <a:moveTo>
                  <a:pt x="0" y="50800"/>
                </a:moveTo>
                <a:lnTo>
                  <a:pt x="1193800" y="0"/>
                </a:lnTo>
                <a:lnTo>
                  <a:pt x="1333500" y="3403600"/>
                </a:lnTo>
                <a:lnTo>
                  <a:pt x="76200" y="3441700"/>
                </a:lnTo>
                <a:lnTo>
                  <a:pt x="0" y="50800"/>
                </a:lnTo>
                <a:close/>
              </a:path>
            </a:pathLst>
          </a:custGeom>
          <a:solidFill>
            <a:schemeClr val="accent6">
              <a:alpha val="45000"/>
            </a:schemeClr>
          </a:solidFill>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sym typeface="+mn-ea"/>
            </a:endParaRPr>
          </a:p>
        </p:txBody>
      </p:sp>
      <p:sp>
        <p:nvSpPr>
          <p:cNvPr id="26" name="任意多边形 25"/>
          <p:cNvSpPr/>
          <p:nvPr/>
        </p:nvSpPr>
        <p:spPr>
          <a:xfrm>
            <a:off x="3039745" y="8141970"/>
            <a:ext cx="1257300" cy="901700"/>
          </a:xfrm>
          <a:custGeom>
            <a:avLst/>
            <a:gdLst>
              <a:gd name="connisteX0" fmla="*/ 0 w 1257300"/>
              <a:gd name="connsiteY0" fmla="*/ 12700 h 901700"/>
              <a:gd name="connisteX1" fmla="*/ 1231900 w 1257300"/>
              <a:gd name="connsiteY1" fmla="*/ 0 h 901700"/>
              <a:gd name="connisteX2" fmla="*/ 1257300 w 1257300"/>
              <a:gd name="connsiteY2" fmla="*/ 876300 h 901700"/>
              <a:gd name="connisteX3" fmla="*/ 50800 w 1257300"/>
              <a:gd name="connsiteY3" fmla="*/ 901700 h 901700"/>
              <a:gd name="connisteX4" fmla="*/ 0 w 1257300"/>
              <a:gd name="connsiteY4" fmla="*/ 12700 h 901700"/>
            </a:gdLst>
            <a:ahLst/>
            <a:cxnLst>
              <a:cxn ang="0">
                <a:pos x="connisteX0" y="connsiteY0"/>
              </a:cxn>
              <a:cxn ang="0">
                <a:pos x="connisteX1" y="connsiteY1"/>
              </a:cxn>
              <a:cxn ang="0">
                <a:pos x="connisteX2" y="connsiteY2"/>
              </a:cxn>
              <a:cxn ang="0">
                <a:pos x="connisteX3" y="connsiteY3"/>
              </a:cxn>
              <a:cxn ang="0">
                <a:pos x="connisteX4" y="connsiteY4"/>
              </a:cxn>
            </a:cxnLst>
            <a:rect l="l" t="t" r="r" b="b"/>
            <a:pathLst>
              <a:path w="1257300" h="901700">
                <a:moveTo>
                  <a:pt x="0" y="12700"/>
                </a:moveTo>
                <a:lnTo>
                  <a:pt x="1231900" y="0"/>
                </a:lnTo>
                <a:lnTo>
                  <a:pt x="1257300" y="876300"/>
                </a:lnTo>
                <a:lnTo>
                  <a:pt x="50800" y="901700"/>
                </a:lnTo>
                <a:lnTo>
                  <a:pt x="0" y="12700"/>
                </a:lnTo>
                <a:close/>
              </a:path>
            </a:pathLst>
          </a:custGeom>
          <a:solidFill>
            <a:schemeClr val="accent6">
              <a:alpha val="45000"/>
            </a:schemeClr>
          </a:solidFill>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sym typeface="+mn-ea"/>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关于潮水村宅基地规划专题会议纪要_01"/>
          <p:cNvPicPr>
            <a:picLocks noChangeAspect="1"/>
          </p:cNvPicPr>
          <p:nvPr/>
        </p:nvPicPr>
        <p:blipFill>
          <a:blip r:embed="rId1"/>
          <a:stretch>
            <a:fillRect/>
          </a:stretch>
        </p:blipFill>
        <p:spPr>
          <a:xfrm>
            <a:off x="1185545" y="1219835"/>
            <a:ext cx="5535930" cy="7831455"/>
          </a:xfrm>
          <a:prstGeom prst="rect">
            <a:avLst/>
          </a:prstGeom>
        </p:spPr>
      </p:pic>
      <p:pic>
        <p:nvPicPr>
          <p:cNvPr id="3" name="图片 2" descr="关于潮水村宅基地规划专题会议纪要_02"/>
          <p:cNvPicPr>
            <a:picLocks noChangeAspect="1"/>
          </p:cNvPicPr>
          <p:nvPr/>
        </p:nvPicPr>
        <p:blipFill>
          <a:blip r:embed="rId2"/>
          <a:stretch>
            <a:fillRect/>
          </a:stretch>
        </p:blipFill>
        <p:spPr>
          <a:xfrm>
            <a:off x="8046720" y="836295"/>
            <a:ext cx="5807075" cy="8215630"/>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8" name="文本占位符 1"/>
          <p:cNvSpPr txBox="1"/>
          <p:nvPr/>
        </p:nvSpPr>
        <p:spPr>
          <a:xfrm>
            <a:off x="7842885" y="220980"/>
            <a:ext cx="6630670" cy="23495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zh-CN" altLang="zh-CN" sz="1800" b="1" dirty="0">
                <a:solidFill>
                  <a:schemeClr val="accent6">
                    <a:lumMod val="75000"/>
                  </a:schemeClr>
                </a:solidFill>
                <a:latin typeface="微软雅黑" panose="020B0503020204020204" pitchFamily="34" charset="-122"/>
                <a:ea typeface="微软雅黑" panose="020B0503020204020204" pitchFamily="34" charset="-122"/>
                <a:cs typeface="华文黑体" pitchFamily="2" charset="-122"/>
                <a:sym typeface="+mn-ea"/>
              </a:rPr>
              <a:t>第四居民点宅基地定位图</a:t>
            </a:r>
            <a:endParaRPr lang="zh-CN" altLang="zh-CN" sz="1800" b="1" dirty="0">
              <a:solidFill>
                <a:schemeClr val="accent6">
                  <a:lumMod val="75000"/>
                </a:schemeClr>
              </a:solidFill>
              <a:latin typeface="微软雅黑" panose="020B0503020204020204" pitchFamily="34" charset="-122"/>
              <a:ea typeface="微软雅黑" panose="020B0503020204020204" pitchFamily="34" charset="-122"/>
              <a:cs typeface="华文黑体" pitchFamily="2" charset="-122"/>
              <a:sym typeface="+mn-ea"/>
            </a:endParaRPr>
          </a:p>
          <a:p>
            <a:pPr marL="0" indent="0" algn="r">
              <a:buNone/>
            </a:pPr>
            <a:endParaRPr lang="zh-CN" altLang="zh-CN" sz="1400" b="1" dirty="0">
              <a:solidFill>
                <a:schemeClr val="accent6">
                  <a:lumMod val="75000"/>
                </a:schemeClr>
              </a:solidFill>
              <a:latin typeface="微软雅黑" panose="020B0503020204020204" pitchFamily="34" charset="-122"/>
              <a:ea typeface="微软雅黑" panose="020B0503020204020204" pitchFamily="34" charset="-122"/>
              <a:cs typeface="华文黑体" pitchFamily="2" charset="-122"/>
              <a:sym typeface="+mn-ea"/>
            </a:endParaRPr>
          </a:p>
        </p:txBody>
      </p:sp>
      <p:pic>
        <p:nvPicPr>
          <p:cNvPr id="2" name="图片 1" descr="第四点定位"/>
          <p:cNvPicPr>
            <a:picLocks noChangeAspect="1"/>
          </p:cNvPicPr>
          <p:nvPr/>
        </p:nvPicPr>
        <p:blipFill>
          <a:blip r:embed="rId1"/>
          <a:stretch>
            <a:fillRect/>
          </a:stretch>
        </p:blipFill>
        <p:spPr>
          <a:xfrm>
            <a:off x="3069590" y="741045"/>
            <a:ext cx="8350885" cy="9256395"/>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小寨坝镇潮水村宅基地规划村民代表会资料_00"/>
          <p:cNvPicPr>
            <a:picLocks noChangeAspect="1"/>
          </p:cNvPicPr>
          <p:nvPr/>
        </p:nvPicPr>
        <p:blipFill>
          <a:blip r:embed="rId1"/>
          <a:stretch>
            <a:fillRect/>
          </a:stretch>
        </p:blipFill>
        <p:spPr>
          <a:xfrm>
            <a:off x="1414780" y="1018540"/>
            <a:ext cx="6097270" cy="8653780"/>
          </a:xfrm>
          <a:prstGeom prst="rect">
            <a:avLst/>
          </a:prstGeom>
        </p:spPr>
      </p:pic>
      <p:pic>
        <p:nvPicPr>
          <p:cNvPr id="3" name="图片 2" descr="小寨坝镇潮水村宅基地规划村民代表会资料_01"/>
          <p:cNvPicPr>
            <a:picLocks noChangeAspect="1"/>
          </p:cNvPicPr>
          <p:nvPr/>
        </p:nvPicPr>
        <p:blipFill>
          <a:blip r:embed="rId2"/>
          <a:stretch>
            <a:fillRect/>
          </a:stretch>
        </p:blipFill>
        <p:spPr>
          <a:xfrm>
            <a:off x="7724140" y="1284605"/>
            <a:ext cx="5608320" cy="791210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小寨坝镇潮水村宅基地规划村民代表会资料_03"/>
          <p:cNvPicPr>
            <a:picLocks noChangeAspect="1"/>
          </p:cNvPicPr>
          <p:nvPr/>
        </p:nvPicPr>
        <p:blipFill>
          <a:blip r:embed="rId1"/>
          <a:stretch>
            <a:fillRect/>
          </a:stretch>
        </p:blipFill>
        <p:spPr>
          <a:xfrm>
            <a:off x="1112520" y="788035"/>
            <a:ext cx="6553835" cy="9288780"/>
          </a:xfrm>
          <a:prstGeom prst="rect">
            <a:avLst/>
          </a:prstGeom>
        </p:spPr>
      </p:pic>
      <p:pic>
        <p:nvPicPr>
          <p:cNvPr id="3" name="图片 2" descr="小寨坝镇潮水村宅基地规划村民代表会资料_04"/>
          <p:cNvPicPr>
            <a:picLocks noChangeAspect="1"/>
          </p:cNvPicPr>
          <p:nvPr/>
        </p:nvPicPr>
        <p:blipFill>
          <a:blip r:embed="rId2"/>
          <a:stretch>
            <a:fillRect/>
          </a:stretch>
        </p:blipFill>
        <p:spPr>
          <a:xfrm>
            <a:off x="8191500" y="788035"/>
            <a:ext cx="6411595" cy="911606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小寨坝镇潮水村宅基地规划会资料（镇级）_00"/>
          <p:cNvPicPr>
            <a:picLocks noChangeAspect="1"/>
          </p:cNvPicPr>
          <p:nvPr/>
        </p:nvPicPr>
        <p:blipFill>
          <a:blip r:embed="rId1"/>
          <a:stretch>
            <a:fillRect/>
          </a:stretch>
        </p:blipFill>
        <p:spPr>
          <a:xfrm>
            <a:off x="1351915" y="868680"/>
            <a:ext cx="6341745" cy="8954770"/>
          </a:xfrm>
          <a:prstGeom prst="rect">
            <a:avLst/>
          </a:prstGeom>
        </p:spPr>
      </p:pic>
      <p:pic>
        <p:nvPicPr>
          <p:cNvPr id="3" name="图片 2" descr="小寨坝镇潮水村宅基地规划会资料（镇级）_01"/>
          <p:cNvPicPr>
            <a:picLocks noChangeAspect="1"/>
          </p:cNvPicPr>
          <p:nvPr/>
        </p:nvPicPr>
        <p:blipFill>
          <a:blip r:embed="rId2"/>
          <a:stretch>
            <a:fillRect/>
          </a:stretch>
        </p:blipFill>
        <p:spPr>
          <a:xfrm>
            <a:off x="7790815" y="1061085"/>
            <a:ext cx="6294120" cy="886460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小寨坝镇潮水村宅基地规划会资料（镇级）_03"/>
          <p:cNvPicPr>
            <a:picLocks noChangeAspect="1"/>
          </p:cNvPicPr>
          <p:nvPr/>
        </p:nvPicPr>
        <p:blipFill>
          <a:blip r:embed="rId1"/>
          <a:stretch>
            <a:fillRect/>
          </a:stretch>
        </p:blipFill>
        <p:spPr>
          <a:xfrm>
            <a:off x="1722120" y="1195705"/>
            <a:ext cx="6151880" cy="8676640"/>
          </a:xfrm>
          <a:prstGeom prst="rect">
            <a:avLst/>
          </a:prstGeom>
        </p:spPr>
      </p:pic>
      <p:pic>
        <p:nvPicPr>
          <p:cNvPr id="3" name="图片 2" descr="小寨坝镇潮水村宅基地规划会资料（镇级）_04"/>
          <p:cNvPicPr>
            <a:picLocks noChangeAspect="1"/>
          </p:cNvPicPr>
          <p:nvPr/>
        </p:nvPicPr>
        <p:blipFill>
          <a:blip r:embed="rId2"/>
          <a:stretch>
            <a:fillRect/>
          </a:stretch>
        </p:blipFill>
        <p:spPr>
          <a:xfrm>
            <a:off x="8518525" y="1195705"/>
            <a:ext cx="6121400" cy="8637905"/>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小寨坝镇召开宅基地规划审查会2021.6.29_01"/>
          <p:cNvPicPr>
            <a:picLocks noChangeAspect="1"/>
          </p:cNvPicPr>
          <p:nvPr/>
        </p:nvPicPr>
        <p:blipFill>
          <a:blip r:embed="rId1"/>
          <a:stretch>
            <a:fillRect/>
          </a:stretch>
        </p:blipFill>
        <p:spPr>
          <a:xfrm>
            <a:off x="1625600" y="1257300"/>
            <a:ext cx="5949315" cy="8416290"/>
          </a:xfrm>
          <a:prstGeom prst="rect">
            <a:avLst/>
          </a:prstGeom>
        </p:spPr>
      </p:pic>
      <p:pic>
        <p:nvPicPr>
          <p:cNvPr id="3" name="图片 2" descr="小寨坝镇召开宅基地规划审查会2021.6.29_02"/>
          <p:cNvPicPr>
            <a:picLocks noChangeAspect="1"/>
          </p:cNvPicPr>
          <p:nvPr/>
        </p:nvPicPr>
        <p:blipFill>
          <a:blip r:embed="rId2"/>
          <a:stretch>
            <a:fillRect/>
          </a:stretch>
        </p:blipFill>
        <p:spPr>
          <a:xfrm>
            <a:off x="8090535" y="1167130"/>
            <a:ext cx="6000750" cy="8489315"/>
          </a:xfrm>
          <a:prstGeom prst="rect">
            <a:avLst/>
          </a:prstGeom>
        </p:spPr>
      </p:pic>
    </p:spTree>
  </p:cSld>
  <p:clrMapOvr>
    <a:masterClrMapping/>
  </p:clrMapOvr>
</p:sld>
</file>

<file path=ppt/tags/tag1.xml><?xml version="1.0" encoding="utf-8"?>
<p:tagLst xmlns:p="http://schemas.openxmlformats.org/presentationml/2006/main">
  <p:tag name="KSO_WM_UNIT_PLACING_PICTURE_USER_VIEWPORT" val="{&quot;height&quot;:11888,&quot;width&quot;:23811}"/>
</p:tagLst>
</file>

<file path=ppt/tags/tag10.xml><?xml version="1.0" encoding="utf-8"?>
<p:tagLst xmlns:p="http://schemas.openxmlformats.org/presentationml/2006/main">
  <p:tag name="KSO_WM_UNIT_TABLE_BEAUTIFY" val="smartTable{0473c74d-2619-427a-9405-d46d98474afc}"/>
  <p:tag name="TABLE_ENDDRAG_ORIGIN_RECT" val="1021*184"/>
  <p:tag name="TABLE_ENDDRAG_RECT" val="109*602*1021*184"/>
</p:tagLst>
</file>

<file path=ppt/tags/tag11.xml><?xml version="1.0" encoding="utf-8"?>
<p:tagLst xmlns:p="http://schemas.openxmlformats.org/presentationml/2006/main">
  <p:tag name="KSO_WM_UNIT_TABLE_BEAUTIFY" val="smartTable{161bf355-bd98-43c7-9458-9b82d36e0327}"/>
</p:tagLst>
</file>

<file path=ppt/tags/tag12.xml><?xml version="1.0" encoding="utf-8"?>
<p:tagLst xmlns:p="http://schemas.openxmlformats.org/presentationml/2006/main">
  <p:tag name="KSO_WM_UNIT_TABLE_BEAUTIFY" val="smartTable{1974af33-fcca-482e-95ab-f175f0435e20}"/>
</p:tagLst>
</file>

<file path=ppt/tags/tag13.xml><?xml version="1.0" encoding="utf-8"?>
<p:tagLst xmlns:p="http://schemas.openxmlformats.org/presentationml/2006/main">
  <p:tag name="KSO_WM_UNIT_TABLE_BEAUTIFY" val="smartTable{c398598c-2ab7-4d0d-aecc-100022afb99b}"/>
</p:tagLst>
</file>

<file path=ppt/tags/tag14.xml><?xml version="1.0" encoding="utf-8"?>
<p:tagLst xmlns:p="http://schemas.openxmlformats.org/presentationml/2006/main">
  <p:tag name="KSO_WM_UNIT_TABLE_BEAUTIFY" val="smartTable{5f73b6af-d412-4057-b3ab-ed0622a74954}"/>
  <p:tag name="TABLE_ENDDRAG_ORIGIN_RECT" val="1017*524"/>
  <p:tag name="TABLE_ENDDRAG_RECT" val="117*126*1017*524"/>
</p:tagLst>
</file>

<file path=ppt/tags/tag15.xml><?xml version="1.0" encoding="utf-8"?>
<p:tagLst xmlns:p="http://schemas.openxmlformats.org/presentationml/2006/main">
  <p:tag name="KSO_WM_UNIT_PLACING_PICTURE_USER_VIEWPORT" val="{&quot;height&quot;:7366.151181102362,&quot;width&quot;:23809.782677165353}"/>
</p:tagLst>
</file>

<file path=ppt/tags/tag16.xml><?xml version="1.0" encoding="utf-8"?>
<p:tagLst xmlns:p="http://schemas.openxmlformats.org/presentationml/2006/main">
  <p:tag name="KSO_WM_UNIT_TABLE_BEAUTIFY" val="smartTable{f0b78a76-1cf6-4d19-9583-a2ef2022d09d}"/>
  <p:tag name="TABLE_ENDDRAG_ORIGIN_RECT" val="398*87"/>
  <p:tag name="TABLE_ENDDRAG_RECT" val="757*409*398*87"/>
</p:tagLst>
</file>

<file path=ppt/tags/tag17.xml><?xml version="1.0" encoding="utf-8"?>
<p:tagLst xmlns:p="http://schemas.openxmlformats.org/presentationml/2006/main">
  <p:tag name="KSO_WM_UNIT_TABLE_BEAUTIFY" val="smartTable{437e3309-8272-4e8e-93ff-8f90d8417e77}"/>
  <p:tag name="TABLE_ENDDRAG_ORIGIN_RECT" val="398*87"/>
  <p:tag name="TABLE_ENDDRAG_RECT" val="757*409*398*87"/>
</p:tagLst>
</file>

<file path=ppt/tags/tag18.xml><?xml version="1.0" encoding="utf-8"?>
<p:tagLst xmlns:p="http://schemas.openxmlformats.org/presentationml/2006/main">
  <p:tag name="KSO_WM_UNIT_TABLE_BEAUTIFY" val="smartTable{437e3309-8272-4e8e-93ff-8f90d8417e77}"/>
  <p:tag name="TABLE_ENDDRAG_ORIGIN_RECT" val="398*87"/>
  <p:tag name="TABLE_ENDDRAG_RECT" val="757*409*398*87"/>
</p:tagLst>
</file>

<file path=ppt/tags/tag19.xml><?xml version="1.0" encoding="utf-8"?>
<p:tagLst xmlns:p="http://schemas.openxmlformats.org/presentationml/2006/main">
  <p:tag name="KSO_WM_UNIT_TABLE_BEAUTIFY" val="smartTable{c2b5e396-68d7-4ef3-a1ec-b264ef6d73e6}"/>
  <p:tag name="TABLE_ENDDRAG_ORIGIN_RECT" val="398*87"/>
  <p:tag name="TABLE_ENDDRAG_RECT" val="757*409*398*87"/>
</p:tagLst>
</file>

<file path=ppt/tags/tag2.xml><?xml version="1.0" encoding="utf-8"?>
<p:tagLst xmlns:p="http://schemas.openxmlformats.org/presentationml/2006/main">
  <p:tag name="KSO_WM_UNIT_PLACING_PICTURE_USER_VIEWPORT" val="{&quot;height&quot;:6989,&quot;width&quot;:9870}"/>
</p:tagLst>
</file>

<file path=ppt/tags/tag20.xml><?xml version="1.0" encoding="utf-8"?>
<p:tagLst xmlns:p="http://schemas.openxmlformats.org/presentationml/2006/main">
  <p:tag name="KSO_WM_UNIT_TABLE_BEAUTIFY" val="smartTable{1c8c9be6-3b90-4ee5-b191-cc841eab9770}"/>
  <p:tag name="TABLE_ENDDRAG_ORIGIN_RECT" val="421*98"/>
  <p:tag name="TABLE_ENDDRAG_RECT" val="750*410*421*98"/>
</p:tagLst>
</file>

<file path=ppt/tags/tag21.xml><?xml version="1.0" encoding="utf-8"?>
<p:tagLst xmlns:p="http://schemas.openxmlformats.org/presentationml/2006/main">
  <p:tag name="KSO_WM_UNIT_TABLE_BEAUTIFY" val="smartTable{41b02344-0782-4baf-8103-f5fa8b3dbc7f}"/>
  <p:tag name="TABLE_ENDDRAG_ORIGIN_RECT" val="421*98"/>
  <p:tag name="TABLE_ENDDRAG_RECT" val="750*410*421*98"/>
</p:tagLst>
</file>

<file path=ppt/tags/tag22.xml><?xml version="1.0" encoding="utf-8"?>
<p:tagLst xmlns:p="http://schemas.openxmlformats.org/presentationml/2006/main">
  <p:tag name="KSO_WM_UNIT_TABLE_BEAUTIFY" val="smartTable{a80a6f1a-65c8-424e-b66f-be92985df715}"/>
  <p:tag name="TABLE_ENDDRAG_ORIGIN_RECT" val="421*98"/>
  <p:tag name="TABLE_ENDDRAG_RECT" val="750*410*421*98"/>
</p:tagLst>
</file>

<file path=ppt/tags/tag23.xml><?xml version="1.0" encoding="utf-8"?>
<p:tagLst xmlns:p="http://schemas.openxmlformats.org/presentationml/2006/main">
  <p:tag name="KSO_WM_UNIT_TABLE_BEAUTIFY" val="smartTable{ef606d25-53ca-4d34-8ade-9ae7da7684a6}"/>
  <p:tag name="TABLE_ENDDRAG_ORIGIN_RECT" val="421*98"/>
  <p:tag name="TABLE_ENDDRAG_RECT" val="750*410*421*98"/>
</p:tagLst>
</file>

<file path=ppt/tags/tag24.xml><?xml version="1.0" encoding="utf-8"?>
<p:tagLst xmlns:p="http://schemas.openxmlformats.org/presentationml/2006/main">
  <p:tag name="KSO_WM_UNIT_TABLE_BEAUTIFY" val="smartTable{cff311be-3612-4582-bad1-61c18ce2bb7f}"/>
  <p:tag name="TABLE_ENDDRAG_ORIGIN_RECT" val="345*189"/>
  <p:tag name="TABLE_ENDDRAG_RECT" val="817*395*345*189"/>
</p:tagLst>
</file>

<file path=ppt/tags/tag25.xml><?xml version="1.0" encoding="utf-8"?>
<p:tagLst xmlns:p="http://schemas.openxmlformats.org/presentationml/2006/main">
  <p:tag name="KSO_WM_UNIT_TABLE_BEAUTIFY" val="smartTable{cff311be-3612-4582-bad1-61c18ce2bb7f}"/>
  <p:tag name="TABLE_ENDDRAG_ORIGIN_RECT" val="352*197"/>
  <p:tag name="TABLE_ENDDRAG_RECT" val="816*385*352*197"/>
</p:tagLst>
</file>

<file path=ppt/tags/tag26.xml><?xml version="1.0" encoding="utf-8"?>
<p:tagLst xmlns:p="http://schemas.openxmlformats.org/presentationml/2006/main">
  <p:tag name="KSO_WM_UNIT_TABLE_BEAUTIFY" val="smartTable{cff311be-3612-4582-bad1-61c18ce2bb7f}"/>
  <p:tag name="TABLE_ENDDRAG_ORIGIN_RECT" val="346*181"/>
  <p:tag name="TABLE_ENDDRAG_RECT" val="826*402*346*181"/>
</p:tagLst>
</file>

<file path=ppt/tags/tag27.xml><?xml version="1.0" encoding="utf-8"?>
<p:tagLst xmlns:p="http://schemas.openxmlformats.org/presentationml/2006/main">
  <p:tag name="KSO_WM_UNIT_TABLE_BEAUTIFY" val="smartTable{cff311be-3612-4582-bad1-61c18ce2bb7f}"/>
  <p:tag name="TABLE_ENDDRAG_ORIGIN_RECT" val="346*185"/>
  <p:tag name="TABLE_ENDDRAG_RECT" val="816*394*346*185"/>
</p:tagLst>
</file>

<file path=ppt/tags/tag3.xml><?xml version="1.0" encoding="utf-8"?>
<p:tagLst xmlns:p="http://schemas.openxmlformats.org/presentationml/2006/main">
  <p:tag name="KSO_WM_UNIT_PLACING_PICTURE_USER_VIEWPORT" val="{&quot;height&quot;:14684,&quot;width&quot;:10372}"/>
</p:tagLst>
</file>

<file path=ppt/tags/tag4.xml><?xml version="1.0" encoding="utf-8"?>
<p:tagLst xmlns:p="http://schemas.openxmlformats.org/presentationml/2006/main">
  <p:tag name="KSO_WM_UNIT_PLACING_PICTURE_USER_VIEWPORT" val="{&quot;height&quot;:7366.151181102362,&quot;width&quot;:23809.782677165353}"/>
</p:tagLst>
</file>

<file path=ppt/tags/tag5.xml><?xml version="1.0" encoding="utf-8"?>
<p:tagLst xmlns:p="http://schemas.openxmlformats.org/presentationml/2006/main">
  <p:tag name="KSO_WM_UNIT_TABLE_BEAUTIFY" val="smartTable{b6392f7a-1a51-4857-831e-c727929ee749}"/>
  <p:tag name="TABLE_ENDDRAG_ORIGIN_RECT" val="249*304"/>
  <p:tag name="TABLE_ENDDRAG_RECT" val="90*89*249*304"/>
</p:tagLst>
</file>

<file path=ppt/tags/tag6.xml><?xml version="1.0" encoding="utf-8"?>
<p:tagLst xmlns:p="http://schemas.openxmlformats.org/presentationml/2006/main">
  <p:tag name="KSO_WM_UNIT_TABLE_BEAUTIFY" val="smartTable{41d91354-88b8-4848-8fa6-534973b6bf7d}"/>
</p:tagLst>
</file>

<file path=ppt/tags/tag7.xml><?xml version="1.0" encoding="utf-8"?>
<p:tagLst xmlns:p="http://schemas.openxmlformats.org/presentationml/2006/main">
  <p:tag name="KSO_WM_UNIT_TABLE_BEAUTIFY" val="smartTable{e02ddae8-9a8c-468b-bfc6-9c3ca86994f3}"/>
</p:tagLst>
</file>

<file path=ppt/tags/tag8.xml><?xml version="1.0" encoding="utf-8"?>
<p:tagLst xmlns:p="http://schemas.openxmlformats.org/presentationml/2006/main">
  <p:tag name="KSO_WM_UNIT_TABLE_BEAUTIFY" val="smartTable{bbe6d63d-509f-44be-998a-35697c250ae7}"/>
</p:tagLst>
</file>

<file path=ppt/tags/tag9.xml><?xml version="1.0" encoding="utf-8"?>
<p:tagLst xmlns:p="http://schemas.openxmlformats.org/presentationml/2006/main">
  <p:tag name="KSO_WM_UNIT_PLACING_PICTURE_USER_VIEWPORT" val="{&quot;height&quot;:7366.151181102362,&quot;width&quot;:23809.782677165353}"/>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10763</Words>
  <Application>WPS 演示</Application>
  <PresentationFormat>宽屏</PresentationFormat>
  <Paragraphs>1187</Paragraphs>
  <Slides>40</Slides>
  <Notes>0</Notes>
  <HiddenSlides>0</HiddenSlides>
  <MMClips>0</MMClips>
  <ScaleCrop>false</ScaleCrop>
  <HeadingPairs>
    <vt:vector size="6" baseType="variant">
      <vt:variant>
        <vt:lpstr>已用的字体</vt:lpstr>
      </vt:variant>
      <vt:variant>
        <vt:i4>12</vt:i4>
      </vt:variant>
      <vt:variant>
        <vt:lpstr>主题</vt:lpstr>
      </vt:variant>
      <vt:variant>
        <vt:i4>1</vt:i4>
      </vt:variant>
      <vt:variant>
        <vt:lpstr>幻灯片标题</vt:lpstr>
      </vt:variant>
      <vt:variant>
        <vt:i4>40</vt:i4>
      </vt:variant>
    </vt:vector>
  </HeadingPairs>
  <TitlesOfParts>
    <vt:vector size="53" baseType="lpstr">
      <vt:lpstr>Arial</vt:lpstr>
      <vt:lpstr>宋体</vt:lpstr>
      <vt:lpstr>Wingdings</vt:lpstr>
      <vt:lpstr>方正粗黑宋简体</vt:lpstr>
      <vt:lpstr>微软雅黑</vt:lpstr>
      <vt:lpstr>华文黑体</vt:lpstr>
      <vt:lpstr>黑体</vt:lpstr>
      <vt:lpstr>等线</vt:lpstr>
      <vt:lpstr>Arial Unicode MS</vt:lpstr>
      <vt:lpstr>Calibri</vt:lpstr>
      <vt:lpstr>DIN Mittelschrift Std</vt:lpstr>
      <vt:lpstr>AMGDT</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罗 沁瑶</dc:creator>
  <cp:lastModifiedBy>懂雨1407982916</cp:lastModifiedBy>
  <cp:revision>234</cp:revision>
  <dcterms:created xsi:type="dcterms:W3CDTF">2019-11-04T06:47:00Z</dcterms:created>
  <dcterms:modified xsi:type="dcterms:W3CDTF">2021-12-09T07:29:36Z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2052-11.1.0.11194</vt:lpwstr>
  </property>
  <property fmtid="{D5CDD505-2E9C-101B-9397-08002B2CF9AE}" pid="3" name="KSOTemplateUUID">
    <vt:lpwstr>v1.0_mb_UCAJtmEF5NmHlnoN9XcRAw==</vt:lpwstr>
  </property>
  <property fmtid="{D5CDD505-2E9C-101B-9397-08002B2CF9AE}" pid="4" name="KSOSaveFontToCloudKey">
    <vt:lpwstr>907104120_cloud</vt:lpwstr>
  </property>
  <property fmtid="{D5CDD505-2E9C-101B-9397-08002B2CF9AE}" pid="5" name="ICV">
    <vt:lpwstr>B0342118BC474261B32949713BCCE965</vt:lpwstr>
  </property>
</Properties>
</file>